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3"/>
  </p:handoutMasterIdLst>
  <p:sldIdLst>
    <p:sldId id="256" r:id="rId2"/>
    <p:sldId id="257" r:id="rId3"/>
    <p:sldId id="258" r:id="rId4"/>
    <p:sldId id="259" r:id="rId5"/>
    <p:sldId id="260" r:id="rId6"/>
    <p:sldId id="261" r:id="rId7"/>
    <p:sldId id="263" r:id="rId8"/>
    <p:sldId id="262" r:id="rId9"/>
    <p:sldId id="264" r:id="rId10"/>
    <p:sldId id="265" r:id="rId11"/>
    <p:sldId id="266" r:id="rId12"/>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5" d="100"/>
          <a:sy n="65" d="100"/>
        </p:scale>
        <p:origin x="-1392" y="-341"/>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2421"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027" y="0"/>
            <a:ext cx="2972421" cy="465138"/>
          </a:xfrm>
          <a:prstGeom prst="rect">
            <a:avLst/>
          </a:prstGeom>
        </p:spPr>
        <p:txBody>
          <a:bodyPr vert="horz" lIns="91440" tIns="45720" rIns="91440" bIns="45720" rtlCol="0"/>
          <a:lstStyle>
            <a:lvl1pPr algn="r">
              <a:defRPr sz="1200"/>
            </a:lvl1pPr>
          </a:lstStyle>
          <a:p>
            <a:fld id="{C5D20698-6829-454E-A044-5E61FB179CF3}" type="datetimeFigureOut">
              <a:rPr lang="en-US" smtClean="0"/>
              <a:t>11/6/2013</a:t>
            </a:fld>
            <a:endParaRPr lang="en-US"/>
          </a:p>
        </p:txBody>
      </p:sp>
      <p:sp>
        <p:nvSpPr>
          <p:cNvPr id="4" name="Footer Placeholder 3"/>
          <p:cNvSpPr>
            <a:spLocks noGrp="1"/>
          </p:cNvSpPr>
          <p:nvPr>
            <p:ph type="ftr" sz="quarter" idx="2"/>
          </p:nvPr>
        </p:nvSpPr>
        <p:spPr>
          <a:xfrm>
            <a:off x="1" y="8829675"/>
            <a:ext cx="2972421"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027" y="8829675"/>
            <a:ext cx="2972421" cy="465138"/>
          </a:xfrm>
          <a:prstGeom prst="rect">
            <a:avLst/>
          </a:prstGeom>
        </p:spPr>
        <p:txBody>
          <a:bodyPr vert="horz" lIns="91440" tIns="45720" rIns="91440" bIns="45720" rtlCol="0" anchor="b"/>
          <a:lstStyle>
            <a:lvl1pPr algn="r">
              <a:defRPr sz="1200"/>
            </a:lvl1pPr>
          </a:lstStyle>
          <a:p>
            <a:fld id="{9B54D855-7A7A-4440-B3D7-40CFB6F577C5}" type="slidenum">
              <a:rPr lang="en-US" smtClean="0"/>
              <a:t>‹#›</a:t>
            </a:fld>
            <a:endParaRPr lang="en-US"/>
          </a:p>
        </p:txBody>
      </p:sp>
    </p:spTree>
    <p:extLst>
      <p:ext uri="{BB962C8B-B14F-4D97-AF65-F5344CB8AC3E}">
        <p14:creationId xmlns:p14="http://schemas.microsoft.com/office/powerpoint/2010/main" val="39435825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D1C1DCD-E65A-4146-B3F4-DF51B980FB2C}" type="datetimeFigureOut">
              <a:rPr lang="en-US" smtClean="0"/>
              <a:t>11/6/2013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82522A-1547-4586-98AD-0F0F00AEF520}" type="slidenum">
              <a:rPr lang="en-US" smtClean="0"/>
              <a:t>‹#›</a:t>
            </a:fld>
            <a:endParaRPr lang="en-US"/>
          </a:p>
        </p:txBody>
      </p:sp>
    </p:spTree>
    <p:extLst>
      <p:ext uri="{BB962C8B-B14F-4D97-AF65-F5344CB8AC3E}">
        <p14:creationId xmlns:p14="http://schemas.microsoft.com/office/powerpoint/2010/main" val="36824596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1C1DCD-E65A-4146-B3F4-DF51B980FB2C}" type="datetimeFigureOut">
              <a:rPr lang="en-US" smtClean="0"/>
              <a:t>11/6/2013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82522A-1547-4586-98AD-0F0F00AEF520}" type="slidenum">
              <a:rPr lang="en-US" smtClean="0"/>
              <a:t>‹#›</a:t>
            </a:fld>
            <a:endParaRPr lang="en-US"/>
          </a:p>
        </p:txBody>
      </p:sp>
    </p:spTree>
    <p:extLst>
      <p:ext uri="{BB962C8B-B14F-4D97-AF65-F5344CB8AC3E}">
        <p14:creationId xmlns:p14="http://schemas.microsoft.com/office/powerpoint/2010/main" val="16413815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1C1DCD-E65A-4146-B3F4-DF51B980FB2C}" type="datetimeFigureOut">
              <a:rPr lang="en-US" smtClean="0"/>
              <a:t>11/6/2013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82522A-1547-4586-98AD-0F0F00AEF520}" type="slidenum">
              <a:rPr lang="en-US" smtClean="0"/>
              <a:t>‹#›</a:t>
            </a:fld>
            <a:endParaRPr lang="en-US"/>
          </a:p>
        </p:txBody>
      </p:sp>
    </p:spTree>
    <p:extLst>
      <p:ext uri="{BB962C8B-B14F-4D97-AF65-F5344CB8AC3E}">
        <p14:creationId xmlns:p14="http://schemas.microsoft.com/office/powerpoint/2010/main" val="8430235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1C1DCD-E65A-4146-B3F4-DF51B980FB2C}" type="datetimeFigureOut">
              <a:rPr lang="en-US" smtClean="0"/>
              <a:t>11/6/2013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82522A-1547-4586-98AD-0F0F00AEF520}" type="slidenum">
              <a:rPr lang="en-US" smtClean="0"/>
              <a:t>‹#›</a:t>
            </a:fld>
            <a:endParaRPr lang="en-US"/>
          </a:p>
        </p:txBody>
      </p:sp>
    </p:spTree>
    <p:extLst>
      <p:ext uri="{BB962C8B-B14F-4D97-AF65-F5344CB8AC3E}">
        <p14:creationId xmlns:p14="http://schemas.microsoft.com/office/powerpoint/2010/main" val="27361407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1C1DCD-E65A-4146-B3F4-DF51B980FB2C}" type="datetimeFigureOut">
              <a:rPr lang="en-US" smtClean="0"/>
              <a:t>11/6/2013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82522A-1547-4586-98AD-0F0F00AEF520}" type="slidenum">
              <a:rPr lang="en-US" smtClean="0"/>
              <a:t>‹#›</a:t>
            </a:fld>
            <a:endParaRPr lang="en-US"/>
          </a:p>
        </p:txBody>
      </p:sp>
    </p:spTree>
    <p:extLst>
      <p:ext uri="{BB962C8B-B14F-4D97-AF65-F5344CB8AC3E}">
        <p14:creationId xmlns:p14="http://schemas.microsoft.com/office/powerpoint/2010/main" val="4231213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D1C1DCD-E65A-4146-B3F4-DF51B980FB2C}" type="datetimeFigureOut">
              <a:rPr lang="en-US" smtClean="0"/>
              <a:t>11/6/2013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82522A-1547-4586-98AD-0F0F00AEF520}" type="slidenum">
              <a:rPr lang="en-US" smtClean="0"/>
              <a:t>‹#›</a:t>
            </a:fld>
            <a:endParaRPr lang="en-US"/>
          </a:p>
        </p:txBody>
      </p:sp>
    </p:spTree>
    <p:extLst>
      <p:ext uri="{BB962C8B-B14F-4D97-AF65-F5344CB8AC3E}">
        <p14:creationId xmlns:p14="http://schemas.microsoft.com/office/powerpoint/2010/main" val="3064266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D1C1DCD-E65A-4146-B3F4-DF51B980FB2C}" type="datetimeFigureOut">
              <a:rPr lang="en-US" smtClean="0"/>
              <a:t>11/6/2013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82522A-1547-4586-98AD-0F0F00AEF520}" type="slidenum">
              <a:rPr lang="en-US" smtClean="0"/>
              <a:t>‹#›</a:t>
            </a:fld>
            <a:endParaRPr lang="en-US"/>
          </a:p>
        </p:txBody>
      </p:sp>
    </p:spTree>
    <p:extLst>
      <p:ext uri="{BB962C8B-B14F-4D97-AF65-F5344CB8AC3E}">
        <p14:creationId xmlns:p14="http://schemas.microsoft.com/office/powerpoint/2010/main" val="28650146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D1C1DCD-E65A-4146-B3F4-DF51B980FB2C}" type="datetimeFigureOut">
              <a:rPr lang="en-US" smtClean="0"/>
              <a:t>11/6/2013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D82522A-1547-4586-98AD-0F0F00AEF520}" type="slidenum">
              <a:rPr lang="en-US" smtClean="0"/>
              <a:t>‹#›</a:t>
            </a:fld>
            <a:endParaRPr lang="en-US"/>
          </a:p>
        </p:txBody>
      </p:sp>
    </p:spTree>
    <p:extLst>
      <p:ext uri="{BB962C8B-B14F-4D97-AF65-F5344CB8AC3E}">
        <p14:creationId xmlns:p14="http://schemas.microsoft.com/office/powerpoint/2010/main" val="160479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1C1DCD-E65A-4146-B3F4-DF51B980FB2C}" type="datetimeFigureOut">
              <a:rPr lang="en-US" smtClean="0"/>
              <a:t>11/6/2013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D82522A-1547-4586-98AD-0F0F00AEF520}" type="slidenum">
              <a:rPr lang="en-US" smtClean="0"/>
              <a:t>‹#›</a:t>
            </a:fld>
            <a:endParaRPr lang="en-US"/>
          </a:p>
        </p:txBody>
      </p:sp>
    </p:spTree>
    <p:extLst>
      <p:ext uri="{BB962C8B-B14F-4D97-AF65-F5344CB8AC3E}">
        <p14:creationId xmlns:p14="http://schemas.microsoft.com/office/powerpoint/2010/main" val="41684652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1C1DCD-E65A-4146-B3F4-DF51B980FB2C}" type="datetimeFigureOut">
              <a:rPr lang="en-US" smtClean="0"/>
              <a:t>11/6/2013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82522A-1547-4586-98AD-0F0F00AEF520}" type="slidenum">
              <a:rPr lang="en-US" smtClean="0"/>
              <a:t>‹#›</a:t>
            </a:fld>
            <a:endParaRPr lang="en-US"/>
          </a:p>
        </p:txBody>
      </p:sp>
    </p:spTree>
    <p:extLst>
      <p:ext uri="{BB962C8B-B14F-4D97-AF65-F5344CB8AC3E}">
        <p14:creationId xmlns:p14="http://schemas.microsoft.com/office/powerpoint/2010/main" val="34299450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1C1DCD-E65A-4146-B3F4-DF51B980FB2C}" type="datetimeFigureOut">
              <a:rPr lang="en-US" smtClean="0"/>
              <a:t>11/6/2013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82522A-1547-4586-98AD-0F0F00AEF520}" type="slidenum">
              <a:rPr lang="en-US" smtClean="0"/>
              <a:t>‹#›</a:t>
            </a:fld>
            <a:endParaRPr lang="en-US"/>
          </a:p>
        </p:txBody>
      </p:sp>
    </p:spTree>
    <p:extLst>
      <p:ext uri="{BB962C8B-B14F-4D97-AF65-F5344CB8AC3E}">
        <p14:creationId xmlns:p14="http://schemas.microsoft.com/office/powerpoint/2010/main" val="25984606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1C1DCD-E65A-4146-B3F4-DF51B980FB2C}" type="datetimeFigureOut">
              <a:rPr lang="en-US" smtClean="0"/>
              <a:t>11/6/2013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82522A-1547-4586-98AD-0F0F00AEF520}" type="slidenum">
              <a:rPr lang="en-US" smtClean="0"/>
              <a:t>‹#›</a:t>
            </a:fld>
            <a:endParaRPr lang="en-US"/>
          </a:p>
        </p:txBody>
      </p:sp>
    </p:spTree>
    <p:extLst>
      <p:ext uri="{BB962C8B-B14F-4D97-AF65-F5344CB8AC3E}">
        <p14:creationId xmlns:p14="http://schemas.microsoft.com/office/powerpoint/2010/main" val="24658256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hyperlink" Target="mailto:janice.anderson@wmich.edu" TargetMode="Externa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Ad Hoc Committee on General Education</a:t>
            </a:r>
            <a:endParaRPr lang="en-US" dirty="0"/>
          </a:p>
        </p:txBody>
      </p:sp>
      <p:sp>
        <p:nvSpPr>
          <p:cNvPr id="3" name="Subtitle 2"/>
          <p:cNvSpPr>
            <a:spLocks noGrp="1"/>
          </p:cNvSpPr>
          <p:nvPr>
            <p:ph type="subTitle" idx="1"/>
          </p:nvPr>
        </p:nvSpPr>
        <p:spPr/>
        <p:txBody>
          <a:bodyPr/>
          <a:lstStyle/>
          <a:p>
            <a:r>
              <a:rPr lang="en-US" dirty="0" smtClean="0"/>
              <a:t>Update to the Faculty Senate</a:t>
            </a:r>
          </a:p>
          <a:p>
            <a:r>
              <a:rPr lang="en-US" dirty="0" smtClean="0"/>
              <a:t>07 Nov 2013</a:t>
            </a:r>
            <a:endParaRPr lang="en-US" dirty="0"/>
          </a:p>
        </p:txBody>
      </p:sp>
    </p:spTree>
    <p:extLst>
      <p:ext uri="{BB962C8B-B14F-4D97-AF65-F5344CB8AC3E}">
        <p14:creationId xmlns:p14="http://schemas.microsoft.com/office/powerpoint/2010/main" val="41341102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b="1" dirty="0" smtClean="0"/>
              <a:t>Potential External Consultation</a:t>
            </a:r>
            <a:endParaRPr lang="en-US" b="1" dirty="0"/>
          </a:p>
        </p:txBody>
      </p:sp>
      <p:sp>
        <p:nvSpPr>
          <p:cNvPr id="3" name="Content Placeholder 2"/>
          <p:cNvSpPr>
            <a:spLocks noGrp="1"/>
          </p:cNvSpPr>
          <p:nvPr>
            <p:ph idx="1"/>
          </p:nvPr>
        </p:nvSpPr>
        <p:spPr>
          <a:xfrm>
            <a:off x="228600" y="838200"/>
            <a:ext cx="8839200" cy="5791200"/>
          </a:xfrm>
        </p:spPr>
        <p:txBody>
          <a:bodyPr>
            <a:noAutofit/>
          </a:bodyPr>
          <a:lstStyle/>
          <a:p>
            <a:pPr marL="514350" lvl="0" indent="-514350">
              <a:lnSpc>
                <a:spcPct val="120000"/>
              </a:lnSpc>
              <a:spcBef>
                <a:spcPts val="0"/>
              </a:spcBef>
              <a:buFont typeface="+mj-lt"/>
              <a:buAutoNum type="arabicPeriod"/>
            </a:pPr>
            <a:r>
              <a:rPr lang="en-US" sz="2400" dirty="0" smtClean="0"/>
              <a:t>Other Institutions</a:t>
            </a:r>
          </a:p>
          <a:p>
            <a:pPr marL="914400" lvl="1" indent="-514350">
              <a:lnSpc>
                <a:spcPct val="120000"/>
              </a:lnSpc>
              <a:spcBef>
                <a:spcPts val="0"/>
              </a:spcBef>
              <a:buFont typeface="Arial" panose="020B0604020202020204" pitchFamily="34" charset="0"/>
              <a:buChar char="•"/>
            </a:pPr>
            <a:r>
              <a:rPr lang="en-US" sz="2400" dirty="0" smtClean="0"/>
              <a:t>Grand Valley State University</a:t>
            </a:r>
          </a:p>
          <a:p>
            <a:pPr marL="914400" lvl="1" indent="-514350">
              <a:lnSpc>
                <a:spcPct val="120000"/>
              </a:lnSpc>
              <a:spcBef>
                <a:spcPts val="0"/>
              </a:spcBef>
              <a:buFont typeface="Arial" panose="020B0604020202020204" pitchFamily="34" charset="0"/>
              <a:buChar char="•"/>
            </a:pPr>
            <a:r>
              <a:rPr lang="en-US" sz="2400" dirty="0" smtClean="0"/>
              <a:t>Michigan State University</a:t>
            </a:r>
          </a:p>
          <a:p>
            <a:pPr marL="914400" lvl="1" indent="-514350">
              <a:lnSpc>
                <a:spcPct val="120000"/>
              </a:lnSpc>
              <a:spcBef>
                <a:spcPts val="0"/>
              </a:spcBef>
              <a:buFont typeface="Arial" panose="020B0604020202020204" pitchFamily="34" charset="0"/>
              <a:buChar char="•"/>
            </a:pPr>
            <a:r>
              <a:rPr lang="en-US" sz="2400" dirty="0" smtClean="0"/>
              <a:t>North Dakota University</a:t>
            </a:r>
          </a:p>
          <a:p>
            <a:pPr marL="914400" lvl="1" indent="-514350">
              <a:lnSpc>
                <a:spcPct val="120000"/>
              </a:lnSpc>
              <a:spcBef>
                <a:spcPts val="0"/>
              </a:spcBef>
              <a:buFont typeface="Arial" panose="020B0604020202020204" pitchFamily="34" charset="0"/>
              <a:buChar char="•"/>
            </a:pPr>
            <a:r>
              <a:rPr lang="en-US" sz="2400" dirty="0" smtClean="0"/>
              <a:t>Oregon State University</a:t>
            </a:r>
          </a:p>
          <a:p>
            <a:pPr marL="914400" lvl="1" indent="-514350">
              <a:lnSpc>
                <a:spcPct val="120000"/>
              </a:lnSpc>
              <a:spcBef>
                <a:spcPts val="0"/>
              </a:spcBef>
              <a:buFont typeface="Arial" panose="020B0604020202020204" pitchFamily="34" charset="0"/>
              <a:buChar char="•"/>
            </a:pPr>
            <a:r>
              <a:rPr lang="en-US" sz="2400" dirty="0" smtClean="0"/>
              <a:t>Portland State University</a:t>
            </a:r>
          </a:p>
          <a:p>
            <a:pPr marL="914400" lvl="1" indent="-514350">
              <a:lnSpc>
                <a:spcPct val="120000"/>
              </a:lnSpc>
              <a:spcBef>
                <a:spcPts val="0"/>
              </a:spcBef>
              <a:buFont typeface="Arial" panose="020B0604020202020204" pitchFamily="34" charset="0"/>
              <a:buChar char="•"/>
            </a:pPr>
            <a:r>
              <a:rPr lang="en-US" sz="2400" dirty="0" smtClean="0"/>
              <a:t>University of South Carolina</a:t>
            </a:r>
          </a:p>
          <a:p>
            <a:pPr marL="914400" lvl="1" indent="-514350">
              <a:lnSpc>
                <a:spcPct val="120000"/>
              </a:lnSpc>
              <a:spcBef>
                <a:spcPts val="0"/>
              </a:spcBef>
              <a:buFont typeface="Arial" panose="020B0604020202020204" pitchFamily="34" charset="0"/>
              <a:buChar char="•"/>
            </a:pPr>
            <a:r>
              <a:rPr lang="en-US" sz="2400" dirty="0" smtClean="0"/>
              <a:t>Stanford University </a:t>
            </a:r>
            <a:endParaRPr lang="en-US" sz="2400" dirty="0"/>
          </a:p>
          <a:p>
            <a:pPr marL="514350" lvl="0" indent="-514350">
              <a:lnSpc>
                <a:spcPct val="120000"/>
              </a:lnSpc>
              <a:spcBef>
                <a:spcPts val="0"/>
              </a:spcBef>
              <a:buFont typeface="+mj-lt"/>
              <a:buAutoNum type="arabicPeriod"/>
            </a:pPr>
            <a:r>
              <a:rPr lang="en-US" sz="2400" dirty="0" smtClean="0"/>
              <a:t>Workshops</a:t>
            </a:r>
          </a:p>
          <a:p>
            <a:pPr lvl="1">
              <a:lnSpc>
                <a:spcPct val="120000"/>
              </a:lnSpc>
              <a:spcBef>
                <a:spcPts val="0"/>
              </a:spcBef>
              <a:buFont typeface="Arial" panose="020B0604020202020204" pitchFamily="34" charset="0"/>
              <a:buChar char="•"/>
            </a:pPr>
            <a:r>
              <a:rPr lang="en-US" sz="2400" dirty="0" smtClean="0"/>
              <a:t>Academic Impressions- Reforming Your General Education Curriculum, Jan 29-31, 2014</a:t>
            </a:r>
          </a:p>
          <a:p>
            <a:pPr lvl="1">
              <a:lnSpc>
                <a:spcPct val="120000"/>
              </a:lnSpc>
              <a:spcBef>
                <a:spcPts val="0"/>
              </a:spcBef>
              <a:buFont typeface="Arial" panose="020B0604020202020204" pitchFamily="34" charset="0"/>
              <a:buChar char="•"/>
            </a:pPr>
            <a:r>
              <a:rPr lang="en-US" sz="2400" dirty="0" smtClean="0"/>
              <a:t>AAC&amp;U Institute on General Education and Assessment, </a:t>
            </a:r>
          </a:p>
          <a:p>
            <a:pPr marL="457200" lvl="1" indent="0">
              <a:lnSpc>
                <a:spcPct val="120000"/>
              </a:lnSpc>
              <a:spcBef>
                <a:spcPts val="0"/>
              </a:spcBef>
              <a:buNone/>
            </a:pPr>
            <a:r>
              <a:rPr lang="en-US" sz="2400" dirty="0"/>
              <a:t> </a:t>
            </a:r>
            <a:r>
              <a:rPr lang="en-US" sz="2400" dirty="0" smtClean="0"/>
              <a:t>   Jun </a:t>
            </a:r>
            <a:r>
              <a:rPr lang="en-US" sz="2400" dirty="0" smtClean="0"/>
              <a:t>3-7, </a:t>
            </a:r>
            <a:r>
              <a:rPr lang="en-US" sz="2400" dirty="0" smtClean="0"/>
              <a:t>2014</a:t>
            </a:r>
          </a:p>
          <a:p>
            <a:pPr lvl="1">
              <a:lnSpc>
                <a:spcPct val="120000"/>
              </a:lnSpc>
              <a:spcBef>
                <a:spcPts val="0"/>
              </a:spcBef>
              <a:spcAft>
                <a:spcPts val="600"/>
              </a:spcAft>
              <a:buFont typeface="Arial" panose="020B0604020202020204" pitchFamily="34" charset="0"/>
              <a:buChar char="•"/>
            </a:pPr>
            <a:endParaRPr lang="en-US" sz="2400" dirty="0" smtClean="0"/>
          </a:p>
          <a:p>
            <a:pPr lvl="1">
              <a:lnSpc>
                <a:spcPct val="120000"/>
              </a:lnSpc>
              <a:spcBef>
                <a:spcPts val="0"/>
              </a:spcBef>
              <a:spcAft>
                <a:spcPts val="600"/>
              </a:spcAft>
              <a:buFont typeface="Arial" panose="020B0604020202020204" pitchFamily="34" charset="0"/>
              <a:buChar char="•"/>
            </a:pPr>
            <a:endParaRPr lang="en-US" sz="2400" dirty="0" smtClean="0"/>
          </a:p>
          <a:p>
            <a:pPr lvl="1">
              <a:lnSpc>
                <a:spcPct val="120000"/>
              </a:lnSpc>
              <a:spcBef>
                <a:spcPts val="0"/>
              </a:spcBef>
              <a:spcAft>
                <a:spcPts val="600"/>
              </a:spcAft>
              <a:buFont typeface="Arial" panose="020B0604020202020204" pitchFamily="34" charset="0"/>
              <a:buChar char="•"/>
            </a:pPr>
            <a:endParaRPr lang="en-US" sz="2400" dirty="0" smtClean="0"/>
          </a:p>
        </p:txBody>
      </p:sp>
    </p:spTree>
    <p:extLst>
      <p:ext uri="{BB962C8B-B14F-4D97-AF65-F5344CB8AC3E}">
        <p14:creationId xmlns:p14="http://schemas.microsoft.com/office/powerpoint/2010/main" val="35695424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8485" y="-100781"/>
            <a:ext cx="8229600" cy="1143000"/>
          </a:xfrm>
        </p:spPr>
        <p:txBody>
          <a:bodyPr/>
          <a:lstStyle/>
          <a:p>
            <a:r>
              <a:rPr lang="en-US" b="1" dirty="0" smtClean="0"/>
              <a:t>Faculty Input</a:t>
            </a:r>
            <a:endParaRPr lang="en-US" b="1" dirty="0"/>
          </a:p>
        </p:txBody>
      </p:sp>
      <p:sp>
        <p:nvSpPr>
          <p:cNvPr id="4" name="TextBox 3"/>
          <p:cNvSpPr txBox="1"/>
          <p:nvPr/>
        </p:nvSpPr>
        <p:spPr>
          <a:xfrm>
            <a:off x="533401" y="4800600"/>
            <a:ext cx="8382000" cy="1754326"/>
          </a:xfrm>
          <a:prstGeom prst="rect">
            <a:avLst/>
          </a:prstGeom>
          <a:noFill/>
        </p:spPr>
        <p:txBody>
          <a:bodyPr wrap="square" rtlCol="0">
            <a:spAutoFit/>
          </a:bodyPr>
          <a:lstStyle/>
          <a:p>
            <a:pPr algn="ctr"/>
            <a:r>
              <a:rPr lang="en-US" sz="3600" b="1" dirty="0" smtClean="0">
                <a:solidFill>
                  <a:schemeClr val="accent6">
                    <a:lumMod val="50000"/>
                  </a:schemeClr>
                </a:solidFill>
              </a:rPr>
              <a:t>Please email Janice Anderson at </a:t>
            </a:r>
            <a:r>
              <a:rPr lang="en-US" sz="3600" b="1" dirty="0" smtClean="0">
                <a:solidFill>
                  <a:schemeClr val="accent6">
                    <a:lumMod val="50000"/>
                  </a:schemeClr>
                </a:solidFill>
                <a:hlinkClick r:id="rId2"/>
              </a:rPr>
              <a:t>janice.anderson@wmich.edu</a:t>
            </a:r>
            <a:endParaRPr lang="en-US" sz="3600" b="1" dirty="0" smtClean="0">
              <a:solidFill>
                <a:schemeClr val="accent6">
                  <a:lumMod val="50000"/>
                </a:schemeClr>
              </a:solidFill>
            </a:endParaRPr>
          </a:p>
          <a:p>
            <a:pPr algn="ctr"/>
            <a:r>
              <a:rPr lang="en-US" sz="3600" b="1" dirty="0" smtClean="0"/>
              <a:t>Subject Line: General Education Input</a:t>
            </a:r>
            <a:endParaRPr lang="en-US" sz="2000" b="1" dirty="0"/>
          </a:p>
        </p:txBody>
      </p:sp>
      <p:pic>
        <p:nvPicPr>
          <p:cNvPr id="1028" name="Picture 4" descr="C:\Users\Decker Hains\AppData\Local\Microsoft\Windows\Temporary Internet Files\Content.IE5\QIT5SLBQ\MC900078625[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0000" y="893334"/>
            <a:ext cx="1296063" cy="3934305"/>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C:\Users\Decker Hains\AppData\Local\Microsoft\Windows\Temporary Internet Files\Content.IE5\QIT5SLBQ\MC900436992[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98458" y="1981200"/>
            <a:ext cx="1930400" cy="1317625"/>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C:\Users\Decker Hains\AppData\Local\Microsoft\Windows\Temporary Internet Files\Content.IE5\A12RKTJ6\MC900439356[1].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09600" y="1679386"/>
            <a:ext cx="2362200" cy="2362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38267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b="1" dirty="0" smtClean="0"/>
              <a:t>Charges</a:t>
            </a:r>
            <a:endParaRPr lang="en-US" b="1" dirty="0"/>
          </a:p>
        </p:txBody>
      </p:sp>
      <p:sp>
        <p:nvSpPr>
          <p:cNvPr id="3" name="Content Placeholder 2"/>
          <p:cNvSpPr>
            <a:spLocks noGrp="1"/>
          </p:cNvSpPr>
          <p:nvPr>
            <p:ph idx="1"/>
          </p:nvPr>
        </p:nvSpPr>
        <p:spPr>
          <a:xfrm>
            <a:off x="152400" y="762000"/>
            <a:ext cx="8839200" cy="5943600"/>
          </a:xfrm>
        </p:spPr>
        <p:txBody>
          <a:bodyPr>
            <a:normAutofit fontScale="25000" lnSpcReduction="20000"/>
          </a:bodyPr>
          <a:lstStyle/>
          <a:p>
            <a:pPr marL="514350" lvl="0" indent="-514350">
              <a:lnSpc>
                <a:spcPct val="120000"/>
              </a:lnSpc>
              <a:spcBef>
                <a:spcPts val="0"/>
              </a:spcBef>
              <a:spcAft>
                <a:spcPts val="600"/>
              </a:spcAft>
              <a:buFont typeface="+mj-lt"/>
              <a:buAutoNum type="arabicPeriod"/>
            </a:pPr>
            <a:r>
              <a:rPr lang="en-US" sz="9600" dirty="0"/>
              <a:t>Examine our </a:t>
            </a:r>
            <a:r>
              <a:rPr lang="en-US" sz="9600" i="1" dirty="0"/>
              <a:t>current general education </a:t>
            </a:r>
            <a:r>
              <a:rPr lang="en-US" sz="9600" dirty="0"/>
              <a:t>program in light of recent innovations in such programs around the country in order to determine if changes should be recommended.  The committee may want to consider findings from the Association of American Colleges and Universities and programs at similar institutions that have been described as innovative and effective. </a:t>
            </a:r>
          </a:p>
          <a:p>
            <a:pPr marL="514350" lvl="0" indent="-514350">
              <a:lnSpc>
                <a:spcPct val="120000"/>
              </a:lnSpc>
              <a:spcBef>
                <a:spcPts val="0"/>
              </a:spcBef>
              <a:spcAft>
                <a:spcPts val="600"/>
              </a:spcAft>
              <a:buFont typeface="+mj-lt"/>
              <a:buAutoNum type="arabicPeriod"/>
            </a:pPr>
            <a:r>
              <a:rPr lang="en-US" sz="9600" dirty="0" smtClean="0"/>
              <a:t>Examine </a:t>
            </a:r>
            <a:r>
              <a:rPr lang="en-US" sz="9600" dirty="0"/>
              <a:t>the </a:t>
            </a:r>
            <a:r>
              <a:rPr lang="en-US" sz="9600" i="1" dirty="0"/>
              <a:t>learning outcomes </a:t>
            </a:r>
            <a:r>
              <a:rPr lang="en-US" sz="9600" dirty="0"/>
              <a:t>that should be addressed by the general education program. This includes an examination of our current outcomes and those of other innovative programs. </a:t>
            </a:r>
          </a:p>
          <a:p>
            <a:pPr marL="514350" lvl="0" indent="-514350">
              <a:lnSpc>
                <a:spcPct val="120000"/>
              </a:lnSpc>
              <a:spcBef>
                <a:spcPts val="0"/>
              </a:spcBef>
              <a:spcAft>
                <a:spcPts val="600"/>
              </a:spcAft>
              <a:buFont typeface="+mj-lt"/>
              <a:buAutoNum type="arabicPeriod"/>
            </a:pPr>
            <a:r>
              <a:rPr lang="en-US" sz="9600" dirty="0" smtClean="0"/>
              <a:t>Recommend </a:t>
            </a:r>
            <a:r>
              <a:rPr lang="en-US" sz="9600" dirty="0"/>
              <a:t>ways in which to </a:t>
            </a:r>
            <a:r>
              <a:rPr lang="en-US" sz="9600" i="1" dirty="0"/>
              <a:t>better integrate the general education learning outcome </a:t>
            </a:r>
            <a:r>
              <a:rPr lang="en-US" sz="9600" dirty="0"/>
              <a:t>across disciplines and curricula. </a:t>
            </a:r>
          </a:p>
          <a:p>
            <a:pPr marL="514350" lvl="0" indent="-514350">
              <a:lnSpc>
                <a:spcPct val="120000"/>
              </a:lnSpc>
              <a:spcBef>
                <a:spcPts val="0"/>
              </a:spcBef>
              <a:spcAft>
                <a:spcPts val="600"/>
              </a:spcAft>
              <a:buFont typeface="+mj-lt"/>
              <a:buAutoNum type="arabicPeriod"/>
            </a:pPr>
            <a:r>
              <a:rPr lang="en-US" sz="9600" dirty="0" smtClean="0"/>
              <a:t>Recommend </a:t>
            </a:r>
            <a:r>
              <a:rPr lang="en-US" sz="9600" dirty="0"/>
              <a:t>ways in which to </a:t>
            </a:r>
            <a:r>
              <a:rPr lang="en-US" sz="9600" i="1" dirty="0"/>
              <a:t>help students appreciate the goals </a:t>
            </a:r>
            <a:r>
              <a:rPr lang="en-US" sz="9600" dirty="0"/>
              <a:t>of the general education program.</a:t>
            </a:r>
          </a:p>
          <a:p>
            <a:pPr marL="514350" lvl="0" indent="-514350">
              <a:lnSpc>
                <a:spcPct val="120000"/>
              </a:lnSpc>
              <a:spcBef>
                <a:spcPts val="0"/>
              </a:spcBef>
              <a:spcAft>
                <a:spcPts val="600"/>
              </a:spcAft>
              <a:buFont typeface="+mj-lt"/>
              <a:buAutoNum type="arabicPeriod"/>
            </a:pPr>
            <a:r>
              <a:rPr lang="en-US" sz="9600" dirty="0" smtClean="0"/>
              <a:t>Recommend </a:t>
            </a:r>
            <a:r>
              <a:rPr lang="en-US" sz="9600" dirty="0"/>
              <a:t>a </a:t>
            </a:r>
            <a:r>
              <a:rPr lang="en-US" sz="9600" i="1" dirty="0"/>
              <a:t>system by which the general education program can be assessed </a:t>
            </a:r>
            <a:r>
              <a:rPr lang="en-US" sz="9600" dirty="0"/>
              <a:t>with the purpose of continual improvement.</a:t>
            </a:r>
          </a:p>
          <a:p>
            <a:endParaRPr lang="en-US" dirty="0"/>
          </a:p>
        </p:txBody>
      </p:sp>
    </p:spTree>
    <p:extLst>
      <p:ext uri="{BB962C8B-B14F-4D97-AF65-F5344CB8AC3E}">
        <p14:creationId xmlns:p14="http://schemas.microsoft.com/office/powerpoint/2010/main" val="10246075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b="1" dirty="0" smtClean="0"/>
              <a:t>Committee Members</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51290922"/>
              </p:ext>
            </p:extLst>
          </p:nvPr>
        </p:nvGraphicFramePr>
        <p:xfrm>
          <a:off x="152400" y="762000"/>
          <a:ext cx="8839200" cy="5933440"/>
        </p:xfrm>
        <a:graphic>
          <a:graphicData uri="http://schemas.openxmlformats.org/drawingml/2006/table">
            <a:tbl>
              <a:tblPr firstRow="1" bandRow="1">
                <a:tableStyleId>{5C22544A-7EE6-4342-B048-85BDC9FD1C3A}</a:tableStyleId>
              </a:tblPr>
              <a:tblGrid>
                <a:gridCol w="2286000"/>
                <a:gridCol w="6553200"/>
              </a:tblGrid>
              <a:tr h="370840">
                <a:tc>
                  <a:txBody>
                    <a:bodyPr/>
                    <a:lstStyle/>
                    <a:p>
                      <a:r>
                        <a:rPr lang="en-US" dirty="0" smtClean="0"/>
                        <a:t>Name</a:t>
                      </a:r>
                      <a:endParaRPr lang="en-US" dirty="0"/>
                    </a:p>
                  </a:txBody>
                  <a:tcPr/>
                </a:tc>
                <a:tc>
                  <a:txBody>
                    <a:bodyPr/>
                    <a:lstStyle/>
                    <a:p>
                      <a:r>
                        <a:rPr lang="en-US" dirty="0" smtClean="0"/>
                        <a:t>University Position</a:t>
                      </a:r>
                      <a:endParaRPr lang="en-US" dirty="0"/>
                    </a:p>
                  </a:txBody>
                  <a:tcPr/>
                </a:tc>
              </a:tr>
              <a:tr h="370840">
                <a:tc>
                  <a:txBody>
                    <a:bodyPr/>
                    <a:lstStyle/>
                    <a:p>
                      <a:r>
                        <a:rPr lang="en-US" sz="1800" kern="1200" dirty="0" smtClean="0">
                          <a:solidFill>
                            <a:schemeClr val="dk1"/>
                          </a:solidFill>
                          <a:effectLst/>
                          <a:latin typeface="+mn-lt"/>
                          <a:ea typeface="+mn-ea"/>
                          <a:cs typeface="+mn-cs"/>
                        </a:rPr>
                        <a:t>Jeanine Bartholomew </a:t>
                      </a:r>
                      <a:endParaRPr lang="en-US" dirty="0"/>
                    </a:p>
                  </a:txBody>
                  <a:tcPr/>
                </a:tc>
                <a:tc>
                  <a:txBody>
                    <a:bodyPr/>
                    <a:lstStyle/>
                    <a:p>
                      <a:r>
                        <a:rPr lang="en-US" sz="1800" kern="1200" dirty="0" smtClean="0">
                          <a:solidFill>
                            <a:schemeClr val="dk1"/>
                          </a:solidFill>
                          <a:effectLst/>
                          <a:latin typeface="+mn-lt"/>
                          <a:ea typeface="+mn-ea"/>
                          <a:cs typeface="+mn-cs"/>
                        </a:rPr>
                        <a:t>CHHS Academic Advising Director </a:t>
                      </a:r>
                      <a:endParaRPr lang="en-US" dirty="0"/>
                    </a:p>
                  </a:txBody>
                  <a:tcPr/>
                </a:tc>
              </a:tr>
              <a:tr h="370840">
                <a:tc>
                  <a:txBody>
                    <a:bodyPr/>
                    <a:lstStyle/>
                    <a:p>
                      <a:r>
                        <a:rPr lang="en-US" sz="1800" kern="1200" dirty="0" smtClean="0">
                          <a:solidFill>
                            <a:schemeClr val="dk1"/>
                          </a:solidFill>
                          <a:effectLst/>
                          <a:latin typeface="+mn-lt"/>
                          <a:ea typeface="+mn-ea"/>
                          <a:cs typeface="+mn-cs"/>
                        </a:rPr>
                        <a:t>Matthew </a:t>
                      </a:r>
                      <a:r>
                        <a:rPr lang="en-US" sz="1800" kern="1200" dirty="0" smtClean="0">
                          <a:solidFill>
                            <a:schemeClr val="dk1"/>
                          </a:solidFill>
                          <a:effectLst/>
                          <a:latin typeface="+mn-lt"/>
                          <a:ea typeface="+mn-ea"/>
                          <a:cs typeface="+mn-cs"/>
                        </a:rPr>
                        <a:t>Bracey </a:t>
                      </a:r>
                      <a:endParaRPr lang="en-US" dirty="0"/>
                    </a:p>
                  </a:txBody>
                  <a:tcPr/>
                </a:tc>
                <a:tc>
                  <a:txBody>
                    <a:bodyPr/>
                    <a:lstStyle/>
                    <a:p>
                      <a:r>
                        <a:rPr lang="en-US" sz="1800" kern="1200" dirty="0" smtClean="0">
                          <a:solidFill>
                            <a:schemeClr val="dk1"/>
                          </a:solidFill>
                          <a:effectLst/>
                          <a:latin typeface="+mn-lt"/>
                          <a:ea typeface="+mn-ea"/>
                          <a:cs typeface="+mn-cs"/>
                        </a:rPr>
                        <a:t>Student</a:t>
                      </a:r>
                      <a:endParaRPr lang="en-US" dirty="0"/>
                    </a:p>
                  </a:txBody>
                  <a:tcPr/>
                </a:tc>
              </a:tr>
              <a:tr h="370840">
                <a:tc>
                  <a:txBody>
                    <a:bodyPr/>
                    <a:lstStyle/>
                    <a:p>
                      <a:r>
                        <a:rPr lang="en-US" sz="1800" kern="1200" dirty="0" smtClean="0">
                          <a:solidFill>
                            <a:schemeClr val="dk1"/>
                          </a:solidFill>
                          <a:effectLst/>
                          <a:latin typeface="+mn-lt"/>
                          <a:ea typeface="+mn-ea"/>
                          <a:cs typeface="+mn-cs"/>
                        </a:rPr>
                        <a:t>Laura </a:t>
                      </a:r>
                      <a:r>
                        <a:rPr lang="en-US" sz="1800" kern="1200" dirty="0" err="1" smtClean="0">
                          <a:solidFill>
                            <a:schemeClr val="dk1"/>
                          </a:solidFill>
                          <a:effectLst/>
                          <a:latin typeface="+mn-lt"/>
                          <a:ea typeface="+mn-ea"/>
                          <a:cs typeface="+mn-cs"/>
                        </a:rPr>
                        <a:t>Ciccantell</a:t>
                      </a:r>
                      <a:r>
                        <a:rPr lang="en-US" sz="1800" kern="1200" dirty="0" smtClean="0">
                          <a:solidFill>
                            <a:schemeClr val="dk1"/>
                          </a:solidFill>
                          <a:effectLst/>
                          <a:latin typeface="+mn-lt"/>
                          <a:ea typeface="+mn-ea"/>
                          <a:cs typeface="+mn-cs"/>
                        </a:rPr>
                        <a:t> </a:t>
                      </a:r>
                      <a:endParaRPr lang="en-US" dirty="0"/>
                    </a:p>
                  </a:txBody>
                  <a:tcPr/>
                </a:tc>
                <a:tc>
                  <a:txBody>
                    <a:bodyPr/>
                    <a:lstStyle/>
                    <a:p>
                      <a:r>
                        <a:rPr lang="en-US" sz="1800" kern="1200" dirty="0" err="1" smtClean="0">
                          <a:solidFill>
                            <a:schemeClr val="dk1"/>
                          </a:solidFill>
                          <a:effectLst/>
                          <a:latin typeface="+mn-lt"/>
                          <a:ea typeface="+mn-ea"/>
                          <a:cs typeface="+mn-cs"/>
                        </a:rPr>
                        <a:t>CoEHD</a:t>
                      </a:r>
                      <a:r>
                        <a:rPr lang="en-US" sz="1800" kern="1200" dirty="0" smtClean="0">
                          <a:solidFill>
                            <a:schemeClr val="dk1"/>
                          </a:solidFill>
                          <a:effectLst/>
                          <a:latin typeface="+mn-lt"/>
                          <a:ea typeface="+mn-ea"/>
                          <a:cs typeface="+mn-cs"/>
                        </a:rPr>
                        <a:t> Academic Advising Director</a:t>
                      </a:r>
                      <a:endParaRPr lang="en-US" dirty="0"/>
                    </a:p>
                  </a:txBody>
                  <a:tcPr/>
                </a:tc>
              </a:tr>
              <a:tr h="370840">
                <a:tc>
                  <a:txBody>
                    <a:bodyPr/>
                    <a:lstStyle/>
                    <a:p>
                      <a:r>
                        <a:rPr lang="en-US" sz="1800" dirty="0" smtClean="0">
                          <a:effectLst/>
                          <a:latin typeface="+mn-lt"/>
                          <a:ea typeface="Calibri"/>
                          <a:cs typeface="Times New Roman"/>
                        </a:rPr>
                        <a:t>Linda Dove </a:t>
                      </a:r>
                      <a:endParaRPr lang="en-US" dirty="0"/>
                    </a:p>
                  </a:txBody>
                  <a:tcPr/>
                </a:tc>
                <a:tc>
                  <a:txBody>
                    <a:bodyPr/>
                    <a:lstStyle/>
                    <a:p>
                      <a:r>
                        <a:rPr lang="en-US" sz="1800" dirty="0" smtClean="0">
                          <a:effectLst/>
                          <a:latin typeface="+mn-lt"/>
                          <a:ea typeface="Calibri"/>
                          <a:cs typeface="Times New Roman"/>
                        </a:rPr>
                        <a:t>Family and Consumer Sciences</a:t>
                      </a:r>
                      <a:endParaRPr lang="en-US" dirty="0"/>
                    </a:p>
                  </a:txBody>
                  <a:tcPr/>
                </a:tc>
              </a:tr>
              <a:tr h="370840">
                <a:tc>
                  <a:txBody>
                    <a:bodyPr/>
                    <a:lstStyle/>
                    <a:p>
                      <a:r>
                        <a:rPr lang="en-US" sz="1800" dirty="0" smtClean="0">
                          <a:effectLst/>
                          <a:latin typeface="+mn-lt"/>
                          <a:ea typeface="Calibri"/>
                          <a:cs typeface="Times New Roman"/>
                        </a:rPr>
                        <a:t>Bruce </a:t>
                      </a:r>
                      <a:r>
                        <a:rPr lang="en-US" sz="1800" dirty="0" err="1" smtClean="0">
                          <a:effectLst/>
                          <a:latin typeface="+mn-lt"/>
                          <a:ea typeface="Calibri"/>
                          <a:cs typeface="Times New Roman"/>
                        </a:rPr>
                        <a:t>Ferrin</a:t>
                      </a:r>
                      <a:r>
                        <a:rPr lang="en-US" sz="1800" dirty="0" smtClean="0">
                          <a:effectLst/>
                          <a:latin typeface="+mn-lt"/>
                          <a:ea typeface="Calibri"/>
                          <a:cs typeface="Times New Roman"/>
                        </a:rPr>
                        <a:t> </a:t>
                      </a:r>
                      <a:endParaRPr lang="en-US" dirty="0"/>
                    </a:p>
                  </a:txBody>
                  <a:tcPr/>
                </a:tc>
                <a:tc>
                  <a:txBody>
                    <a:bodyPr/>
                    <a:lstStyle/>
                    <a:p>
                      <a:r>
                        <a:rPr lang="en-US" sz="1800" dirty="0" smtClean="0">
                          <a:effectLst/>
                          <a:latin typeface="+mn-lt"/>
                          <a:ea typeface="Calibri"/>
                          <a:cs typeface="Times New Roman"/>
                        </a:rPr>
                        <a:t>Marketing</a:t>
                      </a:r>
                      <a:endParaRPr lang="en-US" dirty="0"/>
                    </a:p>
                  </a:txBody>
                  <a:tcPr/>
                </a:tc>
              </a:tr>
              <a:tr h="370840">
                <a:tc>
                  <a:txBody>
                    <a:bodyPr/>
                    <a:lstStyle/>
                    <a:p>
                      <a:r>
                        <a:rPr lang="en-US" sz="1800" kern="1200" dirty="0" smtClean="0">
                          <a:solidFill>
                            <a:schemeClr val="dk1"/>
                          </a:solidFill>
                          <a:effectLst/>
                          <a:latin typeface="+mn-lt"/>
                          <a:ea typeface="+mn-ea"/>
                          <a:cs typeface="+mn-cs"/>
                        </a:rPr>
                        <a:t>Marcia Fetters </a:t>
                      </a:r>
                      <a:endParaRPr lang="en-US" dirty="0"/>
                    </a:p>
                  </a:txBody>
                  <a:tcPr/>
                </a:tc>
                <a:tc>
                  <a:txBody>
                    <a:bodyPr/>
                    <a:lstStyle/>
                    <a:p>
                      <a:r>
                        <a:rPr lang="en-US" sz="1800" kern="1200" dirty="0" smtClean="0">
                          <a:solidFill>
                            <a:schemeClr val="dk1"/>
                          </a:solidFill>
                          <a:effectLst/>
                          <a:latin typeface="+mn-lt"/>
                          <a:ea typeface="+mn-ea"/>
                          <a:cs typeface="+mn-cs"/>
                        </a:rPr>
                        <a:t>Teaching, Learning and Educational Studies </a:t>
                      </a:r>
                      <a:endParaRPr lang="en-US" dirty="0"/>
                    </a:p>
                  </a:txBody>
                  <a:tcPr/>
                </a:tc>
              </a:tr>
              <a:tr h="370840">
                <a:tc>
                  <a:txBody>
                    <a:bodyPr/>
                    <a:lstStyle/>
                    <a:p>
                      <a:r>
                        <a:rPr lang="en-US" sz="1800" kern="1200" dirty="0" smtClean="0">
                          <a:solidFill>
                            <a:schemeClr val="dk1"/>
                          </a:solidFill>
                          <a:effectLst/>
                          <a:latin typeface="+mn-lt"/>
                          <a:ea typeface="+mn-ea"/>
                          <a:cs typeface="+mn-cs"/>
                        </a:rPr>
                        <a:t>John </a:t>
                      </a:r>
                      <a:r>
                        <a:rPr lang="en-US" sz="1800" kern="1200" dirty="0" err="1" smtClean="0">
                          <a:solidFill>
                            <a:schemeClr val="dk1"/>
                          </a:solidFill>
                          <a:effectLst/>
                          <a:latin typeface="+mn-lt"/>
                          <a:ea typeface="+mn-ea"/>
                          <a:cs typeface="+mn-cs"/>
                        </a:rPr>
                        <a:t>Geiser</a:t>
                      </a:r>
                      <a:r>
                        <a:rPr lang="en-US" sz="1800" kern="1200" dirty="0" smtClean="0">
                          <a:solidFill>
                            <a:schemeClr val="dk1"/>
                          </a:solidFill>
                          <a:effectLst/>
                          <a:latin typeface="+mn-lt"/>
                          <a:ea typeface="+mn-ea"/>
                          <a:cs typeface="+mn-cs"/>
                        </a:rPr>
                        <a:t> </a:t>
                      </a:r>
                      <a:endParaRPr lang="en-US" dirty="0"/>
                    </a:p>
                  </a:txBody>
                  <a:tcPr/>
                </a:tc>
                <a:tc>
                  <a:txBody>
                    <a:bodyPr/>
                    <a:lstStyle/>
                    <a:p>
                      <a:r>
                        <a:rPr lang="en-US" sz="1800" dirty="0" smtClean="0">
                          <a:effectLst/>
                          <a:latin typeface="+mn-lt"/>
                          <a:ea typeface="Calibri"/>
                          <a:cs typeface="Times New Roman"/>
                        </a:rPr>
                        <a:t>Biological Sciences </a:t>
                      </a:r>
                      <a:endParaRPr lang="en-US" dirty="0"/>
                    </a:p>
                  </a:txBody>
                  <a:tcPr/>
                </a:tc>
              </a:tr>
              <a:tr h="370840">
                <a:tc>
                  <a:txBody>
                    <a:bodyPr/>
                    <a:lstStyle/>
                    <a:p>
                      <a:r>
                        <a:rPr lang="en-US" sz="1800" dirty="0" smtClean="0">
                          <a:effectLst/>
                          <a:latin typeface="+mn-lt"/>
                          <a:ea typeface="Calibri"/>
                          <a:cs typeface="Times New Roman"/>
                        </a:rPr>
                        <a:t>Harold </a:t>
                      </a:r>
                      <a:r>
                        <a:rPr lang="en-US" sz="1800" dirty="0" err="1" smtClean="0">
                          <a:effectLst/>
                          <a:latin typeface="+mn-lt"/>
                          <a:ea typeface="Calibri"/>
                          <a:cs typeface="Times New Roman"/>
                        </a:rPr>
                        <a:t>Glasser</a:t>
                      </a:r>
                      <a:r>
                        <a:rPr lang="en-US" sz="1800" dirty="0" smtClean="0">
                          <a:effectLst/>
                          <a:latin typeface="+mn-lt"/>
                          <a:ea typeface="Calibri"/>
                          <a:cs typeface="Times New Roman"/>
                        </a:rPr>
                        <a:t> </a:t>
                      </a:r>
                      <a:endParaRPr lang="en-US" dirty="0"/>
                    </a:p>
                  </a:txBody>
                  <a:tcPr/>
                </a:tc>
                <a:tc>
                  <a:txBody>
                    <a:bodyPr/>
                    <a:lstStyle/>
                    <a:p>
                      <a:r>
                        <a:rPr lang="en-US" sz="1800" dirty="0" smtClean="0">
                          <a:effectLst/>
                          <a:latin typeface="+mn-lt"/>
                          <a:ea typeface="Calibri"/>
                          <a:cs typeface="Times New Roman"/>
                        </a:rPr>
                        <a:t>Executive Director for Sustainability and Environmental Studies </a:t>
                      </a:r>
                      <a:endParaRPr lang="en-US" sz="1800" dirty="0"/>
                    </a:p>
                  </a:txBody>
                  <a:tcPr/>
                </a:tc>
              </a:tr>
              <a:tr h="370840">
                <a:tc>
                  <a:txBody>
                    <a:bodyPr/>
                    <a:lstStyle/>
                    <a:p>
                      <a:r>
                        <a:rPr lang="en-US" sz="1800" dirty="0" smtClean="0">
                          <a:effectLst/>
                          <a:latin typeface="+mn-lt"/>
                          <a:ea typeface="Calibri"/>
                          <a:cs typeface="Times New Roman"/>
                        </a:rPr>
                        <a:t>Decker </a:t>
                      </a:r>
                      <a:r>
                        <a:rPr lang="en-US" sz="1800" dirty="0" err="1" smtClean="0">
                          <a:effectLst/>
                          <a:latin typeface="+mn-lt"/>
                          <a:ea typeface="Calibri"/>
                          <a:cs typeface="Times New Roman"/>
                        </a:rPr>
                        <a:t>Hains</a:t>
                      </a:r>
                      <a:r>
                        <a:rPr lang="en-US" sz="1800" dirty="0" smtClean="0">
                          <a:effectLst/>
                          <a:latin typeface="+mn-lt"/>
                          <a:ea typeface="Calibri"/>
                          <a:cs typeface="Times New Roman"/>
                        </a:rPr>
                        <a:t>, Chair</a:t>
                      </a:r>
                      <a:endParaRPr lang="en-US" dirty="0"/>
                    </a:p>
                  </a:txBody>
                  <a:tcPr/>
                </a:tc>
                <a:tc>
                  <a:txBody>
                    <a:bodyPr/>
                    <a:lstStyle/>
                    <a:p>
                      <a:r>
                        <a:rPr lang="en-US" sz="1800" dirty="0" smtClean="0">
                          <a:effectLst/>
                          <a:latin typeface="+mn-lt"/>
                          <a:ea typeface="Calibri"/>
                          <a:cs typeface="Times New Roman"/>
                        </a:rPr>
                        <a:t>Military Science and Leadership;</a:t>
                      </a:r>
                      <a:r>
                        <a:rPr lang="en-US" sz="1800" baseline="0" dirty="0" smtClean="0">
                          <a:effectLst/>
                          <a:latin typeface="+mn-lt"/>
                          <a:ea typeface="Calibri"/>
                          <a:cs typeface="Times New Roman"/>
                        </a:rPr>
                        <a:t> </a:t>
                      </a:r>
                      <a:r>
                        <a:rPr lang="en-US" sz="1800" dirty="0" smtClean="0">
                          <a:effectLst/>
                          <a:latin typeface="+mn-lt"/>
                          <a:cs typeface="Times New Roman"/>
                        </a:rPr>
                        <a:t>Civil and Construction</a:t>
                      </a:r>
                      <a:r>
                        <a:rPr lang="en-US" sz="1800" baseline="0" dirty="0" smtClean="0">
                          <a:effectLst/>
                          <a:latin typeface="+mn-lt"/>
                          <a:cs typeface="Times New Roman"/>
                        </a:rPr>
                        <a:t> Engineering</a:t>
                      </a:r>
                      <a:endParaRPr lang="en-US" dirty="0"/>
                    </a:p>
                  </a:txBody>
                  <a:tcPr/>
                </a:tc>
              </a:tr>
              <a:tr h="370840">
                <a:tc>
                  <a:txBody>
                    <a:bodyPr/>
                    <a:lstStyle/>
                    <a:p>
                      <a:r>
                        <a:rPr lang="en-US" sz="1800" dirty="0" smtClean="0">
                          <a:effectLst/>
                          <a:latin typeface="+mn-lt"/>
                          <a:ea typeface="Calibri"/>
                          <a:cs typeface="Times New Roman"/>
                        </a:rPr>
                        <a:t>Duane Hampton </a:t>
                      </a:r>
                      <a:endParaRPr lang="en-US" dirty="0"/>
                    </a:p>
                  </a:txBody>
                  <a:tcPr/>
                </a:tc>
                <a:tc>
                  <a:txBody>
                    <a:bodyPr/>
                    <a:lstStyle/>
                    <a:p>
                      <a:r>
                        <a:rPr lang="en-US" sz="1800" dirty="0" smtClean="0">
                          <a:effectLst/>
                          <a:latin typeface="+mn-lt"/>
                          <a:ea typeface="Calibri"/>
                          <a:cs typeface="Times New Roman"/>
                        </a:rPr>
                        <a:t>Geosciences</a:t>
                      </a:r>
                      <a:endParaRPr lang="en-US" dirty="0"/>
                    </a:p>
                  </a:txBody>
                  <a:tcPr/>
                </a:tc>
              </a:tr>
              <a:tr h="370840">
                <a:tc>
                  <a:txBody>
                    <a:bodyPr/>
                    <a:lstStyle/>
                    <a:p>
                      <a:r>
                        <a:rPr lang="en-US" sz="1800" dirty="0" smtClean="0">
                          <a:effectLst/>
                          <a:latin typeface="+mn-lt"/>
                          <a:ea typeface="Calibri"/>
                          <a:cs typeface="Times New Roman"/>
                        </a:rPr>
                        <a:t>John Head </a:t>
                      </a:r>
                      <a:endParaRPr lang="en-US" dirty="0"/>
                    </a:p>
                  </a:txBody>
                  <a:tcPr/>
                </a:tc>
                <a:tc>
                  <a:txBody>
                    <a:bodyPr/>
                    <a:lstStyle/>
                    <a:p>
                      <a:r>
                        <a:rPr lang="en-US" sz="1800" dirty="0" smtClean="0">
                          <a:effectLst/>
                          <a:latin typeface="+mn-lt"/>
                          <a:ea typeface="Calibri"/>
                          <a:cs typeface="Times New Roman"/>
                        </a:rPr>
                        <a:t>Student</a:t>
                      </a:r>
                      <a:endParaRPr lang="en-US" dirty="0"/>
                    </a:p>
                  </a:txBody>
                  <a:tcPr/>
                </a:tc>
              </a:tr>
              <a:tr h="370840">
                <a:tc>
                  <a:txBody>
                    <a:bodyPr/>
                    <a:lstStyle/>
                    <a:p>
                      <a:r>
                        <a:rPr lang="en-US" sz="1800" dirty="0" smtClean="0">
                          <a:effectLst/>
                          <a:latin typeface="+mn-lt"/>
                          <a:ea typeface="Calibri"/>
                          <a:cs typeface="Times New Roman"/>
                        </a:rPr>
                        <a:t>Dan Jacobson </a:t>
                      </a:r>
                      <a:endParaRPr lang="en-US" dirty="0"/>
                    </a:p>
                  </a:txBody>
                  <a:tcPr/>
                </a:tc>
                <a:tc>
                  <a:txBody>
                    <a:bodyPr/>
                    <a:lstStyle/>
                    <a:p>
                      <a:r>
                        <a:rPr lang="en-US" sz="1800" dirty="0" smtClean="0">
                          <a:effectLst/>
                          <a:latin typeface="+mn-lt"/>
                          <a:ea typeface="Calibri"/>
                          <a:cs typeface="Times New Roman"/>
                        </a:rPr>
                        <a:t>Music</a:t>
                      </a:r>
                      <a:endParaRPr lang="en-US" dirty="0"/>
                    </a:p>
                  </a:txBody>
                  <a:tcPr/>
                </a:tc>
              </a:tr>
              <a:tr h="370840">
                <a:tc>
                  <a:txBody>
                    <a:bodyPr/>
                    <a:lstStyle/>
                    <a:p>
                      <a:r>
                        <a:rPr lang="en-US" sz="1800" dirty="0" smtClean="0">
                          <a:effectLst/>
                          <a:latin typeface="+mn-lt"/>
                          <a:ea typeface="Calibri"/>
                          <a:cs typeface="Times New Roman"/>
                        </a:rPr>
                        <a:t>Kevin Knutson </a:t>
                      </a:r>
                      <a:endParaRPr lang="en-US" dirty="0"/>
                    </a:p>
                  </a:txBody>
                  <a:tcPr/>
                </a:tc>
                <a:tc>
                  <a:txBody>
                    <a:bodyPr/>
                    <a:lstStyle/>
                    <a:p>
                      <a:r>
                        <a:rPr lang="en-US" sz="1800" dirty="0" smtClean="0">
                          <a:effectLst/>
                          <a:latin typeface="+mn-lt"/>
                          <a:ea typeface="Calibri"/>
                          <a:cs typeface="Times New Roman"/>
                        </a:rPr>
                        <a:t>CAS Academic Advising </a:t>
                      </a:r>
                      <a:endParaRPr lang="en-US" dirty="0"/>
                    </a:p>
                  </a:txBody>
                  <a:tcPr/>
                </a:tc>
              </a:tr>
              <a:tr h="370840">
                <a:tc>
                  <a:txBody>
                    <a:bodyPr/>
                    <a:lstStyle/>
                    <a:p>
                      <a:r>
                        <a:rPr lang="en-US" sz="1800" dirty="0" smtClean="0">
                          <a:effectLst/>
                          <a:latin typeface="+mn-lt"/>
                          <a:ea typeface="Calibri"/>
                          <a:cs typeface="Times New Roman"/>
                        </a:rPr>
                        <a:t>Dave Reinhold </a:t>
                      </a:r>
                      <a:endParaRPr lang="en-US" dirty="0"/>
                    </a:p>
                  </a:txBody>
                  <a:tcPr/>
                </a:tc>
                <a:tc>
                  <a:txBody>
                    <a:bodyPr/>
                    <a:lstStyle/>
                    <a:p>
                      <a:r>
                        <a:rPr lang="en-US" sz="1800" dirty="0" smtClean="0">
                          <a:effectLst/>
                          <a:latin typeface="+mn-lt"/>
                          <a:ea typeface="Calibri"/>
                          <a:cs typeface="Times New Roman"/>
                        </a:rPr>
                        <a:t>Associate Provost for Assessment and Undergraduate Studies </a:t>
                      </a:r>
                      <a:endParaRPr lang="en-US" dirty="0"/>
                    </a:p>
                  </a:txBody>
                  <a:tcPr/>
                </a:tc>
              </a:tr>
              <a:tr h="370840">
                <a:tc>
                  <a:txBody>
                    <a:bodyPr/>
                    <a:lstStyle/>
                    <a:p>
                      <a:r>
                        <a:rPr lang="en-US" sz="1800" dirty="0" smtClean="0">
                          <a:effectLst/>
                          <a:latin typeface="+mn-lt"/>
                          <a:ea typeface="Calibri"/>
                          <a:cs typeface="Times New Roman"/>
                        </a:rPr>
                        <a:t>Carol </a:t>
                      </a:r>
                      <a:r>
                        <a:rPr lang="en-US" sz="1800" dirty="0" err="1" smtClean="0">
                          <a:effectLst/>
                          <a:latin typeface="+mn-lt"/>
                          <a:ea typeface="Calibri"/>
                          <a:cs typeface="Times New Roman"/>
                        </a:rPr>
                        <a:t>Weideman</a:t>
                      </a:r>
                      <a:r>
                        <a:rPr lang="en-US" sz="1800" dirty="0" smtClean="0">
                          <a:effectLst/>
                          <a:latin typeface="+mn-lt"/>
                          <a:ea typeface="Calibri"/>
                          <a:cs typeface="Times New Roman"/>
                        </a:rPr>
                        <a:t> </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effectLst/>
                          <a:latin typeface="+mn-lt"/>
                          <a:ea typeface="Calibri"/>
                          <a:cs typeface="Times New Roman"/>
                        </a:rPr>
                        <a:t>Human Performance and Health Education </a:t>
                      </a:r>
                      <a:endParaRPr lang="en-US" dirty="0"/>
                    </a:p>
                  </a:txBody>
                  <a:tcPr/>
                </a:tc>
              </a:tr>
            </a:tbl>
          </a:graphicData>
        </a:graphic>
      </p:graphicFrame>
    </p:spTree>
    <p:extLst>
      <p:ext uri="{BB962C8B-B14F-4D97-AF65-F5344CB8AC3E}">
        <p14:creationId xmlns:p14="http://schemas.microsoft.com/office/powerpoint/2010/main" val="14119899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b="1" dirty="0" smtClean="0"/>
              <a:t>Four Phase Plan</a:t>
            </a:r>
            <a:endParaRPr lang="en-US" b="1" dirty="0"/>
          </a:p>
        </p:txBody>
      </p:sp>
      <p:sp>
        <p:nvSpPr>
          <p:cNvPr id="3" name="Content Placeholder 2"/>
          <p:cNvSpPr>
            <a:spLocks noGrp="1"/>
          </p:cNvSpPr>
          <p:nvPr>
            <p:ph idx="1"/>
          </p:nvPr>
        </p:nvSpPr>
        <p:spPr>
          <a:xfrm>
            <a:off x="284018" y="1524000"/>
            <a:ext cx="8839200" cy="3505200"/>
          </a:xfrm>
        </p:spPr>
        <p:txBody>
          <a:bodyPr>
            <a:noAutofit/>
          </a:bodyPr>
          <a:lstStyle/>
          <a:p>
            <a:pPr marL="514350" lvl="0" indent="-514350">
              <a:lnSpc>
                <a:spcPct val="120000"/>
              </a:lnSpc>
              <a:spcBef>
                <a:spcPts val="0"/>
              </a:spcBef>
              <a:spcAft>
                <a:spcPts val="600"/>
              </a:spcAft>
              <a:buFont typeface="+mj-lt"/>
              <a:buAutoNum type="arabicPeriod"/>
            </a:pPr>
            <a:r>
              <a:rPr lang="en-US" sz="2800" dirty="0" smtClean="0"/>
              <a:t>Establish a working definition. </a:t>
            </a:r>
            <a:endParaRPr lang="en-US" sz="2800" dirty="0"/>
          </a:p>
          <a:p>
            <a:pPr marL="514350" lvl="0" indent="-514350">
              <a:lnSpc>
                <a:spcPct val="120000"/>
              </a:lnSpc>
              <a:spcBef>
                <a:spcPts val="0"/>
              </a:spcBef>
              <a:spcAft>
                <a:spcPts val="600"/>
              </a:spcAft>
              <a:buFont typeface="+mj-lt"/>
              <a:buAutoNum type="arabicPeriod"/>
            </a:pPr>
            <a:r>
              <a:rPr lang="en-US" sz="2800" dirty="0" smtClean="0"/>
              <a:t>Develop student learning outcomes.</a:t>
            </a:r>
          </a:p>
          <a:p>
            <a:pPr marL="514350" lvl="0" indent="-514350">
              <a:lnSpc>
                <a:spcPct val="120000"/>
              </a:lnSpc>
              <a:spcBef>
                <a:spcPts val="0"/>
              </a:spcBef>
              <a:spcAft>
                <a:spcPts val="600"/>
              </a:spcAft>
              <a:buFont typeface="+mj-lt"/>
              <a:buAutoNum type="arabicPeriod"/>
            </a:pPr>
            <a:r>
              <a:rPr lang="en-US" sz="2800" dirty="0" smtClean="0"/>
              <a:t>Develop a structure to accomplish the student learning outcomes.</a:t>
            </a:r>
          </a:p>
          <a:p>
            <a:pPr marL="514350" lvl="0" indent="-514350">
              <a:lnSpc>
                <a:spcPct val="120000"/>
              </a:lnSpc>
              <a:spcBef>
                <a:spcPts val="0"/>
              </a:spcBef>
              <a:spcAft>
                <a:spcPts val="600"/>
              </a:spcAft>
              <a:buFont typeface="+mj-lt"/>
              <a:buAutoNum type="arabicPeriod"/>
            </a:pPr>
            <a:r>
              <a:rPr lang="en-US" sz="2800" dirty="0" smtClean="0"/>
              <a:t>Develop a communications and marketing plan.</a:t>
            </a:r>
            <a:endParaRPr lang="en-US" sz="1000" dirty="0"/>
          </a:p>
        </p:txBody>
      </p:sp>
    </p:spTree>
    <p:extLst>
      <p:ext uri="{BB962C8B-B14F-4D97-AF65-F5344CB8AC3E}">
        <p14:creationId xmlns:p14="http://schemas.microsoft.com/office/powerpoint/2010/main" val="18696711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b="1" dirty="0" smtClean="0"/>
              <a:t>Working Definition</a:t>
            </a:r>
            <a:endParaRPr lang="en-US" b="1" dirty="0"/>
          </a:p>
        </p:txBody>
      </p:sp>
      <p:sp>
        <p:nvSpPr>
          <p:cNvPr id="3" name="Content Placeholder 2"/>
          <p:cNvSpPr>
            <a:spLocks noGrp="1"/>
          </p:cNvSpPr>
          <p:nvPr>
            <p:ph idx="1"/>
          </p:nvPr>
        </p:nvSpPr>
        <p:spPr>
          <a:xfrm>
            <a:off x="284018" y="1524000"/>
            <a:ext cx="8839200" cy="3505200"/>
          </a:xfrm>
        </p:spPr>
        <p:txBody>
          <a:bodyPr>
            <a:noAutofit/>
          </a:bodyPr>
          <a:lstStyle/>
          <a:p>
            <a:pPr marL="0" indent="0">
              <a:lnSpc>
                <a:spcPct val="120000"/>
              </a:lnSpc>
              <a:spcBef>
                <a:spcPts val="0"/>
              </a:spcBef>
              <a:spcAft>
                <a:spcPts val="600"/>
              </a:spcAft>
              <a:buNone/>
            </a:pPr>
            <a:r>
              <a:rPr lang="en-US" sz="2400" dirty="0"/>
              <a:t>Western Michigan University’s general education program serves two primary purposes.  The program provides a foundation for baccalaureate-level communication, quantitative reasoning, information literacy, and critical thinking as well as providing a breadth and balance of learning which enables students to become capable and responsible citizens of a culturally diverse society in a complex world.</a:t>
            </a:r>
          </a:p>
          <a:p>
            <a:pPr marL="0" lvl="0" indent="0">
              <a:lnSpc>
                <a:spcPct val="120000"/>
              </a:lnSpc>
              <a:spcBef>
                <a:spcPts val="0"/>
              </a:spcBef>
              <a:spcAft>
                <a:spcPts val="600"/>
              </a:spcAft>
              <a:buNone/>
            </a:pPr>
            <a:endParaRPr lang="en-US" sz="1000" dirty="0"/>
          </a:p>
        </p:txBody>
      </p:sp>
    </p:spTree>
    <p:extLst>
      <p:ext uri="{BB962C8B-B14F-4D97-AF65-F5344CB8AC3E}">
        <p14:creationId xmlns:p14="http://schemas.microsoft.com/office/powerpoint/2010/main" val="9732726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85800" y="3692237"/>
            <a:ext cx="67818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Breadth &amp; Balanced Learning</a:t>
            </a:r>
            <a:endParaRPr lang="en-US" b="1" dirty="0"/>
          </a:p>
        </p:txBody>
      </p:sp>
      <p:sp>
        <p:nvSpPr>
          <p:cNvPr id="6" name="Rectangle 5"/>
          <p:cNvSpPr/>
          <p:nvPr/>
        </p:nvSpPr>
        <p:spPr>
          <a:xfrm>
            <a:off x="3352800" y="2092037"/>
            <a:ext cx="1143000" cy="1600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t>Specialized Learning/</a:t>
            </a:r>
          </a:p>
          <a:p>
            <a:pPr algn="ctr"/>
            <a:r>
              <a:rPr lang="en-US" sz="1600" b="1" dirty="0" smtClean="0"/>
              <a:t>Major</a:t>
            </a:r>
            <a:endParaRPr lang="en-US" sz="1600" b="1" dirty="0"/>
          </a:p>
        </p:txBody>
      </p:sp>
      <p:sp>
        <p:nvSpPr>
          <p:cNvPr id="7" name="Isosceles Triangle 6"/>
          <p:cNvSpPr/>
          <p:nvPr/>
        </p:nvSpPr>
        <p:spPr>
          <a:xfrm>
            <a:off x="2019300" y="644237"/>
            <a:ext cx="3810000" cy="14478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tIns="0" bIns="182880" rtlCol="0" anchor="ctr" anchorCtr="0"/>
          <a:lstStyle/>
          <a:p>
            <a:pPr algn="ctr"/>
            <a:r>
              <a:rPr lang="en-US" sz="1600" b="1" dirty="0" smtClean="0"/>
              <a:t>Lifelong Learning/</a:t>
            </a:r>
          </a:p>
          <a:p>
            <a:pPr algn="ctr"/>
            <a:r>
              <a:rPr lang="en-US" sz="1600" b="1" dirty="0" smtClean="0"/>
              <a:t>Capstone Experience</a:t>
            </a:r>
          </a:p>
        </p:txBody>
      </p:sp>
      <p:sp>
        <p:nvSpPr>
          <p:cNvPr id="8" name="TextBox 7"/>
          <p:cNvSpPr txBox="1"/>
          <p:nvPr/>
        </p:nvSpPr>
        <p:spPr>
          <a:xfrm>
            <a:off x="1504536" y="274904"/>
            <a:ext cx="5124864" cy="461665"/>
          </a:xfrm>
          <a:prstGeom prst="rect">
            <a:avLst/>
          </a:prstGeom>
          <a:noFill/>
        </p:spPr>
        <p:txBody>
          <a:bodyPr wrap="none" rtlCol="0">
            <a:spAutoFit/>
          </a:bodyPr>
          <a:lstStyle/>
          <a:p>
            <a:r>
              <a:rPr lang="en-US" sz="2400" b="1" dirty="0" smtClean="0">
                <a:solidFill>
                  <a:schemeClr val="accent6">
                    <a:lumMod val="50000"/>
                  </a:schemeClr>
                </a:solidFill>
              </a:rPr>
              <a:t>Western Michigan University Graduate</a:t>
            </a:r>
            <a:endParaRPr lang="en-US" sz="2400" b="1" dirty="0">
              <a:solidFill>
                <a:schemeClr val="accent6">
                  <a:lumMod val="50000"/>
                </a:schemeClr>
              </a:solidFill>
            </a:endParaRPr>
          </a:p>
        </p:txBody>
      </p:sp>
      <p:sp>
        <p:nvSpPr>
          <p:cNvPr id="9" name="Rectangle 8"/>
          <p:cNvSpPr/>
          <p:nvPr/>
        </p:nvSpPr>
        <p:spPr>
          <a:xfrm>
            <a:off x="1274618" y="4454233"/>
            <a:ext cx="762000" cy="17179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1600" b="1" dirty="0" smtClean="0"/>
              <a:t>Oral &amp; Written </a:t>
            </a:r>
          </a:p>
          <a:p>
            <a:pPr algn="ctr"/>
            <a:r>
              <a:rPr lang="en-US" sz="1600" b="1" dirty="0" smtClean="0"/>
              <a:t>Communications</a:t>
            </a:r>
            <a:endParaRPr lang="en-US" sz="1600" b="1" dirty="0"/>
          </a:p>
        </p:txBody>
      </p:sp>
      <p:sp>
        <p:nvSpPr>
          <p:cNvPr id="11" name="Rectangle 10"/>
          <p:cNvSpPr/>
          <p:nvPr/>
        </p:nvSpPr>
        <p:spPr>
          <a:xfrm>
            <a:off x="4495800" y="4468088"/>
            <a:ext cx="762000" cy="17318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1600" b="1" dirty="0" smtClean="0"/>
              <a:t>Information Literacy</a:t>
            </a:r>
            <a:endParaRPr lang="en-US" b="1" dirty="0"/>
          </a:p>
        </p:txBody>
      </p:sp>
      <p:sp>
        <p:nvSpPr>
          <p:cNvPr id="12" name="Rectangle 11"/>
          <p:cNvSpPr/>
          <p:nvPr/>
        </p:nvSpPr>
        <p:spPr>
          <a:xfrm>
            <a:off x="2798618" y="4468088"/>
            <a:ext cx="762000" cy="17318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1600" b="1" dirty="0" smtClean="0"/>
              <a:t>Quantitative Reasoning</a:t>
            </a:r>
            <a:endParaRPr lang="en-US" sz="2000" b="1" dirty="0"/>
          </a:p>
        </p:txBody>
      </p:sp>
      <p:sp>
        <p:nvSpPr>
          <p:cNvPr id="13" name="Rectangle 12"/>
          <p:cNvSpPr/>
          <p:nvPr/>
        </p:nvSpPr>
        <p:spPr>
          <a:xfrm>
            <a:off x="6248400" y="4468091"/>
            <a:ext cx="762000" cy="17179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1600" b="1" dirty="0" smtClean="0"/>
              <a:t>Critical thinking</a:t>
            </a:r>
            <a:endParaRPr lang="en-US" b="1" dirty="0"/>
          </a:p>
        </p:txBody>
      </p:sp>
      <p:sp>
        <p:nvSpPr>
          <p:cNvPr id="10" name="Right Brace 9"/>
          <p:cNvSpPr/>
          <p:nvPr/>
        </p:nvSpPr>
        <p:spPr>
          <a:xfrm>
            <a:off x="7412186" y="3505200"/>
            <a:ext cx="381000" cy="2667000"/>
          </a:xfrm>
          <a:prstGeom prst="rightBrace">
            <a:avLst/>
          </a:prstGeom>
          <a:ln w="2222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TextBox 13"/>
          <p:cNvSpPr txBox="1"/>
          <p:nvPr/>
        </p:nvSpPr>
        <p:spPr>
          <a:xfrm>
            <a:off x="7751615" y="4454237"/>
            <a:ext cx="1449884" cy="830997"/>
          </a:xfrm>
          <a:prstGeom prst="rect">
            <a:avLst/>
          </a:prstGeom>
          <a:noFill/>
        </p:spPr>
        <p:txBody>
          <a:bodyPr wrap="none" rtlCol="0">
            <a:spAutoFit/>
          </a:bodyPr>
          <a:lstStyle/>
          <a:p>
            <a:r>
              <a:rPr lang="en-US" sz="2400" b="1" dirty="0" smtClean="0">
                <a:solidFill>
                  <a:srgbClr val="FF0000"/>
                </a:solidFill>
              </a:rPr>
              <a:t>General </a:t>
            </a:r>
          </a:p>
          <a:p>
            <a:r>
              <a:rPr lang="en-US" sz="2400" b="1" dirty="0" smtClean="0">
                <a:solidFill>
                  <a:srgbClr val="FF0000"/>
                </a:solidFill>
              </a:rPr>
              <a:t>Education</a:t>
            </a:r>
            <a:endParaRPr lang="en-US" sz="2400" b="1" dirty="0">
              <a:solidFill>
                <a:srgbClr val="FF0000"/>
              </a:solidFill>
            </a:endParaRPr>
          </a:p>
        </p:txBody>
      </p:sp>
    </p:spTree>
    <p:extLst>
      <p:ext uri="{BB962C8B-B14F-4D97-AF65-F5344CB8AC3E}">
        <p14:creationId xmlns:p14="http://schemas.microsoft.com/office/powerpoint/2010/main" val="24888101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81000" y="-152400"/>
            <a:ext cx="8229600" cy="1143000"/>
          </a:xfrm>
        </p:spPr>
        <p:txBody>
          <a:bodyPr/>
          <a:lstStyle/>
          <a:p>
            <a:r>
              <a:rPr lang="en-US" b="1" dirty="0" smtClean="0"/>
              <a:t>Academic Affairs Strategic Plan</a:t>
            </a:r>
            <a:endParaRPr lang="en-US" b="1" dirty="0"/>
          </a:p>
        </p:txBody>
      </p:sp>
      <p:sp>
        <p:nvSpPr>
          <p:cNvPr id="6" name="Content Placeholder 5"/>
          <p:cNvSpPr>
            <a:spLocks noGrp="1"/>
          </p:cNvSpPr>
          <p:nvPr>
            <p:ph idx="1"/>
          </p:nvPr>
        </p:nvSpPr>
        <p:spPr>
          <a:xfrm>
            <a:off x="457200" y="914400"/>
            <a:ext cx="8229600" cy="5715000"/>
          </a:xfrm>
        </p:spPr>
        <p:txBody>
          <a:bodyPr>
            <a:normAutofit fontScale="85000" lnSpcReduction="20000"/>
          </a:bodyPr>
          <a:lstStyle/>
          <a:p>
            <a:pPr marL="0" indent="0">
              <a:buNone/>
            </a:pPr>
            <a:r>
              <a:rPr lang="en-US" b="1" dirty="0"/>
              <a:t>Strategy 1.1: </a:t>
            </a:r>
            <a:r>
              <a:rPr lang="en-US" dirty="0"/>
              <a:t>The faculty will continually examine curricula and course content, including general education, to ensure that the following skills, knowledge, and attitudes are integrated into undergraduate education: </a:t>
            </a:r>
          </a:p>
          <a:p>
            <a:r>
              <a:rPr lang="en-US" dirty="0" smtClean="0"/>
              <a:t>Global </a:t>
            </a:r>
            <a:r>
              <a:rPr lang="en-US" dirty="0"/>
              <a:t>understanding and sensitivity </a:t>
            </a:r>
          </a:p>
          <a:p>
            <a:r>
              <a:rPr lang="en-US" dirty="0" smtClean="0"/>
              <a:t>Communication </a:t>
            </a:r>
            <a:r>
              <a:rPr lang="en-US" dirty="0"/>
              <a:t>skills </a:t>
            </a:r>
          </a:p>
          <a:p>
            <a:r>
              <a:rPr lang="en-US" dirty="0" smtClean="0"/>
              <a:t>Critical </a:t>
            </a:r>
            <a:r>
              <a:rPr lang="en-US" dirty="0"/>
              <a:t>thinking </a:t>
            </a:r>
          </a:p>
          <a:p>
            <a:r>
              <a:rPr lang="en-US" dirty="0" smtClean="0"/>
              <a:t>Environmental </a:t>
            </a:r>
            <a:r>
              <a:rPr lang="en-US" dirty="0"/>
              <a:t>sustainability </a:t>
            </a:r>
          </a:p>
          <a:p>
            <a:r>
              <a:rPr lang="en-US" dirty="0" smtClean="0"/>
              <a:t>Diversity </a:t>
            </a:r>
            <a:r>
              <a:rPr lang="en-US" dirty="0"/>
              <a:t>and inclusion </a:t>
            </a:r>
          </a:p>
          <a:p>
            <a:r>
              <a:rPr lang="en-US" dirty="0" smtClean="0"/>
              <a:t>Civic </a:t>
            </a:r>
            <a:r>
              <a:rPr lang="en-US" dirty="0"/>
              <a:t>and social responsibility </a:t>
            </a:r>
          </a:p>
          <a:p>
            <a:r>
              <a:rPr lang="en-US" dirty="0" smtClean="0"/>
              <a:t>Health </a:t>
            </a:r>
            <a:r>
              <a:rPr lang="en-US" dirty="0"/>
              <a:t>and wellness </a:t>
            </a:r>
          </a:p>
          <a:p>
            <a:r>
              <a:rPr lang="en-US" dirty="0" smtClean="0"/>
              <a:t>Quantitative </a:t>
            </a:r>
            <a:r>
              <a:rPr lang="en-US" dirty="0"/>
              <a:t>and reasoning skills </a:t>
            </a:r>
          </a:p>
          <a:p>
            <a:r>
              <a:rPr lang="en-US" dirty="0" smtClean="0"/>
              <a:t>Artistic </a:t>
            </a:r>
            <a:r>
              <a:rPr lang="en-US" dirty="0"/>
              <a:t>literacy </a:t>
            </a:r>
          </a:p>
          <a:p>
            <a:r>
              <a:rPr lang="en-US" dirty="0" smtClean="0"/>
              <a:t>Information </a:t>
            </a:r>
            <a:r>
              <a:rPr lang="en-US" dirty="0"/>
              <a:t>literacy </a:t>
            </a:r>
          </a:p>
          <a:p>
            <a:endParaRPr lang="en-US" dirty="0"/>
          </a:p>
        </p:txBody>
      </p:sp>
    </p:spTree>
    <p:extLst>
      <p:ext uri="{BB962C8B-B14F-4D97-AF65-F5344CB8AC3E}">
        <p14:creationId xmlns:p14="http://schemas.microsoft.com/office/powerpoint/2010/main" val="29598950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1"/>
          </p:nvPr>
        </p:nvSpPr>
        <p:spPr>
          <a:xfrm>
            <a:off x="228600" y="457200"/>
            <a:ext cx="4038600" cy="5715000"/>
          </a:xfrm>
        </p:spPr>
        <p:txBody>
          <a:bodyPr/>
          <a:lstStyle/>
          <a:p>
            <a:pPr marL="0" indent="0" algn="ctr">
              <a:buNone/>
            </a:pPr>
            <a:r>
              <a:rPr lang="en-US" sz="3600" b="1" u="sng" dirty="0" smtClean="0"/>
              <a:t>FOUNDATION</a:t>
            </a:r>
          </a:p>
          <a:p>
            <a:pPr marL="0" indent="0" algn="ctr">
              <a:buNone/>
            </a:pPr>
            <a:endParaRPr lang="en-US" sz="3600" b="1" dirty="0" smtClean="0"/>
          </a:p>
          <a:p>
            <a:pPr marL="514350" indent="-514350">
              <a:buFont typeface="+mj-lt"/>
              <a:buAutoNum type="arabicPeriod"/>
            </a:pPr>
            <a:r>
              <a:rPr lang="en-US" dirty="0" smtClean="0">
                <a:solidFill>
                  <a:srgbClr val="000000"/>
                </a:solidFill>
                <a:ea typeface="Calibri"/>
                <a:cs typeface="Courier New"/>
              </a:rPr>
              <a:t>Oral </a:t>
            </a:r>
            <a:r>
              <a:rPr lang="en-US" dirty="0">
                <a:solidFill>
                  <a:srgbClr val="000000"/>
                </a:solidFill>
                <a:ea typeface="Calibri"/>
                <a:cs typeface="Courier New"/>
              </a:rPr>
              <a:t>and Written Communication </a:t>
            </a:r>
            <a:endParaRPr lang="en-US" dirty="0" smtClean="0">
              <a:solidFill>
                <a:srgbClr val="000000"/>
              </a:solidFill>
              <a:ea typeface="Calibri"/>
              <a:cs typeface="Courier New"/>
            </a:endParaRPr>
          </a:p>
          <a:p>
            <a:pPr marL="514350" indent="-514350">
              <a:buFont typeface="+mj-lt"/>
              <a:buAutoNum type="arabicPeriod"/>
            </a:pPr>
            <a:r>
              <a:rPr lang="en-US" dirty="0" smtClean="0">
                <a:solidFill>
                  <a:srgbClr val="000000"/>
                </a:solidFill>
                <a:ea typeface="Calibri"/>
                <a:cs typeface="Courier New"/>
              </a:rPr>
              <a:t>Critical Thinking</a:t>
            </a:r>
          </a:p>
          <a:p>
            <a:pPr marL="514350" indent="-514350">
              <a:buFont typeface="+mj-lt"/>
              <a:buAutoNum type="arabicPeriod"/>
            </a:pPr>
            <a:r>
              <a:rPr lang="en-US" dirty="0" smtClean="0">
                <a:solidFill>
                  <a:srgbClr val="000000"/>
                </a:solidFill>
                <a:ea typeface="Calibri"/>
                <a:cs typeface="Courier New"/>
              </a:rPr>
              <a:t>Quantitative </a:t>
            </a:r>
            <a:r>
              <a:rPr lang="en-US" dirty="0">
                <a:solidFill>
                  <a:srgbClr val="000000"/>
                </a:solidFill>
                <a:ea typeface="Calibri"/>
                <a:cs typeface="Courier New"/>
              </a:rPr>
              <a:t>and Reasoning </a:t>
            </a:r>
            <a:r>
              <a:rPr lang="en-US" dirty="0" smtClean="0">
                <a:solidFill>
                  <a:srgbClr val="000000"/>
                </a:solidFill>
                <a:ea typeface="Calibri"/>
                <a:cs typeface="Courier New"/>
              </a:rPr>
              <a:t>Skills</a:t>
            </a:r>
          </a:p>
          <a:p>
            <a:pPr marL="514350" indent="-514350">
              <a:buFont typeface="+mj-lt"/>
              <a:buAutoNum type="arabicPeriod"/>
            </a:pPr>
            <a:r>
              <a:rPr lang="en-US" dirty="0">
                <a:solidFill>
                  <a:srgbClr val="000000"/>
                </a:solidFill>
                <a:ea typeface="Calibri"/>
                <a:cs typeface="Courier New"/>
              </a:rPr>
              <a:t>Information Literacy                                       </a:t>
            </a:r>
            <a:r>
              <a:rPr lang="en-US" dirty="0" smtClean="0"/>
              <a:t>	</a:t>
            </a:r>
            <a:endParaRPr lang="en-US" dirty="0"/>
          </a:p>
        </p:txBody>
      </p:sp>
      <p:sp>
        <p:nvSpPr>
          <p:cNvPr id="7" name="Content Placeholder 3"/>
          <p:cNvSpPr>
            <a:spLocks noGrp="1"/>
          </p:cNvSpPr>
          <p:nvPr>
            <p:ph sz="half" idx="1"/>
          </p:nvPr>
        </p:nvSpPr>
        <p:spPr>
          <a:xfrm>
            <a:off x="3810000" y="457200"/>
            <a:ext cx="5638800" cy="6172200"/>
          </a:xfrm>
        </p:spPr>
        <p:txBody>
          <a:bodyPr>
            <a:normAutofit/>
          </a:bodyPr>
          <a:lstStyle/>
          <a:p>
            <a:pPr marL="0" indent="0" algn="ctr">
              <a:buNone/>
            </a:pPr>
            <a:r>
              <a:rPr lang="en-US" sz="3600" b="1" u="sng" dirty="0" smtClean="0"/>
              <a:t>BALANCE &amp; BREADTH</a:t>
            </a:r>
          </a:p>
          <a:p>
            <a:pPr marL="0" indent="0" algn="ctr">
              <a:buNone/>
            </a:pPr>
            <a:endParaRPr lang="en-US" sz="3600" b="1" dirty="0" smtClean="0"/>
          </a:p>
          <a:p>
            <a:pPr marL="514350" indent="-514350">
              <a:buFont typeface="+mj-lt"/>
              <a:buAutoNum type="arabicPeriod"/>
            </a:pPr>
            <a:r>
              <a:rPr lang="en-US" dirty="0"/>
              <a:t>Global Understanding and Sensitivity</a:t>
            </a:r>
            <a:endParaRPr lang="en-US" dirty="0" smtClean="0">
              <a:solidFill>
                <a:srgbClr val="000000"/>
              </a:solidFill>
              <a:ea typeface="Calibri"/>
              <a:cs typeface="Courier New"/>
            </a:endParaRPr>
          </a:p>
          <a:p>
            <a:pPr marL="514350" indent="-514350">
              <a:buFont typeface="+mj-lt"/>
              <a:buAutoNum type="arabicPeriod"/>
            </a:pPr>
            <a:r>
              <a:rPr lang="en-US" dirty="0" smtClean="0">
                <a:solidFill>
                  <a:srgbClr val="000000"/>
                </a:solidFill>
                <a:ea typeface="Calibri"/>
                <a:cs typeface="Courier New"/>
              </a:rPr>
              <a:t>Environmental Sustainability</a:t>
            </a:r>
            <a:r>
              <a:rPr lang="en-US" dirty="0">
                <a:solidFill>
                  <a:srgbClr val="000000"/>
                </a:solidFill>
                <a:ea typeface="Calibri"/>
                <a:cs typeface="Courier New"/>
              </a:rPr>
              <a:t> </a:t>
            </a:r>
            <a:endParaRPr lang="en-US" dirty="0" smtClean="0">
              <a:solidFill>
                <a:srgbClr val="000000"/>
              </a:solidFill>
              <a:ea typeface="Calibri"/>
              <a:cs typeface="Courier New"/>
            </a:endParaRPr>
          </a:p>
          <a:p>
            <a:pPr marL="514350" indent="-514350">
              <a:buFont typeface="+mj-lt"/>
              <a:buAutoNum type="arabicPeriod"/>
            </a:pPr>
            <a:r>
              <a:rPr lang="en-US" dirty="0" smtClean="0">
                <a:solidFill>
                  <a:srgbClr val="000000"/>
                </a:solidFill>
                <a:ea typeface="Calibri"/>
                <a:cs typeface="Courier New"/>
              </a:rPr>
              <a:t>Diversity and Inclusion</a:t>
            </a:r>
          </a:p>
          <a:p>
            <a:pPr marL="514350" indent="-514350">
              <a:buFont typeface="+mj-lt"/>
              <a:buAutoNum type="arabicPeriod"/>
            </a:pPr>
            <a:r>
              <a:rPr lang="en-US" dirty="0" smtClean="0">
                <a:solidFill>
                  <a:srgbClr val="000000"/>
                </a:solidFill>
                <a:ea typeface="Calibri"/>
                <a:cs typeface="Courier New"/>
              </a:rPr>
              <a:t>Civic/Social Responsibility and Ethical Behavior</a:t>
            </a:r>
          </a:p>
          <a:p>
            <a:pPr marL="514350" indent="-514350">
              <a:buFont typeface="+mj-lt"/>
              <a:buAutoNum type="arabicPeriod"/>
            </a:pPr>
            <a:r>
              <a:rPr lang="en-US" dirty="0" smtClean="0">
                <a:solidFill>
                  <a:srgbClr val="000000"/>
                </a:solidFill>
                <a:ea typeface="Calibri"/>
                <a:cs typeface="Courier New"/>
              </a:rPr>
              <a:t>Health and Wellness</a:t>
            </a:r>
          </a:p>
          <a:p>
            <a:pPr marL="514350" indent="-514350">
              <a:buFont typeface="+mj-lt"/>
              <a:buAutoNum type="arabicPeriod"/>
            </a:pPr>
            <a:r>
              <a:rPr lang="en-US" dirty="0" smtClean="0">
                <a:solidFill>
                  <a:srgbClr val="000000"/>
                </a:solidFill>
                <a:ea typeface="Calibri"/>
                <a:cs typeface="Courier New"/>
              </a:rPr>
              <a:t>Artistic Literacy</a:t>
            </a:r>
            <a:r>
              <a:rPr lang="en-US" dirty="0">
                <a:solidFill>
                  <a:srgbClr val="000000"/>
                </a:solidFill>
                <a:ea typeface="Calibri"/>
                <a:cs typeface="Courier New"/>
              </a:rPr>
              <a:t>  </a:t>
            </a:r>
            <a:endParaRPr lang="en-US" dirty="0" smtClean="0">
              <a:solidFill>
                <a:srgbClr val="000000"/>
              </a:solidFill>
              <a:ea typeface="Calibri"/>
              <a:cs typeface="Courier New"/>
            </a:endParaRPr>
          </a:p>
          <a:p>
            <a:pPr marL="0" indent="0" defTabSz="4291013">
              <a:buNone/>
            </a:pPr>
            <a:r>
              <a:rPr lang="en-US" dirty="0" smtClean="0">
                <a:solidFill>
                  <a:srgbClr val="000000"/>
                </a:solidFill>
                <a:ea typeface="Calibri"/>
                <a:cs typeface="Courier New"/>
              </a:rPr>
              <a:t>                         </a:t>
            </a:r>
            <a:r>
              <a:rPr lang="en-US" dirty="0" smtClean="0"/>
              <a:t>	</a:t>
            </a:r>
            <a:endParaRPr lang="en-US" dirty="0"/>
          </a:p>
        </p:txBody>
      </p:sp>
    </p:spTree>
    <p:extLst>
      <p:ext uri="{BB962C8B-B14F-4D97-AF65-F5344CB8AC3E}">
        <p14:creationId xmlns:p14="http://schemas.microsoft.com/office/powerpoint/2010/main" val="30205719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b="1" dirty="0" smtClean="0"/>
              <a:t>Developing Learning Outcomes</a:t>
            </a:r>
            <a:endParaRPr lang="en-US" b="1" dirty="0"/>
          </a:p>
        </p:txBody>
      </p:sp>
      <p:sp>
        <p:nvSpPr>
          <p:cNvPr id="3" name="Content Placeholder 2"/>
          <p:cNvSpPr>
            <a:spLocks noGrp="1"/>
          </p:cNvSpPr>
          <p:nvPr>
            <p:ph idx="1"/>
          </p:nvPr>
        </p:nvSpPr>
        <p:spPr>
          <a:xfrm>
            <a:off x="284018" y="1524000"/>
            <a:ext cx="8839200" cy="3505200"/>
          </a:xfrm>
        </p:spPr>
        <p:txBody>
          <a:bodyPr>
            <a:noAutofit/>
          </a:bodyPr>
          <a:lstStyle/>
          <a:p>
            <a:pPr marL="514350" lvl="0" indent="-514350">
              <a:lnSpc>
                <a:spcPct val="120000"/>
              </a:lnSpc>
              <a:spcBef>
                <a:spcPts val="0"/>
              </a:spcBef>
              <a:spcAft>
                <a:spcPts val="600"/>
              </a:spcAft>
              <a:buFont typeface="+mj-lt"/>
              <a:buAutoNum type="arabicPeriod"/>
            </a:pPr>
            <a:r>
              <a:rPr lang="en-US" sz="2800" dirty="0" smtClean="0"/>
              <a:t>AAC&amp;U Rubrics</a:t>
            </a:r>
          </a:p>
          <a:p>
            <a:pPr marL="514350" lvl="0" indent="-514350">
              <a:lnSpc>
                <a:spcPct val="120000"/>
              </a:lnSpc>
              <a:spcBef>
                <a:spcPts val="0"/>
              </a:spcBef>
              <a:spcAft>
                <a:spcPts val="600"/>
              </a:spcAft>
              <a:buFont typeface="+mj-lt"/>
              <a:buAutoNum type="arabicPeriod"/>
            </a:pPr>
            <a:r>
              <a:rPr lang="en-US" sz="2800" dirty="0" smtClean="0"/>
              <a:t>Other Institutions </a:t>
            </a:r>
            <a:endParaRPr lang="en-US" sz="2800" dirty="0"/>
          </a:p>
          <a:p>
            <a:pPr marL="514350" lvl="0" indent="-514350">
              <a:lnSpc>
                <a:spcPct val="120000"/>
              </a:lnSpc>
              <a:spcBef>
                <a:spcPts val="0"/>
              </a:spcBef>
              <a:spcAft>
                <a:spcPts val="600"/>
              </a:spcAft>
              <a:buFont typeface="+mj-lt"/>
              <a:buAutoNum type="arabicPeriod"/>
            </a:pPr>
            <a:r>
              <a:rPr lang="en-US" sz="2800" dirty="0" smtClean="0"/>
              <a:t>Professional Societies</a:t>
            </a:r>
          </a:p>
          <a:p>
            <a:pPr marL="514350" lvl="0" indent="-514350">
              <a:lnSpc>
                <a:spcPct val="120000"/>
              </a:lnSpc>
              <a:spcBef>
                <a:spcPts val="0"/>
              </a:spcBef>
              <a:spcAft>
                <a:spcPts val="600"/>
              </a:spcAft>
              <a:buFont typeface="+mj-lt"/>
              <a:buAutoNum type="arabicPeriod"/>
            </a:pPr>
            <a:r>
              <a:rPr lang="en-US" sz="2800" dirty="0" smtClean="0"/>
              <a:t>Using Bloom’s Taxonomy or Revised Bloom’s Taxonomy</a:t>
            </a:r>
            <a:endParaRPr lang="en-US" sz="1000" dirty="0"/>
          </a:p>
        </p:txBody>
      </p:sp>
      <p:sp>
        <p:nvSpPr>
          <p:cNvPr id="4" name="TextBox 3"/>
          <p:cNvSpPr txBox="1"/>
          <p:nvPr/>
        </p:nvSpPr>
        <p:spPr>
          <a:xfrm>
            <a:off x="983226" y="4356179"/>
            <a:ext cx="7491153" cy="646331"/>
          </a:xfrm>
          <a:prstGeom prst="rect">
            <a:avLst/>
          </a:prstGeom>
          <a:noFill/>
        </p:spPr>
        <p:txBody>
          <a:bodyPr wrap="none" rtlCol="0">
            <a:spAutoFit/>
          </a:bodyPr>
          <a:lstStyle/>
          <a:p>
            <a:r>
              <a:rPr lang="en-US" sz="3600" b="1" dirty="0" smtClean="0">
                <a:solidFill>
                  <a:schemeClr val="accent6">
                    <a:lumMod val="50000"/>
                  </a:schemeClr>
                </a:solidFill>
              </a:rPr>
              <a:t>Overall Result will be specific to WMU</a:t>
            </a:r>
            <a:endParaRPr lang="en-US" sz="2000" b="1" dirty="0">
              <a:solidFill>
                <a:schemeClr val="accent6">
                  <a:lumMod val="50000"/>
                </a:schemeClr>
              </a:solidFill>
            </a:endParaRPr>
          </a:p>
        </p:txBody>
      </p:sp>
    </p:spTree>
    <p:extLst>
      <p:ext uri="{BB962C8B-B14F-4D97-AF65-F5344CB8AC3E}">
        <p14:creationId xmlns:p14="http://schemas.microsoft.com/office/powerpoint/2010/main" val="27391659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139</TotalTime>
  <Words>534</Words>
  <Application>Microsoft Office PowerPoint</Application>
  <PresentationFormat>On-screen Show (4:3)</PresentationFormat>
  <Paragraphs>112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Ad Hoc Committee on General Education</vt:lpstr>
      <vt:lpstr>Charges</vt:lpstr>
      <vt:lpstr>Committee Members</vt:lpstr>
      <vt:lpstr>Four Phase Plan</vt:lpstr>
      <vt:lpstr>Working Definition</vt:lpstr>
      <vt:lpstr>PowerPoint Presentation</vt:lpstr>
      <vt:lpstr>Academic Affairs Strategic Plan</vt:lpstr>
      <vt:lpstr>PowerPoint Presentation</vt:lpstr>
      <vt:lpstr>Developing Learning Outcomes</vt:lpstr>
      <vt:lpstr>Potential External Consultation</vt:lpstr>
      <vt:lpstr>Faculty Input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 Hoc Committee on General Education</dc:title>
  <dc:creator>Decker B. Hains</dc:creator>
  <cp:lastModifiedBy>Admin</cp:lastModifiedBy>
  <cp:revision>17</cp:revision>
  <cp:lastPrinted>2013-11-05T23:06:03Z</cp:lastPrinted>
  <dcterms:created xsi:type="dcterms:W3CDTF">2013-11-05T21:01:32Z</dcterms:created>
  <dcterms:modified xsi:type="dcterms:W3CDTF">2013-11-06T18:20:29Z</dcterms:modified>
</cp:coreProperties>
</file>