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 id="2147483659" r:id="rId3"/>
    <p:sldMasterId id="2147483663" r:id="rId4"/>
  </p:sldMasterIdLst>
  <p:notesMasterIdLst>
    <p:notesMasterId r:id="rId9"/>
  </p:notesMasterIdLst>
  <p:sldIdLst>
    <p:sldId id="256" r:id="rId5"/>
    <p:sldId id="257" r:id="rId6"/>
    <p:sldId id="258" r:id="rId7"/>
    <p:sldId id="261" r:id="rId8"/>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Visual Identity" id="{53A8D8C8-2EFC-D444-837D-84C914A3E062}">
          <p14:sldIdLst>
            <p14:sldId id="256"/>
          </p14:sldIdLst>
        </p14:section>
        <p14:section name="Designs" id="{FD458838-445F-DF4E-A11B-0DE92BECE19C}">
          <p14:sldIdLst>
            <p14:sldId id="257"/>
            <p14:sldId id="258"/>
            <p14:sldId id="26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2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EACA"/>
          </a:solidFill>
        </a:fill>
      </a:tcStyle>
    </a:wholeTbl>
    <a:band2H>
      <a:tcTxStyle/>
      <a:tcStyle>
        <a:tcBdr/>
        <a:fill>
          <a:solidFill>
            <a:srgbClr val="FCF5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BD7"/>
          </a:solidFill>
        </a:fill>
      </a:tcStyle>
    </a:wholeTbl>
    <a:band2H>
      <a:tcTxStyle/>
      <a:tcStyle>
        <a:tcBdr/>
        <a:fill>
          <a:solidFill>
            <a:srgbClr val="E6EE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8DFF1"/>
          </a:solidFill>
        </a:fill>
      </a:tcStyle>
    </a:wholeTbl>
    <a:band2H>
      <a:tcTxStyle/>
      <a:tcStyle>
        <a:tcBdr/>
        <a:fill>
          <a:solidFill>
            <a:srgbClr val="F4EF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29"/>
    <p:restoredTop sz="86395"/>
  </p:normalViewPr>
  <p:slideViewPr>
    <p:cSldViewPr snapToGrid="0" snapToObjects="1" showGuides="1">
      <p:cViewPr varScale="1">
        <p:scale>
          <a:sx n="105" d="100"/>
          <a:sy n="105" d="100"/>
        </p:scale>
        <p:origin x="1664" y="192"/>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905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6798"/>
            <a:r>
              <a:rPr lang="en-US" dirty="0"/>
              <a:t>WMU Brand Color Palette Digital, RGB Sliders</a:t>
            </a:r>
          </a:p>
          <a:p>
            <a:r>
              <a:rPr lang="en-US" dirty="0"/>
              <a:t>Use provided photos in presentation or replace with your own. Accessible in the Slide Master.</a:t>
            </a:r>
          </a:p>
          <a:p>
            <a:endParaRPr lang="en-US" dirty="0"/>
          </a:p>
        </p:txBody>
      </p:sp>
    </p:spTree>
    <p:extLst>
      <p:ext uri="{BB962C8B-B14F-4D97-AF65-F5344CB8AC3E}">
        <p14:creationId xmlns:p14="http://schemas.microsoft.com/office/powerpoint/2010/main" val="44310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67418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1612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Visual Identity details">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03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290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164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9" descr="Blocks of brand colors.">
            <a:extLst>
              <a:ext uri="{FF2B5EF4-FFF2-40B4-BE49-F238E27FC236}">
                <a16:creationId xmlns:a16="http://schemas.microsoft.com/office/drawing/2014/main" id="{A4553BE6-4072-A448-9869-284E8762EAFA}"/>
              </a:ext>
              <a:ext uri="{C183D7F6-B498-43B3-948B-1728B52AA6E4}">
                <adec:decorative xmlns:adec="http://schemas.microsoft.com/office/drawing/2017/decorative" val="0"/>
              </a:ext>
            </a:extLst>
          </p:cNvPr>
          <p:cNvSpPr/>
          <p:nvPr userDrawn="1"/>
        </p:nvSpPr>
        <p:spPr>
          <a:xfrm>
            <a:off x="349623" y="870414"/>
            <a:ext cx="914401" cy="914401"/>
          </a:xfrm>
          <a:prstGeom prst="rect">
            <a:avLst/>
          </a:prstGeom>
          <a:solidFill>
            <a:srgbClr val="F1C500"/>
          </a:solidFill>
          <a:ln w="12700">
            <a:miter lim="400000"/>
          </a:ln>
        </p:spPr>
        <p:txBody>
          <a:bodyPr lIns="45719" rIns="45719" anchor="ctr"/>
          <a:lstStyle/>
          <a:p>
            <a:pPr>
              <a:defRPr>
                <a:solidFill>
                  <a:srgbClr val="FFFFFF"/>
                </a:solidFill>
              </a:defRPr>
            </a:pPr>
            <a:endParaRPr/>
          </a:p>
        </p:txBody>
      </p:sp>
      <p:sp>
        <p:nvSpPr>
          <p:cNvPr id="6" name="Rectangle 20" descr="Blocks of brand colors.">
            <a:extLst>
              <a:ext uri="{FF2B5EF4-FFF2-40B4-BE49-F238E27FC236}">
                <a16:creationId xmlns:a16="http://schemas.microsoft.com/office/drawing/2014/main" id="{127CA99F-3C3B-E040-B3A3-A0FCA71676C5}"/>
              </a:ext>
              <a:ext uri="{C183D7F6-B498-43B3-948B-1728B52AA6E4}">
                <adec:decorative xmlns:adec="http://schemas.microsoft.com/office/drawing/2017/decorative" val="0"/>
              </a:ext>
            </a:extLst>
          </p:cNvPr>
          <p:cNvSpPr/>
          <p:nvPr userDrawn="1"/>
        </p:nvSpPr>
        <p:spPr>
          <a:xfrm>
            <a:off x="1350083" y="870414"/>
            <a:ext cx="914402" cy="914401"/>
          </a:xfrm>
          <a:prstGeom prst="rect">
            <a:avLst/>
          </a:prstGeom>
          <a:solidFill>
            <a:schemeClr val="accent2"/>
          </a:solidFill>
          <a:ln w="12700">
            <a:miter lim="400000"/>
          </a:ln>
        </p:spPr>
        <p:txBody>
          <a:bodyPr lIns="45719" rIns="45719" anchor="ctr"/>
          <a:lstStyle/>
          <a:p>
            <a:pPr>
              <a:defRPr>
                <a:solidFill>
                  <a:srgbClr val="FFFFFF"/>
                </a:solidFill>
              </a:defRPr>
            </a:pPr>
            <a:endParaRPr/>
          </a:p>
        </p:txBody>
      </p:sp>
      <p:sp>
        <p:nvSpPr>
          <p:cNvPr id="7" name="Rectangle 21" descr="Blocks of brand colors.">
            <a:extLst>
              <a:ext uri="{FF2B5EF4-FFF2-40B4-BE49-F238E27FC236}">
                <a16:creationId xmlns:a16="http://schemas.microsoft.com/office/drawing/2014/main" id="{8BA42F4B-5224-B540-9FD1-D52354221410}"/>
              </a:ext>
              <a:ext uri="{C183D7F6-B498-43B3-948B-1728B52AA6E4}">
                <adec:decorative xmlns:adec="http://schemas.microsoft.com/office/drawing/2017/decorative" val="0"/>
              </a:ext>
            </a:extLst>
          </p:cNvPr>
          <p:cNvSpPr/>
          <p:nvPr userDrawn="1"/>
        </p:nvSpPr>
        <p:spPr>
          <a:xfrm>
            <a:off x="2382817" y="870414"/>
            <a:ext cx="914402" cy="914401"/>
          </a:xfrm>
          <a:prstGeom prst="rect">
            <a:avLst/>
          </a:prstGeom>
          <a:solidFill>
            <a:srgbClr val="FFFFFF"/>
          </a:solidFill>
          <a:ln w="12700">
            <a:solidFill>
              <a:srgbClr val="E7E6E6"/>
            </a:solidFill>
            <a:miter/>
          </a:ln>
        </p:spPr>
        <p:txBody>
          <a:bodyPr lIns="45719" rIns="45719" anchor="ctr"/>
          <a:lstStyle/>
          <a:p>
            <a:pPr>
              <a:defRPr>
                <a:solidFill>
                  <a:srgbClr val="FFFFFF"/>
                </a:solidFill>
              </a:defRPr>
            </a:pPr>
            <a:endParaRPr/>
          </a:p>
        </p:txBody>
      </p:sp>
      <p:sp>
        <p:nvSpPr>
          <p:cNvPr id="8" name="Rectangle 22" descr="Blocks of brand colors.">
            <a:extLst>
              <a:ext uri="{FF2B5EF4-FFF2-40B4-BE49-F238E27FC236}">
                <a16:creationId xmlns:a16="http://schemas.microsoft.com/office/drawing/2014/main" id="{4A3E22E9-04C4-6A4F-AA95-78BA812EF797}"/>
              </a:ext>
              <a:ext uri="{C183D7F6-B498-43B3-948B-1728B52AA6E4}">
                <adec:decorative xmlns:adec="http://schemas.microsoft.com/office/drawing/2017/decorative" val="0"/>
              </a:ext>
            </a:extLst>
          </p:cNvPr>
          <p:cNvSpPr/>
          <p:nvPr userDrawn="1"/>
        </p:nvSpPr>
        <p:spPr>
          <a:xfrm>
            <a:off x="3410175" y="870414"/>
            <a:ext cx="914402" cy="914401"/>
          </a:xfrm>
          <a:prstGeom prst="rect">
            <a:avLst/>
          </a:prstGeom>
          <a:solidFill>
            <a:srgbClr val="B4AEA7"/>
          </a:solidFill>
          <a:ln w="12700">
            <a:miter lim="400000"/>
          </a:ln>
        </p:spPr>
        <p:txBody>
          <a:bodyPr lIns="45719" rIns="45719" anchor="ctr"/>
          <a:lstStyle/>
          <a:p>
            <a:pPr>
              <a:defRPr>
                <a:solidFill>
                  <a:srgbClr val="FFFFFF"/>
                </a:solidFill>
              </a:defRPr>
            </a:pPr>
            <a:endParaRPr/>
          </a:p>
        </p:txBody>
      </p:sp>
      <p:sp>
        <p:nvSpPr>
          <p:cNvPr id="9" name="Rectangle 23" descr="Blocks of brand colors.">
            <a:extLst>
              <a:ext uri="{FF2B5EF4-FFF2-40B4-BE49-F238E27FC236}">
                <a16:creationId xmlns:a16="http://schemas.microsoft.com/office/drawing/2014/main" id="{0049FC43-DBBA-1042-9A86-5ABCD8595C9F}"/>
              </a:ext>
              <a:ext uri="{C183D7F6-B498-43B3-948B-1728B52AA6E4}">
                <adec:decorative xmlns:adec="http://schemas.microsoft.com/office/drawing/2017/decorative" val="0"/>
              </a:ext>
            </a:extLst>
          </p:cNvPr>
          <p:cNvSpPr/>
          <p:nvPr userDrawn="1"/>
        </p:nvSpPr>
        <p:spPr>
          <a:xfrm>
            <a:off x="4421392" y="870414"/>
            <a:ext cx="914402" cy="914401"/>
          </a:xfrm>
          <a:prstGeom prst="rect">
            <a:avLst/>
          </a:prstGeom>
          <a:solidFill>
            <a:srgbClr val="819595"/>
          </a:solidFill>
          <a:ln w="12700">
            <a:miter lim="400000"/>
          </a:ln>
        </p:spPr>
        <p:txBody>
          <a:bodyPr lIns="45719" rIns="45719" anchor="ctr"/>
          <a:lstStyle/>
          <a:p>
            <a:pPr>
              <a:defRPr>
                <a:solidFill>
                  <a:srgbClr val="FFFFFF"/>
                </a:solidFill>
              </a:defRPr>
            </a:pPr>
            <a:endParaRPr/>
          </a:p>
        </p:txBody>
      </p:sp>
      <p:sp>
        <p:nvSpPr>
          <p:cNvPr id="10" name="Rectangle 30" descr="Blocks of brand colors.">
            <a:extLst>
              <a:ext uri="{FF2B5EF4-FFF2-40B4-BE49-F238E27FC236}">
                <a16:creationId xmlns:a16="http://schemas.microsoft.com/office/drawing/2014/main" id="{B91AD37D-6197-2C45-BCB8-4EAB0C2492DF}"/>
              </a:ext>
              <a:ext uri="{C183D7F6-B498-43B3-948B-1728B52AA6E4}">
                <adec:decorative xmlns:adec="http://schemas.microsoft.com/office/drawing/2017/decorative" val="0"/>
              </a:ext>
            </a:extLst>
          </p:cNvPr>
          <p:cNvSpPr/>
          <p:nvPr userDrawn="1"/>
        </p:nvSpPr>
        <p:spPr>
          <a:xfrm>
            <a:off x="5454127" y="870414"/>
            <a:ext cx="914402" cy="914401"/>
          </a:xfrm>
          <a:prstGeom prst="rect">
            <a:avLst/>
          </a:prstGeom>
          <a:solidFill>
            <a:srgbClr val="8B7F79"/>
          </a:solidFill>
          <a:ln w="12700">
            <a:miter lim="400000"/>
          </a:ln>
        </p:spPr>
        <p:txBody>
          <a:bodyPr lIns="45719" rIns="45719" anchor="ctr"/>
          <a:lstStyle/>
          <a:p>
            <a:pPr>
              <a:defRPr>
                <a:solidFill>
                  <a:srgbClr val="FFFFFF"/>
                </a:solidFill>
              </a:defRPr>
            </a:pPr>
            <a:endParaRPr/>
          </a:p>
        </p:txBody>
      </p:sp>
      <p:sp>
        <p:nvSpPr>
          <p:cNvPr id="11" name="Rectangle 31" descr="Blocks of brand colors.">
            <a:extLst>
              <a:ext uri="{FF2B5EF4-FFF2-40B4-BE49-F238E27FC236}">
                <a16:creationId xmlns:a16="http://schemas.microsoft.com/office/drawing/2014/main" id="{F83E7932-4B20-6B48-94B7-165A42231B9A}"/>
              </a:ext>
              <a:ext uri="{C183D7F6-B498-43B3-948B-1728B52AA6E4}">
                <adec:decorative xmlns:adec="http://schemas.microsoft.com/office/drawing/2017/decorative" val="0"/>
              </a:ext>
            </a:extLst>
          </p:cNvPr>
          <p:cNvSpPr/>
          <p:nvPr userDrawn="1"/>
        </p:nvSpPr>
        <p:spPr>
          <a:xfrm>
            <a:off x="322731" y="3039281"/>
            <a:ext cx="914401" cy="914401"/>
          </a:xfrm>
          <a:prstGeom prst="rect">
            <a:avLst/>
          </a:prstGeom>
          <a:solidFill>
            <a:srgbClr val="009081"/>
          </a:solidFill>
          <a:ln w="12700">
            <a:miter lim="400000"/>
          </a:ln>
        </p:spPr>
        <p:txBody>
          <a:bodyPr lIns="45719" rIns="45719" anchor="ctr"/>
          <a:lstStyle/>
          <a:p>
            <a:pPr>
              <a:defRPr>
                <a:solidFill>
                  <a:srgbClr val="FFFFFF"/>
                </a:solidFill>
              </a:defRPr>
            </a:pPr>
            <a:endParaRPr/>
          </a:p>
        </p:txBody>
      </p:sp>
      <p:sp>
        <p:nvSpPr>
          <p:cNvPr id="12" name="Rectangle 32" descr="Blocks of brand colors.">
            <a:extLst>
              <a:ext uri="{FF2B5EF4-FFF2-40B4-BE49-F238E27FC236}">
                <a16:creationId xmlns:a16="http://schemas.microsoft.com/office/drawing/2014/main" id="{4EB77D98-BB2F-A44F-959F-13525692DB44}"/>
              </a:ext>
              <a:ext uri="{C183D7F6-B498-43B3-948B-1728B52AA6E4}">
                <adec:decorative xmlns:adec="http://schemas.microsoft.com/office/drawing/2017/decorative" val="0"/>
              </a:ext>
            </a:extLst>
          </p:cNvPr>
          <p:cNvSpPr/>
          <p:nvPr userDrawn="1"/>
        </p:nvSpPr>
        <p:spPr>
          <a:xfrm>
            <a:off x="1323192" y="3039281"/>
            <a:ext cx="914401" cy="914401"/>
          </a:xfrm>
          <a:prstGeom prst="rect">
            <a:avLst/>
          </a:prstGeom>
          <a:solidFill>
            <a:srgbClr val="E56849"/>
          </a:solidFill>
          <a:ln w="12700">
            <a:miter lim="400000"/>
          </a:ln>
        </p:spPr>
        <p:txBody>
          <a:bodyPr lIns="45719" rIns="45719" anchor="ctr"/>
          <a:lstStyle/>
          <a:p>
            <a:pPr>
              <a:defRPr>
                <a:solidFill>
                  <a:srgbClr val="FFFFFF"/>
                </a:solidFill>
              </a:defRPr>
            </a:pPr>
            <a:endParaRPr/>
          </a:p>
        </p:txBody>
      </p:sp>
      <p:sp>
        <p:nvSpPr>
          <p:cNvPr id="13" name="Rectangle 33" descr="Blocks of brand colors.">
            <a:extLst>
              <a:ext uri="{FF2B5EF4-FFF2-40B4-BE49-F238E27FC236}">
                <a16:creationId xmlns:a16="http://schemas.microsoft.com/office/drawing/2014/main" id="{FBCD11A9-ABC3-B24D-86DA-FAF37C22CA76}"/>
              </a:ext>
              <a:ext uri="{C183D7F6-B498-43B3-948B-1728B52AA6E4}">
                <adec:decorative xmlns:adec="http://schemas.microsoft.com/office/drawing/2017/decorative" val="0"/>
              </a:ext>
            </a:extLst>
          </p:cNvPr>
          <p:cNvSpPr/>
          <p:nvPr userDrawn="1"/>
        </p:nvSpPr>
        <p:spPr>
          <a:xfrm>
            <a:off x="2355925" y="3039281"/>
            <a:ext cx="914402" cy="914401"/>
          </a:xfrm>
          <a:prstGeom prst="rect">
            <a:avLst/>
          </a:prstGeom>
          <a:solidFill>
            <a:srgbClr val="B91233"/>
          </a:solidFill>
          <a:ln w="12700">
            <a:miter lim="400000"/>
          </a:ln>
        </p:spPr>
        <p:txBody>
          <a:bodyPr lIns="45719" rIns="45719" anchor="ctr"/>
          <a:lstStyle/>
          <a:p>
            <a:pPr>
              <a:defRPr>
                <a:solidFill>
                  <a:srgbClr val="FFFFFF"/>
                </a:solidFill>
              </a:defRPr>
            </a:pPr>
            <a:endParaRPr/>
          </a:p>
        </p:txBody>
      </p:sp>
      <p:sp>
        <p:nvSpPr>
          <p:cNvPr id="14" name="Rectangle 34" descr="Blocks of brand colors.">
            <a:extLst>
              <a:ext uri="{FF2B5EF4-FFF2-40B4-BE49-F238E27FC236}">
                <a16:creationId xmlns:a16="http://schemas.microsoft.com/office/drawing/2014/main" id="{59FE4F62-2D1B-5A4F-912B-17D4702CC169}"/>
              </a:ext>
              <a:ext uri="{C183D7F6-B498-43B3-948B-1728B52AA6E4}">
                <adec:decorative xmlns:adec="http://schemas.microsoft.com/office/drawing/2017/decorative" val="0"/>
              </a:ext>
            </a:extLst>
          </p:cNvPr>
          <p:cNvSpPr/>
          <p:nvPr userDrawn="1"/>
        </p:nvSpPr>
        <p:spPr>
          <a:xfrm>
            <a:off x="3388659" y="3039281"/>
            <a:ext cx="914402" cy="914401"/>
          </a:xfrm>
          <a:prstGeom prst="rect">
            <a:avLst/>
          </a:prstGeom>
          <a:solidFill>
            <a:srgbClr val="C09FDB"/>
          </a:solidFill>
          <a:ln w="12700">
            <a:miter lim="400000"/>
          </a:ln>
        </p:spPr>
        <p:txBody>
          <a:bodyPr lIns="45719" rIns="45719" anchor="ctr"/>
          <a:lstStyle/>
          <a:p>
            <a:pPr>
              <a:defRPr>
                <a:solidFill>
                  <a:srgbClr val="FFFFFF"/>
                </a:solidFill>
              </a:defRPr>
            </a:pPr>
            <a:endParaRPr/>
          </a:p>
        </p:txBody>
      </p:sp>
      <p:sp>
        <p:nvSpPr>
          <p:cNvPr id="15" name="Rectangle 35" descr="Blocks of brand colors.">
            <a:extLst>
              <a:ext uri="{FF2B5EF4-FFF2-40B4-BE49-F238E27FC236}">
                <a16:creationId xmlns:a16="http://schemas.microsoft.com/office/drawing/2014/main" id="{BEAAC40C-5295-1D49-A27D-2093559DD928}"/>
              </a:ext>
              <a:ext uri="{C183D7F6-B498-43B3-948B-1728B52AA6E4}">
                <adec:decorative xmlns:adec="http://schemas.microsoft.com/office/drawing/2017/decorative" val="0"/>
              </a:ext>
            </a:extLst>
          </p:cNvPr>
          <p:cNvSpPr/>
          <p:nvPr userDrawn="1"/>
        </p:nvSpPr>
        <p:spPr>
          <a:xfrm>
            <a:off x="4421392" y="3039281"/>
            <a:ext cx="914402" cy="914401"/>
          </a:xfrm>
          <a:prstGeom prst="rect">
            <a:avLst/>
          </a:prstGeom>
          <a:solidFill>
            <a:srgbClr val="009CCC"/>
          </a:solidFill>
          <a:ln w="12700">
            <a:miter lim="400000"/>
          </a:ln>
        </p:spPr>
        <p:txBody>
          <a:bodyPr lIns="45719" rIns="45719" anchor="ctr"/>
          <a:lstStyle/>
          <a:p>
            <a:pPr>
              <a:defRPr>
                <a:solidFill>
                  <a:srgbClr val="FFFFFF"/>
                </a:solidFill>
              </a:defRPr>
            </a:pPr>
            <a:endParaRPr/>
          </a:p>
        </p:txBody>
      </p:sp>
      <p:sp>
        <p:nvSpPr>
          <p:cNvPr id="16" name="Rectangle 36" descr="Blocks of brand colors.">
            <a:extLst>
              <a:ext uri="{FF2B5EF4-FFF2-40B4-BE49-F238E27FC236}">
                <a16:creationId xmlns:a16="http://schemas.microsoft.com/office/drawing/2014/main" id="{9CA93768-C2D6-7A41-8B32-909B4B25AC50}"/>
              </a:ext>
              <a:ext uri="{C183D7F6-B498-43B3-948B-1728B52AA6E4}">
                <adec:decorative xmlns:adec="http://schemas.microsoft.com/office/drawing/2017/decorative" val="0"/>
              </a:ext>
            </a:extLst>
          </p:cNvPr>
          <p:cNvSpPr/>
          <p:nvPr userDrawn="1"/>
        </p:nvSpPr>
        <p:spPr>
          <a:xfrm>
            <a:off x="5454127" y="3039281"/>
            <a:ext cx="914402" cy="914401"/>
          </a:xfrm>
          <a:prstGeom prst="rect">
            <a:avLst/>
          </a:prstGeom>
          <a:solidFill>
            <a:srgbClr val="8E9A36"/>
          </a:solidFill>
          <a:ln w="12700">
            <a:miter lim="400000"/>
          </a:ln>
        </p:spPr>
        <p:txBody>
          <a:bodyPr lIns="45719" rIns="45719" anchor="ctr"/>
          <a:lstStyle/>
          <a:p>
            <a:pPr>
              <a:defRPr>
                <a:solidFill>
                  <a:srgbClr val="FFFFFF"/>
                </a:solidFill>
              </a:defRPr>
            </a:pPr>
            <a:endParaRPr/>
          </a:p>
        </p:txBody>
      </p:sp>
      <p:pic>
        <p:nvPicPr>
          <p:cNvPr id="22" name="Picture 42" descr="Western Michigan University logo">
            <a:extLst>
              <a:ext uri="{FF2B5EF4-FFF2-40B4-BE49-F238E27FC236}">
                <a16:creationId xmlns:a16="http://schemas.microsoft.com/office/drawing/2014/main" id="{52FEEBE6-D287-2242-B849-E5D2EE8E68A8}"/>
              </a:ext>
            </a:extLst>
          </p:cNvPr>
          <p:cNvPicPr>
            <a:picLocks noChangeAspect="1"/>
          </p:cNvPicPr>
          <p:nvPr userDrawn="1"/>
        </p:nvPicPr>
        <p:blipFill>
          <a:blip r:embed="rId3"/>
          <a:stretch>
            <a:fillRect/>
          </a:stretch>
        </p:blipFill>
        <p:spPr>
          <a:xfrm>
            <a:off x="6748047" y="402869"/>
            <a:ext cx="2091739" cy="664467"/>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55" r:id="rId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5" descr="Photography on main campus near the W, young lady is smiling at the camera.">
            <a:extLst>
              <a:ext uri="{FF2B5EF4-FFF2-40B4-BE49-F238E27FC236}">
                <a16:creationId xmlns:a16="http://schemas.microsoft.com/office/drawing/2014/main" id="{A30E48F8-1A71-CE44-90A6-F03E8B220ED7}"/>
              </a:ext>
            </a:extLst>
          </p:cNvPr>
          <p:cNvPicPr>
            <a:picLocks noChangeAspect="1"/>
          </p:cNvPicPr>
          <p:nvPr userDrawn="1"/>
        </p:nvPicPr>
        <p:blipFill>
          <a:blip r:embed="rId3"/>
          <a:srcRect l="16728" t="19325" r="21575" b="11399"/>
          <a:stretch>
            <a:fillRect/>
          </a:stretch>
        </p:blipFill>
        <p:spPr>
          <a:xfrm>
            <a:off x="-17718" y="-1"/>
            <a:ext cx="9161719" cy="6858002"/>
          </a:xfrm>
          <a:prstGeom prst="rect">
            <a:avLst/>
          </a:prstGeom>
          <a:ln w="12700">
            <a:miter lim="400000"/>
          </a:ln>
        </p:spPr>
      </p:pic>
      <p:pic>
        <p:nvPicPr>
          <p:cNvPr id="8" name="Picture 14" descr="WMU logo.">
            <a:extLst>
              <a:ext uri="{FF2B5EF4-FFF2-40B4-BE49-F238E27FC236}">
                <a16:creationId xmlns:a16="http://schemas.microsoft.com/office/drawing/2014/main" id="{24597CFA-8D03-F948-AD7A-A58F4DE0AE04}"/>
              </a:ext>
            </a:extLst>
          </p:cNvPr>
          <p:cNvPicPr>
            <a:picLocks noChangeAspect="1"/>
          </p:cNvPicPr>
          <p:nvPr userDrawn="1"/>
        </p:nvPicPr>
        <p:blipFill>
          <a:blip r:embed="rId4"/>
          <a:stretch>
            <a:fillRect/>
          </a:stretch>
        </p:blipFill>
        <p:spPr>
          <a:xfrm>
            <a:off x="628650" y="5467454"/>
            <a:ext cx="2298701" cy="730211"/>
          </a:xfrm>
          <a:prstGeom prst="rect">
            <a:avLst/>
          </a:prstGeom>
          <a:ln w="12700">
            <a:miter lim="400000"/>
          </a:ln>
        </p:spPr>
      </p:pic>
    </p:spTree>
    <p:extLst>
      <p:ext uri="{BB962C8B-B14F-4D97-AF65-F5344CB8AC3E}">
        <p14:creationId xmlns:p14="http://schemas.microsoft.com/office/powerpoint/2010/main" val="985676143"/>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F9E4C1C8-5AE6-8149-A806-3F2E2015699B}"/>
              </a:ext>
              <a:ext uri="{C183D7F6-B498-43B3-948B-1728B52AA6E4}">
                <adec:decorative xmlns:adec="http://schemas.microsoft.com/office/drawing/2017/decorative" val="1"/>
              </a:ext>
            </a:extLst>
          </p:cNvPr>
          <p:cNvSpPr/>
          <p:nvPr userDrawn="1"/>
        </p:nvSpPr>
        <p:spPr>
          <a:xfrm>
            <a:off x="0" y="2102"/>
            <a:ext cx="9144000" cy="6858001"/>
          </a:xfrm>
          <a:prstGeom prst="rect">
            <a:avLst/>
          </a:prstGeom>
          <a:solidFill>
            <a:srgbClr val="DF9F1E">
              <a:alpha val="8000"/>
            </a:srgbClr>
          </a:solidFill>
          <a:ln w="12700">
            <a:miter lim="400000"/>
          </a:ln>
        </p:spPr>
        <p:txBody>
          <a:bodyPr lIns="45719" rIns="45719" anchor="ctr"/>
          <a:lstStyle/>
          <a:p>
            <a:pPr algn="ctr">
              <a:defRPr>
                <a:solidFill>
                  <a:srgbClr val="FFFFFF"/>
                </a:solidFill>
              </a:defRPr>
            </a:pPr>
            <a:endParaRPr/>
          </a:p>
        </p:txBody>
      </p:sp>
      <p:pic>
        <p:nvPicPr>
          <p:cNvPr id="11" name="Picture 9" descr="Circle art.">
            <a:extLst>
              <a:ext uri="{FF2B5EF4-FFF2-40B4-BE49-F238E27FC236}">
                <a16:creationId xmlns:a16="http://schemas.microsoft.com/office/drawing/2014/main" id="{B650E7E1-8B12-2C48-84D6-20C06E7F9A13}"/>
              </a:ext>
            </a:extLst>
          </p:cNvPr>
          <p:cNvPicPr>
            <a:picLocks noChangeAspect="1"/>
          </p:cNvPicPr>
          <p:nvPr userDrawn="1"/>
        </p:nvPicPr>
        <p:blipFill>
          <a:blip r:embed="rId3"/>
          <a:srcRect t="3275" r="8294"/>
          <a:stretch>
            <a:fillRect/>
          </a:stretch>
        </p:blipFill>
        <p:spPr>
          <a:xfrm>
            <a:off x="5428689" y="-2"/>
            <a:ext cx="3715312" cy="3193861"/>
          </a:xfrm>
          <a:prstGeom prst="rect">
            <a:avLst/>
          </a:prstGeom>
          <a:ln w="12700">
            <a:miter lim="400000"/>
          </a:ln>
        </p:spPr>
      </p:pic>
      <p:sp>
        <p:nvSpPr>
          <p:cNvPr id="8" name="Rectangle 2">
            <a:extLst>
              <a:ext uri="{FF2B5EF4-FFF2-40B4-BE49-F238E27FC236}">
                <a16:creationId xmlns:a16="http://schemas.microsoft.com/office/drawing/2014/main" id="{346E10CC-B608-164D-983B-F8DB6C29915B}"/>
              </a:ext>
              <a:ext uri="{C183D7F6-B498-43B3-948B-1728B52AA6E4}">
                <adec:decorative xmlns:adec="http://schemas.microsoft.com/office/drawing/2017/decorative" val="1"/>
              </a:ext>
            </a:extLst>
          </p:cNvPr>
          <p:cNvSpPr/>
          <p:nvPr userDrawn="1"/>
        </p:nvSpPr>
        <p:spPr>
          <a:xfrm>
            <a:off x="0" y="6456400"/>
            <a:ext cx="9144000" cy="412231"/>
          </a:xfrm>
          <a:prstGeom prst="rect">
            <a:avLst/>
          </a:prstGeom>
          <a:solidFill>
            <a:srgbClr val="F1C500"/>
          </a:solidFill>
          <a:ln w="12700">
            <a:miter lim="400000"/>
          </a:ln>
        </p:spPr>
        <p:txBody>
          <a:bodyPr lIns="45719" rIns="45719" anchor="ctr"/>
          <a:lstStyle/>
          <a:p>
            <a:pPr algn="ctr">
              <a:defRPr>
                <a:solidFill>
                  <a:srgbClr val="FFFFFF"/>
                </a:solidFill>
              </a:defRPr>
            </a:pPr>
            <a:endParaRPr/>
          </a:p>
        </p:txBody>
      </p:sp>
      <p:pic>
        <p:nvPicPr>
          <p:cNvPr id="10" name="Picture 8" descr="WMU logo.">
            <a:extLst>
              <a:ext uri="{FF2B5EF4-FFF2-40B4-BE49-F238E27FC236}">
                <a16:creationId xmlns:a16="http://schemas.microsoft.com/office/drawing/2014/main" id="{BE5DC126-B5F0-4841-A513-2217F254F51C}"/>
              </a:ext>
            </a:extLst>
          </p:cNvPr>
          <p:cNvPicPr>
            <a:picLocks noChangeAspect="1"/>
          </p:cNvPicPr>
          <p:nvPr userDrawn="1"/>
        </p:nvPicPr>
        <p:blipFill>
          <a:blip r:embed="rId4"/>
          <a:stretch>
            <a:fillRect/>
          </a:stretch>
        </p:blipFill>
        <p:spPr>
          <a:xfrm>
            <a:off x="544687" y="5860286"/>
            <a:ext cx="1230326" cy="390829"/>
          </a:xfrm>
          <a:prstGeom prst="rect">
            <a:avLst/>
          </a:prstGeom>
          <a:ln w="12700">
            <a:miter lim="400000"/>
          </a:ln>
        </p:spPr>
      </p:pic>
    </p:spTree>
    <p:extLst>
      <p:ext uri="{BB962C8B-B14F-4D97-AF65-F5344CB8AC3E}">
        <p14:creationId xmlns:p14="http://schemas.microsoft.com/office/powerpoint/2010/main" val="1119493464"/>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5D4C09DD-E81C-8D41-8B78-F005BBE228E0}"/>
              </a:ext>
              <a:ext uri="{C183D7F6-B498-43B3-948B-1728B52AA6E4}">
                <adec:decorative xmlns:adec="http://schemas.microsoft.com/office/drawing/2017/decorative" val="1"/>
              </a:ext>
            </a:extLst>
          </p:cNvPr>
          <p:cNvSpPr/>
          <p:nvPr userDrawn="1"/>
        </p:nvSpPr>
        <p:spPr>
          <a:xfrm>
            <a:off x="0" y="6456400"/>
            <a:ext cx="9144000" cy="412231"/>
          </a:xfrm>
          <a:prstGeom prst="rect">
            <a:avLst/>
          </a:prstGeom>
          <a:solidFill>
            <a:srgbClr val="532E1E"/>
          </a:solidFill>
          <a:ln w="12700">
            <a:miter lim="400000"/>
          </a:ln>
        </p:spPr>
        <p:txBody>
          <a:bodyPr lIns="45719" rIns="45719" anchor="ctr"/>
          <a:lstStyle/>
          <a:p>
            <a:pPr algn="ctr">
              <a:defRPr>
                <a:solidFill>
                  <a:srgbClr val="FFFFFF"/>
                </a:solidFill>
              </a:defRPr>
            </a:pPr>
            <a:endParaRPr/>
          </a:p>
        </p:txBody>
      </p:sp>
      <p:pic>
        <p:nvPicPr>
          <p:cNvPr id="10" name="Picture 8" descr="WMU logo.">
            <a:extLst>
              <a:ext uri="{FF2B5EF4-FFF2-40B4-BE49-F238E27FC236}">
                <a16:creationId xmlns:a16="http://schemas.microsoft.com/office/drawing/2014/main" id="{20F47928-BA2A-3A43-8FEB-BB13B6000B47}"/>
              </a:ext>
            </a:extLst>
          </p:cNvPr>
          <p:cNvPicPr>
            <a:picLocks noChangeAspect="1"/>
          </p:cNvPicPr>
          <p:nvPr userDrawn="1"/>
        </p:nvPicPr>
        <p:blipFill>
          <a:blip r:embed="rId3"/>
          <a:stretch>
            <a:fillRect/>
          </a:stretch>
        </p:blipFill>
        <p:spPr>
          <a:xfrm>
            <a:off x="544687" y="5860286"/>
            <a:ext cx="1230326" cy="390829"/>
          </a:xfrm>
          <a:prstGeom prst="rect">
            <a:avLst/>
          </a:prstGeom>
          <a:ln w="12700">
            <a:miter lim="400000"/>
          </a:ln>
        </p:spPr>
      </p:pic>
    </p:spTree>
    <p:extLst>
      <p:ext uri="{BB962C8B-B14F-4D97-AF65-F5344CB8AC3E}">
        <p14:creationId xmlns:p14="http://schemas.microsoft.com/office/powerpoint/2010/main" val="340883198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onts.google.com/specimen/Montserr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mich.edu/marcom/creative/photography/photodataba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7">
            <a:extLst>
              <a:ext uri="{FF2B5EF4-FFF2-40B4-BE49-F238E27FC236}">
                <a16:creationId xmlns:a16="http://schemas.microsoft.com/office/drawing/2014/main" id="{3C17B667-60A0-F74C-A6A5-666B90809C78}"/>
              </a:ext>
            </a:extLst>
          </p:cNvPr>
          <p:cNvSpPr txBox="1"/>
          <p:nvPr/>
        </p:nvSpPr>
        <p:spPr>
          <a:xfrm>
            <a:off x="3397649" y="4774801"/>
            <a:ext cx="5253048" cy="1477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000">
                <a:solidFill>
                  <a:srgbClr val="172B4D"/>
                </a:solidFill>
                <a:latin typeface="Montserrat Bold"/>
                <a:ea typeface="Montserrat Bold"/>
                <a:cs typeface="Montserrat Bold"/>
                <a:sym typeface="Montserrat Bold"/>
              </a:defRPr>
            </a:pPr>
            <a:r>
              <a:rPr dirty="0"/>
              <a:t>Font</a:t>
            </a:r>
          </a:p>
          <a:p>
            <a:pPr>
              <a:defRPr sz="1000">
                <a:solidFill>
                  <a:srgbClr val="172B4D"/>
                </a:solidFill>
                <a:latin typeface="Montserrat Medium"/>
                <a:ea typeface="Montserrat Medium"/>
                <a:cs typeface="Montserrat Medium"/>
                <a:sym typeface="Montserrat Medium"/>
              </a:defRPr>
            </a:pPr>
            <a:r>
              <a:rPr u="sng" dirty="0">
                <a:solidFill>
                  <a:srgbClr val="0563C1"/>
                </a:solidFill>
                <a:uFill>
                  <a:solidFill>
                    <a:srgbClr val="0563C1"/>
                  </a:solidFill>
                </a:uFill>
                <a:hlinkClick r:id="rId3"/>
              </a:rPr>
              <a:t>http://fonts.google.com/specimen/Montserrat</a:t>
            </a:r>
          </a:p>
          <a:p>
            <a:pPr>
              <a:defRPr sz="1000">
                <a:solidFill>
                  <a:srgbClr val="172B4D"/>
                </a:solidFill>
                <a:latin typeface="Montserrat Medium"/>
                <a:ea typeface="Montserrat Medium"/>
                <a:cs typeface="Montserrat Medium"/>
                <a:sym typeface="Montserrat Medium"/>
              </a:defRPr>
            </a:pPr>
            <a:endParaRPr u="sng" dirty="0">
              <a:solidFill>
                <a:srgbClr val="0563C1"/>
              </a:solidFill>
              <a:uFill>
                <a:solidFill>
                  <a:srgbClr val="0563C1"/>
                </a:solidFill>
              </a:uFill>
              <a:hlinkClick r:id="rId3"/>
            </a:endParaRPr>
          </a:p>
          <a:p>
            <a:pPr>
              <a:defRPr sz="1000">
                <a:solidFill>
                  <a:srgbClr val="172B4D"/>
                </a:solidFill>
                <a:latin typeface="Montserrat Bold"/>
                <a:ea typeface="Montserrat Bold"/>
                <a:cs typeface="Montserrat Bold"/>
                <a:sym typeface="Montserrat Bold"/>
              </a:defRPr>
            </a:pPr>
            <a:r>
              <a:rPr dirty="0"/>
              <a:t>Photos</a:t>
            </a:r>
            <a:br>
              <a:rPr dirty="0"/>
            </a:br>
            <a:r>
              <a:rPr dirty="0">
                <a:latin typeface="Montserrat Medium"/>
                <a:ea typeface="Montserrat Medium"/>
                <a:cs typeface="Montserrat Medium"/>
                <a:sym typeface="Montserrat Medium"/>
              </a:rPr>
              <a:t>The Office of Marketing and Strategic Communication maintains and regularly updates the University’s photo and video database, hosted on </a:t>
            </a:r>
            <a:r>
              <a:rPr dirty="0" err="1">
                <a:latin typeface="Montserrat Medium"/>
                <a:ea typeface="Montserrat Medium"/>
                <a:cs typeface="Montserrat Medium"/>
                <a:sym typeface="Montserrat Medium"/>
              </a:rPr>
              <a:t>SmugMug.com</a:t>
            </a:r>
            <a:r>
              <a:rPr dirty="0">
                <a:solidFill>
                  <a:srgbClr val="000000"/>
                </a:solidFill>
                <a:latin typeface="Montserrat Medium"/>
                <a:ea typeface="Montserrat Medium"/>
                <a:cs typeface="Montserrat Medium"/>
                <a:sym typeface="Montserrat Medium"/>
              </a:rPr>
              <a:t>. These photos are for official use only and are cataloged by topic and date. </a:t>
            </a:r>
          </a:p>
          <a:p>
            <a:pPr>
              <a:defRPr sz="1000">
                <a:solidFill>
                  <a:srgbClr val="172B4D"/>
                </a:solidFill>
                <a:latin typeface="Montserrat Medium"/>
                <a:ea typeface="Montserrat Medium"/>
                <a:cs typeface="Montserrat Medium"/>
                <a:sym typeface="Montserrat Medium"/>
              </a:defRPr>
            </a:pPr>
            <a:endParaRPr dirty="0">
              <a:solidFill>
                <a:srgbClr val="000000"/>
              </a:solidFill>
              <a:latin typeface="Montserrat Medium"/>
              <a:ea typeface="Montserrat Medium"/>
              <a:cs typeface="Montserrat Medium"/>
              <a:sym typeface="Montserrat Medium"/>
            </a:endParaRPr>
          </a:p>
          <a:p>
            <a:pPr>
              <a:defRPr sz="1000">
                <a:solidFill>
                  <a:srgbClr val="172B4D"/>
                </a:solidFill>
                <a:latin typeface="Montserrat Medium"/>
                <a:ea typeface="Montserrat Medium"/>
                <a:cs typeface="Montserrat Medium"/>
                <a:sym typeface="Montserrat Medium"/>
              </a:defRPr>
            </a:pPr>
            <a:r>
              <a:rPr u="sng" dirty="0">
                <a:solidFill>
                  <a:srgbClr val="0563C1"/>
                </a:solidFill>
                <a:uFill>
                  <a:solidFill>
                    <a:srgbClr val="0563C1"/>
                  </a:solidFill>
                </a:uFill>
                <a:hlinkClick r:id="rId4"/>
              </a:rPr>
              <a:t>wmich.edu/marcom/creative/photography/photodatabase</a:t>
            </a:r>
          </a:p>
        </p:txBody>
      </p:sp>
      <p:sp>
        <p:nvSpPr>
          <p:cNvPr id="23" name="Rectangle 40">
            <a:extLst>
              <a:ext uri="{FF2B5EF4-FFF2-40B4-BE49-F238E27FC236}">
                <a16:creationId xmlns:a16="http://schemas.microsoft.com/office/drawing/2014/main" id="{D90A2161-3F03-2149-8071-15E91731223D}"/>
              </a:ext>
            </a:extLst>
          </p:cNvPr>
          <p:cNvSpPr txBox="1"/>
          <p:nvPr/>
        </p:nvSpPr>
        <p:spPr>
          <a:xfrm>
            <a:off x="302134" y="4022960"/>
            <a:ext cx="2909947" cy="75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latin typeface="Montserrat Bold"/>
                <a:ea typeface="Montserrat Bold"/>
                <a:cs typeface="Montserrat Bold"/>
                <a:sym typeface="Montserrat Bold"/>
              </a:defRPr>
            </a:pPr>
            <a:r>
              <a:rPr dirty="0"/>
              <a:t>Accent Color Palette </a:t>
            </a:r>
          </a:p>
          <a:p>
            <a:pPr>
              <a:defRPr sz="1000">
                <a:latin typeface="Montserrat Medium"/>
                <a:ea typeface="Montserrat Medium"/>
                <a:cs typeface="Montserrat Medium"/>
                <a:sym typeface="Montserrat Medium"/>
              </a:defRPr>
            </a:pPr>
            <a:r>
              <a:rPr dirty="0"/>
              <a:t>Use the accent colors sparingly. </a:t>
            </a:r>
            <a:br>
              <a:rPr dirty="0"/>
            </a:br>
            <a:r>
              <a:rPr dirty="0"/>
              <a:t>They should never be used for large </a:t>
            </a:r>
            <a:br>
              <a:rPr dirty="0"/>
            </a:br>
            <a:r>
              <a:rPr dirty="0"/>
              <a:t>floods of color, tinted or screened.</a:t>
            </a:r>
          </a:p>
        </p:txBody>
      </p:sp>
      <p:sp>
        <p:nvSpPr>
          <p:cNvPr id="22" name="Rectangle 39">
            <a:extLst>
              <a:ext uri="{FF2B5EF4-FFF2-40B4-BE49-F238E27FC236}">
                <a16:creationId xmlns:a16="http://schemas.microsoft.com/office/drawing/2014/main" id="{E95D29A8-1D15-144B-90E1-854CFDE822AC}"/>
              </a:ext>
            </a:extLst>
          </p:cNvPr>
          <p:cNvSpPr txBox="1"/>
          <p:nvPr/>
        </p:nvSpPr>
        <p:spPr>
          <a:xfrm>
            <a:off x="3363203" y="1859225"/>
            <a:ext cx="3087446" cy="916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latin typeface="Montserrat Bold"/>
                <a:ea typeface="Montserrat Bold"/>
                <a:cs typeface="Montserrat Bold"/>
                <a:sym typeface="Montserrat Bold"/>
              </a:defRPr>
            </a:pPr>
            <a:r>
              <a:rPr dirty="0"/>
              <a:t>Neutral Color Palette </a:t>
            </a:r>
          </a:p>
          <a:p>
            <a:pPr>
              <a:defRPr sz="1000">
                <a:latin typeface="Montserrat Medium"/>
                <a:ea typeface="Montserrat Medium"/>
                <a:cs typeface="Montserrat Medium"/>
                <a:sym typeface="Montserrat Medium"/>
              </a:defRPr>
            </a:pPr>
            <a:r>
              <a:rPr dirty="0"/>
              <a:t>The neutral color palette adds sophistication and contrast to our color system. These colors may be used in the full range of their tints </a:t>
            </a:r>
            <a:br>
              <a:rPr dirty="0"/>
            </a:br>
            <a:r>
              <a:rPr dirty="0"/>
              <a:t>or screens. </a:t>
            </a:r>
          </a:p>
        </p:txBody>
      </p:sp>
      <p:sp>
        <p:nvSpPr>
          <p:cNvPr id="21" name="Rectangle 38">
            <a:extLst>
              <a:ext uri="{FF2B5EF4-FFF2-40B4-BE49-F238E27FC236}">
                <a16:creationId xmlns:a16="http://schemas.microsoft.com/office/drawing/2014/main" id="{E6D39369-6F30-9845-93E6-BD7B71E760FB}"/>
              </a:ext>
            </a:extLst>
          </p:cNvPr>
          <p:cNvSpPr txBox="1"/>
          <p:nvPr/>
        </p:nvSpPr>
        <p:spPr>
          <a:xfrm>
            <a:off x="302134" y="1859225"/>
            <a:ext cx="2909946" cy="1082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000">
                <a:solidFill>
                  <a:srgbClr val="211D1E"/>
                </a:solidFill>
                <a:latin typeface="Montserrat Bold"/>
                <a:ea typeface="Montserrat Bold"/>
                <a:cs typeface="Montserrat Bold"/>
                <a:sym typeface="Montserrat Bold"/>
              </a:defRPr>
            </a:pPr>
            <a:r>
              <a:rPr dirty="0"/>
              <a:t>Primary Color Palette </a:t>
            </a:r>
          </a:p>
          <a:p>
            <a:pPr>
              <a:defRPr sz="1000">
                <a:latin typeface="Montserrat Medium"/>
                <a:ea typeface="Montserrat Medium"/>
                <a:cs typeface="Montserrat Medium"/>
                <a:sym typeface="Montserrat Medium"/>
              </a:defRPr>
            </a:pPr>
            <a:r>
              <a:rPr dirty="0"/>
              <a:t>Our primary colors are brown and gold with gold playing the dominant role in our identity and community. They represent WMU at the highest level and should be present in all communications. </a:t>
            </a:r>
          </a:p>
        </p:txBody>
      </p:sp>
      <p:sp>
        <p:nvSpPr>
          <p:cNvPr id="2" name="Title 1">
            <a:extLst>
              <a:ext uri="{FF2B5EF4-FFF2-40B4-BE49-F238E27FC236}">
                <a16:creationId xmlns:a16="http://schemas.microsoft.com/office/drawing/2014/main" id="{293DF11F-38D5-BE40-9C7C-7A4E5D474D6B}"/>
              </a:ext>
            </a:extLst>
          </p:cNvPr>
          <p:cNvSpPr>
            <a:spLocks noGrp="1"/>
          </p:cNvSpPr>
          <p:nvPr>
            <p:ph type="title" idx="4294967295"/>
          </p:nvPr>
        </p:nvSpPr>
        <p:spPr>
          <a:xfrm>
            <a:off x="302134" y="462236"/>
            <a:ext cx="4867274" cy="397671"/>
          </a:xfrm>
          <a:prstGeom prst="rect">
            <a:avLst/>
          </a:prstGeom>
        </p:spPr>
        <p:txBody>
          <a:bodyPr/>
          <a:lstStyle/>
          <a:p>
            <a:pPr hangingPunct="0"/>
            <a:r>
              <a:rPr lang="en-US" sz="1800" dirty="0">
                <a:latin typeface="Montserrat Medium" pitchFamily="2" charset="77"/>
              </a:rPr>
              <a:t>Western’s visual identity color palette</a:t>
            </a:r>
            <a:endParaRPr lang="en-US" dirty="0">
              <a:effectLst/>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2B5ABA-9495-EC46-AC15-426C7EE0ED03}"/>
              </a:ext>
            </a:extLst>
          </p:cNvPr>
          <p:cNvSpPr>
            <a:spLocks noGrp="1"/>
          </p:cNvSpPr>
          <p:nvPr>
            <p:ph type="title" idx="4294967295"/>
          </p:nvPr>
        </p:nvSpPr>
        <p:spPr>
          <a:xfrm>
            <a:off x="764117" y="991658"/>
            <a:ext cx="5162550" cy="769409"/>
          </a:xfrm>
          <a:prstGeom prst="rect">
            <a:avLst/>
          </a:prstGeom>
        </p:spPr>
        <p:txBody>
          <a:bodyPr/>
          <a:lstStyle/>
          <a:p>
            <a:r>
              <a:rPr lang="en-US" sz="3840" b="0" i="0" spc="0" baseline="0" dirty="0">
                <a:ln>
                  <a:noFill/>
                </a:ln>
                <a:solidFill>
                  <a:srgbClr val="FFFFFF"/>
                </a:solidFill>
                <a:effectLst/>
                <a:latin typeface="Montserrat Bold" pitchFamily="2" charset="77"/>
                <a:ea typeface="Montserrat Bold" pitchFamily="2" charset="77"/>
                <a:cs typeface="Montserrat Bold" pitchFamily="2" charset="77"/>
              </a:rPr>
              <a:t>Template slide 2</a:t>
            </a:r>
            <a:r>
              <a:rPr lang="en-US" dirty="0"/>
              <a:t> </a:t>
            </a:r>
          </a:p>
        </p:txBody>
      </p:sp>
    </p:spTree>
    <p:extLst>
      <p:ext uri="{BB962C8B-B14F-4D97-AF65-F5344CB8AC3E}">
        <p14:creationId xmlns:p14="http://schemas.microsoft.com/office/powerpoint/2010/main" val="1513494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57029A8-50DF-5A48-B1F6-958EB5938BED}"/>
              </a:ext>
            </a:extLst>
          </p:cNvPr>
          <p:cNvSpPr txBox="1"/>
          <p:nvPr/>
        </p:nvSpPr>
        <p:spPr>
          <a:xfrm>
            <a:off x="1157343" y="2793361"/>
            <a:ext cx="5118390" cy="1376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lnSpc>
                <a:spcPct val="90000"/>
              </a:lnSpc>
              <a:spcBef>
                <a:spcPts val="1000"/>
              </a:spcBef>
              <a:defRPr>
                <a:solidFill>
                  <a:srgbClr val="888888"/>
                </a:solidFill>
                <a:latin typeface="Montserrat Medium"/>
                <a:ea typeface="Montserrat Medium"/>
                <a:cs typeface="Montserrat Medium"/>
                <a:sym typeface="Montserrat Medium"/>
              </a:defRPr>
            </a:lvl1pPr>
          </a:lstStyle>
          <a:p>
            <a:r>
              <a:rPr dirty="0"/>
              <a:t>Lorem ipsum dolor sit </a:t>
            </a:r>
            <a:r>
              <a:rPr dirty="0" err="1"/>
              <a:t>amet</a:t>
            </a:r>
            <a:r>
              <a:rPr dirty="0"/>
              <a:t>, </a:t>
            </a:r>
            <a:r>
              <a:rPr dirty="0" err="1"/>
              <a:t>consectetuer</a:t>
            </a:r>
            <a:r>
              <a:rPr dirty="0"/>
              <a:t> </a:t>
            </a:r>
            <a:r>
              <a:rPr dirty="0" err="1"/>
              <a:t>adipiscing</a:t>
            </a:r>
            <a:r>
              <a:rPr dirty="0"/>
              <a:t> </a:t>
            </a:r>
            <a:r>
              <a:rPr dirty="0" err="1"/>
              <a:t>elit</a:t>
            </a:r>
            <a:r>
              <a:rPr dirty="0"/>
              <a:t>. Maecenas </a:t>
            </a:r>
            <a:r>
              <a:rPr dirty="0" err="1"/>
              <a:t>porttitor</a:t>
            </a:r>
            <a:r>
              <a:rPr dirty="0"/>
              <a:t> </a:t>
            </a:r>
            <a:r>
              <a:rPr dirty="0" err="1"/>
              <a:t>congue</a:t>
            </a:r>
            <a:r>
              <a:rPr dirty="0"/>
              <a:t> </a:t>
            </a:r>
            <a:r>
              <a:rPr dirty="0" err="1"/>
              <a:t>massa</a:t>
            </a:r>
            <a:r>
              <a:rPr dirty="0"/>
              <a:t>. </a:t>
            </a:r>
            <a:r>
              <a:rPr dirty="0" err="1"/>
              <a:t>Fusce</a:t>
            </a:r>
            <a:r>
              <a:rPr dirty="0"/>
              <a:t> </a:t>
            </a:r>
            <a:r>
              <a:rPr dirty="0" err="1"/>
              <a:t>posuere</a:t>
            </a:r>
            <a:r>
              <a:rPr dirty="0"/>
              <a:t>, magna sed pulvinar </a:t>
            </a:r>
            <a:r>
              <a:rPr dirty="0" err="1"/>
              <a:t>ultricies</a:t>
            </a:r>
            <a:r>
              <a:rPr dirty="0"/>
              <a:t>, </a:t>
            </a:r>
            <a:r>
              <a:rPr dirty="0" err="1"/>
              <a:t>purus</a:t>
            </a:r>
            <a:r>
              <a:rPr dirty="0"/>
              <a:t> </a:t>
            </a:r>
            <a:r>
              <a:rPr dirty="0" err="1"/>
              <a:t>lectus</a:t>
            </a:r>
            <a:r>
              <a:rPr dirty="0"/>
              <a:t> </a:t>
            </a:r>
            <a:r>
              <a:rPr dirty="0" err="1"/>
              <a:t>malesuada</a:t>
            </a:r>
            <a:r>
              <a:rPr dirty="0"/>
              <a:t> libero, sit </a:t>
            </a:r>
            <a:r>
              <a:rPr dirty="0" err="1"/>
              <a:t>amet</a:t>
            </a:r>
            <a:r>
              <a:rPr dirty="0"/>
              <a:t> </a:t>
            </a:r>
            <a:r>
              <a:rPr dirty="0" err="1"/>
              <a:t>commodo</a:t>
            </a:r>
            <a:r>
              <a:rPr dirty="0"/>
              <a:t> magna eros </a:t>
            </a:r>
            <a:r>
              <a:rPr dirty="0" err="1"/>
              <a:t>quis</a:t>
            </a:r>
            <a:r>
              <a:rPr dirty="0"/>
              <a:t> </a:t>
            </a:r>
            <a:r>
              <a:rPr dirty="0" err="1"/>
              <a:t>urna</a:t>
            </a:r>
            <a:r>
              <a:rPr dirty="0"/>
              <a:t>.</a:t>
            </a:r>
          </a:p>
        </p:txBody>
      </p:sp>
      <p:sp>
        <p:nvSpPr>
          <p:cNvPr id="4" name="Title 3">
            <a:extLst>
              <a:ext uri="{FF2B5EF4-FFF2-40B4-BE49-F238E27FC236}">
                <a16:creationId xmlns:a16="http://schemas.microsoft.com/office/drawing/2014/main" id="{E5C6E6FD-B30F-AE43-9AC3-104F0E378781}"/>
              </a:ext>
            </a:extLst>
          </p:cNvPr>
          <p:cNvSpPr>
            <a:spLocks noGrp="1"/>
          </p:cNvSpPr>
          <p:nvPr>
            <p:ph type="title" idx="4294967295"/>
          </p:nvPr>
        </p:nvSpPr>
        <p:spPr>
          <a:xfrm>
            <a:off x="1157343" y="2102485"/>
            <a:ext cx="3264081" cy="483961"/>
          </a:xfrm>
          <a:prstGeom prst="rect">
            <a:avLst/>
          </a:prstGeom>
        </p:spPr>
        <p:txBody>
          <a:bodyPr/>
          <a:lstStyle/>
          <a:p>
            <a:r>
              <a:rPr lang="en-US" sz="2400" b="1" dirty="0">
                <a:latin typeface="Montserrat" pitchFamily="2" charset="77"/>
              </a:rPr>
              <a:t>Template slide 3</a:t>
            </a:r>
          </a:p>
        </p:txBody>
      </p:sp>
    </p:spTree>
    <p:extLst>
      <p:ext uri="{BB962C8B-B14F-4D97-AF65-F5344CB8AC3E}">
        <p14:creationId xmlns:p14="http://schemas.microsoft.com/office/powerpoint/2010/main" val="97883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C5F7C04-0F46-EF41-BB56-4799F8BA021D}"/>
              </a:ext>
            </a:extLst>
          </p:cNvPr>
          <p:cNvSpPr txBox="1"/>
          <p:nvPr/>
        </p:nvSpPr>
        <p:spPr>
          <a:xfrm>
            <a:off x="1157343" y="2793361"/>
            <a:ext cx="5195648" cy="13766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914400">
              <a:lnSpc>
                <a:spcPct val="90000"/>
              </a:lnSpc>
              <a:spcBef>
                <a:spcPts val="1000"/>
              </a:spcBef>
              <a:defRPr>
                <a:solidFill>
                  <a:srgbClr val="888888"/>
                </a:solidFill>
                <a:latin typeface="Montserrat Medium"/>
                <a:ea typeface="Montserrat Medium"/>
                <a:cs typeface="Montserrat Medium"/>
                <a:sym typeface="Montserrat Medium"/>
              </a:defRPr>
            </a:lvl1pPr>
          </a:lstStyle>
          <a:p>
            <a:r>
              <a:rPr dirty="0"/>
              <a:t>Lorem ipsum dolor sit </a:t>
            </a:r>
            <a:r>
              <a:rPr dirty="0" err="1"/>
              <a:t>amet</a:t>
            </a:r>
            <a:r>
              <a:rPr dirty="0"/>
              <a:t>, </a:t>
            </a:r>
            <a:r>
              <a:rPr dirty="0" err="1"/>
              <a:t>consectetuer</a:t>
            </a:r>
            <a:r>
              <a:rPr dirty="0"/>
              <a:t> </a:t>
            </a:r>
            <a:r>
              <a:rPr dirty="0" err="1"/>
              <a:t>adipiscing</a:t>
            </a:r>
            <a:r>
              <a:rPr lang="en-US" dirty="0" err="1"/>
              <a:t>z</a:t>
            </a:r>
            <a:r>
              <a:rPr dirty="0"/>
              <a:t> </a:t>
            </a:r>
            <a:r>
              <a:rPr dirty="0" err="1"/>
              <a:t>elit</a:t>
            </a:r>
            <a:r>
              <a:rPr dirty="0"/>
              <a:t>. Maecenas </a:t>
            </a:r>
            <a:r>
              <a:rPr dirty="0" err="1"/>
              <a:t>porttitor</a:t>
            </a:r>
            <a:r>
              <a:rPr dirty="0"/>
              <a:t> </a:t>
            </a:r>
            <a:r>
              <a:rPr dirty="0" err="1"/>
              <a:t>congue</a:t>
            </a:r>
            <a:r>
              <a:rPr dirty="0"/>
              <a:t> </a:t>
            </a:r>
            <a:r>
              <a:rPr dirty="0" err="1"/>
              <a:t>massa</a:t>
            </a:r>
            <a:r>
              <a:rPr dirty="0"/>
              <a:t>. </a:t>
            </a:r>
            <a:r>
              <a:rPr dirty="0" err="1"/>
              <a:t>Fusce</a:t>
            </a:r>
            <a:r>
              <a:rPr dirty="0"/>
              <a:t> </a:t>
            </a:r>
            <a:r>
              <a:rPr dirty="0" err="1"/>
              <a:t>posuere</a:t>
            </a:r>
            <a:r>
              <a:rPr dirty="0"/>
              <a:t>, magna sed pulvinar </a:t>
            </a:r>
            <a:r>
              <a:rPr dirty="0" err="1"/>
              <a:t>ultricies</a:t>
            </a:r>
            <a:r>
              <a:rPr dirty="0"/>
              <a:t>, </a:t>
            </a:r>
            <a:r>
              <a:rPr dirty="0" err="1"/>
              <a:t>purus</a:t>
            </a:r>
            <a:r>
              <a:rPr dirty="0"/>
              <a:t> </a:t>
            </a:r>
            <a:r>
              <a:rPr dirty="0" err="1"/>
              <a:t>lectus</a:t>
            </a:r>
            <a:r>
              <a:rPr dirty="0"/>
              <a:t> </a:t>
            </a:r>
            <a:r>
              <a:rPr dirty="0" err="1"/>
              <a:t>malesuada</a:t>
            </a:r>
            <a:r>
              <a:rPr dirty="0"/>
              <a:t> libero, sit </a:t>
            </a:r>
            <a:r>
              <a:rPr dirty="0" err="1"/>
              <a:t>amet</a:t>
            </a:r>
            <a:r>
              <a:rPr dirty="0"/>
              <a:t> </a:t>
            </a:r>
            <a:r>
              <a:rPr dirty="0" err="1"/>
              <a:t>commodo</a:t>
            </a:r>
            <a:r>
              <a:rPr dirty="0"/>
              <a:t> magna eros </a:t>
            </a:r>
            <a:r>
              <a:rPr dirty="0" err="1"/>
              <a:t>quis</a:t>
            </a:r>
            <a:r>
              <a:rPr dirty="0"/>
              <a:t> </a:t>
            </a:r>
            <a:r>
              <a:rPr dirty="0" err="1"/>
              <a:t>urna</a:t>
            </a:r>
            <a:r>
              <a:rPr dirty="0"/>
              <a:t>.</a:t>
            </a:r>
          </a:p>
        </p:txBody>
      </p:sp>
      <p:sp>
        <p:nvSpPr>
          <p:cNvPr id="4" name="Title 3">
            <a:extLst>
              <a:ext uri="{FF2B5EF4-FFF2-40B4-BE49-F238E27FC236}">
                <a16:creationId xmlns:a16="http://schemas.microsoft.com/office/drawing/2014/main" id="{85CAAE80-6F11-9747-BEA4-D4758532AC6F}"/>
              </a:ext>
            </a:extLst>
          </p:cNvPr>
          <p:cNvSpPr>
            <a:spLocks noGrp="1"/>
          </p:cNvSpPr>
          <p:nvPr>
            <p:ph type="title" idx="4294967295"/>
          </p:nvPr>
        </p:nvSpPr>
        <p:spPr>
          <a:xfrm>
            <a:off x="1157343" y="2270212"/>
            <a:ext cx="3290207" cy="523149"/>
          </a:xfrm>
          <a:prstGeom prst="rect">
            <a:avLst/>
          </a:prstGeom>
        </p:spPr>
        <p:txBody>
          <a:bodyPr/>
          <a:lstStyle/>
          <a:p>
            <a:r>
              <a:rPr lang="en-US" sz="2400" b="1" dirty="0">
                <a:latin typeface="Montserrat" pitchFamily="2" charset="77"/>
              </a:rPr>
              <a:t>Template slide 4</a:t>
            </a:r>
          </a:p>
        </p:txBody>
      </p:sp>
    </p:spTree>
    <p:extLst>
      <p:ext uri="{BB962C8B-B14F-4D97-AF65-F5344CB8AC3E}">
        <p14:creationId xmlns:p14="http://schemas.microsoft.com/office/powerpoint/2010/main" val="1285683625"/>
      </p:ext>
    </p:extLst>
  </p:cSld>
  <p:clrMapOvr>
    <a:masterClrMapping/>
  </p:clrMapOvr>
</p:sld>
</file>

<file path=ppt/theme/theme1.xml><?xml version="1.0" encoding="utf-8"?>
<a:theme xmlns:a="http://schemas.openxmlformats.org/drawingml/2006/main" name="Visual identity">
  <a:themeElements>
    <a:clrScheme name="Office Theme">
      <a:dk1>
        <a:srgbClr val="000000"/>
      </a:dk1>
      <a:lt1>
        <a:srgbClr val="FFFFFF"/>
      </a:lt1>
      <a:dk2>
        <a:srgbClr val="A7A7A7"/>
      </a:dk2>
      <a:lt2>
        <a:srgbClr val="535353"/>
      </a:lt2>
      <a:accent1>
        <a:srgbClr val="F0C400"/>
      </a:accent1>
      <a:accent2>
        <a:srgbClr val="532E1F"/>
      </a:accent2>
      <a:accent3>
        <a:srgbClr val="009080"/>
      </a:accent3>
      <a:accent4>
        <a:srgbClr val="E56848"/>
      </a:accent4>
      <a:accent5>
        <a:srgbClr val="B91133"/>
      </a:accent5>
      <a:accent6>
        <a:srgbClr val="C09FD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 Templat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 Templat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 Templat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F0C400"/>
      </a:accent1>
      <a:accent2>
        <a:srgbClr val="532E1F"/>
      </a:accent2>
      <a:accent3>
        <a:srgbClr val="009080"/>
      </a:accent3>
      <a:accent4>
        <a:srgbClr val="E56848"/>
      </a:accent4>
      <a:accent5>
        <a:srgbClr val="B91133"/>
      </a:accent5>
      <a:accent6>
        <a:srgbClr val="C09FDA"/>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271</Words>
  <Application>Microsoft Macintosh PowerPoint</Application>
  <PresentationFormat>On-screen Show (4:3)</PresentationFormat>
  <Paragraphs>20</Paragraphs>
  <Slides>4</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vt:i4>
      </vt:variant>
    </vt:vector>
  </HeadingPairs>
  <TitlesOfParts>
    <vt:vector size="14" baseType="lpstr">
      <vt:lpstr>Arial</vt:lpstr>
      <vt:lpstr>Calibri</vt:lpstr>
      <vt:lpstr>Calibri Light</vt:lpstr>
      <vt:lpstr>Montserrat</vt:lpstr>
      <vt:lpstr>Montserrat Bold</vt:lpstr>
      <vt:lpstr>Montserrat Medium</vt:lpstr>
      <vt:lpstr>Visual identity</vt:lpstr>
      <vt:lpstr>1. Template design</vt:lpstr>
      <vt:lpstr>2. Template design</vt:lpstr>
      <vt:lpstr>3. Template design</vt:lpstr>
      <vt:lpstr>Western’s visual identity color palette</vt:lpstr>
      <vt:lpstr>Template slide 2 </vt:lpstr>
      <vt:lpstr>Template slide 3</vt:lpstr>
      <vt:lpstr>Template slide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WMU Brand Color Palette Digital</dc:title>
  <cp:lastModifiedBy>Madeleine L Fojtik</cp:lastModifiedBy>
  <cp:revision>4</cp:revision>
  <dcterms:modified xsi:type="dcterms:W3CDTF">2022-02-01T13:59:06Z</dcterms:modified>
</cp:coreProperties>
</file>