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82"/>
  </p:notesMasterIdLst>
  <p:sldIdLst>
    <p:sldId id="295" r:id="rId3"/>
    <p:sldId id="257" r:id="rId4"/>
    <p:sldId id="258" r:id="rId5"/>
    <p:sldId id="262" r:id="rId6"/>
    <p:sldId id="263" r:id="rId7"/>
    <p:sldId id="264" r:id="rId8"/>
    <p:sldId id="266" r:id="rId9"/>
    <p:sldId id="269" r:id="rId10"/>
    <p:sldId id="270" r:id="rId11"/>
    <p:sldId id="401" r:id="rId12"/>
    <p:sldId id="271" r:id="rId13"/>
    <p:sldId id="272" r:id="rId14"/>
    <p:sldId id="273" r:id="rId15"/>
    <p:sldId id="274" r:id="rId16"/>
    <p:sldId id="275" r:id="rId17"/>
    <p:sldId id="276" r:id="rId18"/>
    <p:sldId id="277" r:id="rId19"/>
    <p:sldId id="278" r:id="rId20"/>
    <p:sldId id="279" r:id="rId21"/>
    <p:sldId id="396" r:id="rId22"/>
    <p:sldId id="284" r:id="rId23"/>
    <p:sldId id="285" r:id="rId24"/>
    <p:sldId id="293" r:id="rId25"/>
    <p:sldId id="294" r:id="rId26"/>
    <p:sldId id="367" r:id="rId27"/>
    <p:sldId id="368" r:id="rId28"/>
    <p:sldId id="397" r:id="rId29"/>
    <p:sldId id="296" r:id="rId30"/>
    <p:sldId id="403" r:id="rId31"/>
    <p:sldId id="400" r:id="rId32"/>
    <p:sldId id="306" r:id="rId33"/>
    <p:sldId id="307" r:id="rId34"/>
    <p:sldId id="308" r:id="rId35"/>
    <p:sldId id="310" r:id="rId36"/>
    <p:sldId id="311" r:id="rId37"/>
    <p:sldId id="402" r:id="rId38"/>
    <p:sldId id="312" r:id="rId39"/>
    <p:sldId id="313" r:id="rId40"/>
    <p:sldId id="314" r:id="rId41"/>
    <p:sldId id="322" r:id="rId42"/>
    <p:sldId id="323" r:id="rId43"/>
    <p:sldId id="324" r:id="rId44"/>
    <p:sldId id="325" r:id="rId45"/>
    <p:sldId id="326" r:id="rId46"/>
    <p:sldId id="333" r:id="rId47"/>
    <p:sldId id="334" r:id="rId48"/>
    <p:sldId id="335" r:id="rId49"/>
    <p:sldId id="336" r:id="rId50"/>
    <p:sldId id="339" r:id="rId51"/>
    <p:sldId id="340" r:id="rId52"/>
    <p:sldId id="342" r:id="rId53"/>
    <p:sldId id="343" r:id="rId54"/>
    <p:sldId id="344" r:id="rId55"/>
    <p:sldId id="347" r:id="rId56"/>
    <p:sldId id="348" r:id="rId57"/>
    <p:sldId id="351" r:id="rId58"/>
    <p:sldId id="353" r:id="rId59"/>
    <p:sldId id="354" r:id="rId60"/>
    <p:sldId id="358" r:id="rId61"/>
    <p:sldId id="360" r:id="rId62"/>
    <p:sldId id="361" r:id="rId63"/>
    <p:sldId id="362" r:id="rId64"/>
    <p:sldId id="365" r:id="rId65"/>
    <p:sldId id="395" r:id="rId66"/>
    <p:sldId id="380" r:id="rId67"/>
    <p:sldId id="382" r:id="rId68"/>
    <p:sldId id="383" r:id="rId69"/>
    <p:sldId id="384" r:id="rId70"/>
    <p:sldId id="385" r:id="rId71"/>
    <p:sldId id="386" r:id="rId72"/>
    <p:sldId id="387" r:id="rId73"/>
    <p:sldId id="388" r:id="rId74"/>
    <p:sldId id="389" r:id="rId75"/>
    <p:sldId id="390" r:id="rId76"/>
    <p:sldId id="391" r:id="rId77"/>
    <p:sldId id="392" r:id="rId78"/>
    <p:sldId id="393" r:id="rId79"/>
    <p:sldId id="394" r:id="rId80"/>
    <p:sldId id="398" r:id="rId8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703" autoAdjust="0"/>
  </p:normalViewPr>
  <p:slideViewPr>
    <p:cSldViewPr snapToGrid="0" snapToObjects="1">
      <p:cViewPr>
        <p:scale>
          <a:sx n="107" d="100"/>
          <a:sy n="107" d="100"/>
        </p:scale>
        <p:origin x="-450" y="246"/>
      </p:cViewPr>
      <p:guideLst>
        <p:guide orient="horz" pos="2160"/>
        <p:guide pos="2880"/>
      </p:guideLst>
    </p:cSldViewPr>
  </p:slideViewPr>
  <p:notesTextViewPr>
    <p:cViewPr>
      <p:scale>
        <a:sx n="100" d="100"/>
        <a:sy n="100" d="100"/>
      </p:scale>
      <p:origin x="0" y="0"/>
    </p:cViewPr>
  </p:notesTextViewPr>
  <p:sorterViewPr>
    <p:cViewPr>
      <p:scale>
        <a:sx n="80" d="100"/>
        <a:sy n="80" d="100"/>
      </p:scale>
      <p:origin x="0" y="24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notesMaster" Target="notesMasters/notesMaster1.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68E8D4-E32F-AD42-BD53-AC19B1F03E71}" type="datetimeFigureOut">
              <a:rPr lang="en-US" smtClean="0"/>
              <a:t>2/1/2016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794014-90CC-5C4A-AC19-04859618342D}" type="slidenum">
              <a:rPr lang="en-US" smtClean="0"/>
              <a:t>‹#›</a:t>
            </a:fld>
            <a:endParaRPr lang="en-US"/>
          </a:p>
        </p:txBody>
      </p:sp>
    </p:spTree>
    <p:extLst>
      <p:ext uri="{BB962C8B-B14F-4D97-AF65-F5344CB8AC3E}">
        <p14:creationId xmlns:p14="http://schemas.microsoft.com/office/powerpoint/2010/main" val="244382775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6434B4D1-88A1-4F56-8086-9BA2C83F60DD}" type="slidenum">
              <a:rPr lang="en-US" smtClean="0"/>
              <a:t>2</a:t>
            </a:fld>
            <a:endParaRPr lang="en-US" dirty="0"/>
          </a:p>
        </p:txBody>
      </p:sp>
    </p:spTree>
    <p:extLst>
      <p:ext uri="{BB962C8B-B14F-4D97-AF65-F5344CB8AC3E}">
        <p14:creationId xmlns:p14="http://schemas.microsoft.com/office/powerpoint/2010/main" val="499636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434B4D1-88A1-4F56-8086-9BA2C83F60DD}"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989023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dirty="0"/>
          </a:p>
        </p:txBody>
      </p:sp>
      <p:sp>
        <p:nvSpPr>
          <p:cNvPr id="72708" name="Slide Number Placeholder 3"/>
          <p:cNvSpPr>
            <a:spLocks noGrp="1"/>
          </p:cNvSpPr>
          <p:nvPr>
            <p:ph type="sldNum" sz="quarter" idx="5"/>
          </p:nvPr>
        </p:nvSpPr>
        <p:spPr>
          <a:xfrm>
            <a:off x="3884613" y="8685213"/>
            <a:ext cx="2971800" cy="457200"/>
          </a:xfrm>
          <a:prstGeom prst="rect">
            <a:avLst/>
          </a:prstGeom>
          <a:noFill/>
        </p:spPr>
        <p:txBody>
          <a:bodyPr/>
          <a:lstStyle/>
          <a:p>
            <a:fld id="{E305170D-EAE4-41E1-A2E2-B82EABD1B453}" type="slidenum">
              <a:rPr lang="en-US" smtClean="0">
                <a:solidFill>
                  <a:prstClr val="black"/>
                </a:solidFill>
              </a:rPr>
              <a:pPr/>
              <a:t>14</a:t>
            </a:fld>
            <a:endParaRPr lang="en-US" dirty="0" smtClean="0">
              <a:solidFill>
                <a:prstClr val="black"/>
              </a:solidFill>
            </a:endParaRPr>
          </a:p>
        </p:txBody>
      </p:sp>
    </p:spTree>
    <p:extLst>
      <p:ext uri="{BB962C8B-B14F-4D97-AF65-F5344CB8AC3E}">
        <p14:creationId xmlns:p14="http://schemas.microsoft.com/office/powerpoint/2010/main" val="1040340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F06755AD-D401-4EE7-B6B9-BB39FCAE64E8}"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848896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F06755AD-D401-4EE7-B6B9-BB39FCAE64E8}"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547893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xfrm>
            <a:off x="3884613" y="8685213"/>
            <a:ext cx="2971800" cy="457200"/>
          </a:xfrm>
          <a:prstGeom prst="rect">
            <a:avLst/>
          </a:prstGeom>
          <a:noFill/>
        </p:spPr>
        <p:txBody>
          <a:bodyPr/>
          <a:lstStyle/>
          <a:p>
            <a:fld id="{CBA1AE52-9A94-437B-AD0A-757459C47C8B}" type="slidenum">
              <a:rPr lang="en-US">
                <a:solidFill>
                  <a:prstClr val="black"/>
                </a:solidFill>
              </a:rPr>
              <a:pPr/>
              <a:t>23</a:t>
            </a:fld>
            <a:endParaRPr lang="en-US" dirty="0">
              <a:solidFill>
                <a:prstClr val="black"/>
              </a:solidFill>
            </a:endParaRPr>
          </a:p>
        </p:txBody>
      </p:sp>
      <p:sp>
        <p:nvSpPr>
          <p:cNvPr id="28675" name="Slide Image Placeholder 1"/>
          <p:cNvSpPr>
            <a:spLocks noGrp="1" noRot="1" noChangeAspect="1" noTextEdit="1"/>
          </p:cNvSpPr>
          <p:nvPr>
            <p:ph type="sldImg"/>
          </p:nvPr>
        </p:nvSpPr>
        <p:spPr>
          <a:ln/>
        </p:spPr>
      </p:sp>
      <p:sp>
        <p:nvSpPr>
          <p:cNvPr id="28676" name="Notes Placeholder 2"/>
          <p:cNvSpPr>
            <a:spLocks noGrp="1"/>
          </p:cNvSpPr>
          <p:nvPr>
            <p:ph type="body" idx="1"/>
          </p:nvPr>
        </p:nvSpPr>
        <p:spPr>
          <a:noFill/>
          <a:ln/>
        </p:spPr>
        <p:txBody>
          <a:bodyPr/>
          <a:lstStyle/>
          <a:p>
            <a:r>
              <a:rPr lang="en-US" dirty="0"/>
              <a:t> </a:t>
            </a:r>
          </a:p>
        </p:txBody>
      </p:sp>
      <p:sp>
        <p:nvSpPr>
          <p:cNvPr id="2867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D9AB0687-A4DB-405A-B5A9-785427F14EF0}" type="slidenum">
              <a:rPr lang="en-US" sz="1200">
                <a:solidFill>
                  <a:prstClr val="black"/>
                </a:solidFill>
              </a:rPr>
              <a:pPr algn="r"/>
              <a:t>23</a:t>
            </a:fld>
            <a:endParaRPr lang="en-US" sz="1200" dirty="0">
              <a:solidFill>
                <a:prstClr val="black"/>
              </a:solidFill>
            </a:endParaRPr>
          </a:p>
        </p:txBody>
      </p:sp>
    </p:spTree>
    <p:extLst>
      <p:ext uri="{BB962C8B-B14F-4D97-AF65-F5344CB8AC3E}">
        <p14:creationId xmlns:p14="http://schemas.microsoft.com/office/powerpoint/2010/main" val="441188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rPr>
              <a:t>Joe – Slide Title?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rPr>
              <a:t>The full alcohol and/or drug screens stratifies patients risk levels into zones of use. These zones inform the type of intervention</a:t>
            </a:r>
            <a:r>
              <a:rPr lang="en-US" sz="1200" b="1" baseline="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rPr>
              <a:t> to be delivered.</a:t>
            </a:r>
            <a:endParaRPr lang="en-US" sz="1200" b="1"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endParaRPr>
          </a:p>
        </p:txBody>
      </p:sp>
    </p:spTree>
    <p:extLst>
      <p:ext uri="{BB962C8B-B14F-4D97-AF65-F5344CB8AC3E}">
        <p14:creationId xmlns:p14="http://schemas.microsoft.com/office/powerpoint/2010/main" val="1709787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559F6999-D010-4B11-B011-41B39DA1DCED}" type="slidenum">
              <a:rPr lang="en-US" smtClean="0"/>
              <a:pPr>
                <a:defRPr/>
              </a:pPr>
              <a:t>31</a:t>
            </a:fld>
            <a:endParaRPr lang="en-US"/>
          </a:p>
        </p:txBody>
      </p:sp>
    </p:spTree>
    <p:extLst>
      <p:ext uri="{BB962C8B-B14F-4D97-AF65-F5344CB8AC3E}">
        <p14:creationId xmlns:p14="http://schemas.microsoft.com/office/powerpoint/2010/main" val="4180352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 name="Slide Number Placeholder 5"/>
          <p:cNvSpPr>
            <a:spLocks noGrp="1"/>
          </p:cNvSpPr>
          <p:nvPr>
            <p:ph type="sldNum" sz="quarter" idx="5"/>
          </p:nvPr>
        </p:nvSpPr>
        <p:spPr/>
        <p:txBody>
          <a:bodyPr/>
          <a:lstStyle/>
          <a:p>
            <a:pPr>
              <a:defRPr/>
            </a:pPr>
            <a:fld id="{CA6332E0-B1F8-42E1-82AD-694DFE0F6308}" type="slidenum">
              <a:rPr lang="en-US" smtClean="0"/>
              <a:pPr>
                <a:defRPr/>
              </a:pPr>
              <a:t>32</a:t>
            </a:fld>
            <a:endParaRPr lang="en-US"/>
          </a:p>
        </p:txBody>
      </p:sp>
    </p:spTree>
    <p:extLst>
      <p:ext uri="{BB962C8B-B14F-4D97-AF65-F5344CB8AC3E}">
        <p14:creationId xmlns:p14="http://schemas.microsoft.com/office/powerpoint/2010/main" val="39659463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768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1519" indent="-285080">
              <a:defRPr sz="1200">
                <a:solidFill>
                  <a:schemeClr val="tx1"/>
                </a:solidFill>
                <a:latin typeface="Calibri" charset="0"/>
                <a:ea typeface="ＭＳ Ｐゴシック" charset="0"/>
              </a:defRPr>
            </a:lvl2pPr>
            <a:lvl3pPr marL="1141878" indent="-227441">
              <a:defRPr sz="1200">
                <a:solidFill>
                  <a:schemeClr val="tx1"/>
                </a:solidFill>
                <a:latin typeface="Calibri" charset="0"/>
                <a:ea typeface="ＭＳ Ｐゴシック" charset="0"/>
              </a:defRPr>
            </a:lvl3pPr>
            <a:lvl4pPr marL="1599875" indent="-227441">
              <a:defRPr sz="1200">
                <a:solidFill>
                  <a:schemeClr val="tx1"/>
                </a:solidFill>
                <a:latin typeface="Calibri" charset="0"/>
                <a:ea typeface="ＭＳ Ｐゴシック" charset="0"/>
              </a:defRPr>
            </a:lvl4pPr>
            <a:lvl5pPr marL="2056314" indent="-227441">
              <a:defRPr sz="1200">
                <a:solidFill>
                  <a:schemeClr val="tx1"/>
                </a:solidFill>
                <a:latin typeface="Calibri" charset="0"/>
                <a:ea typeface="ＭＳ Ｐゴシック" charset="0"/>
              </a:defRPr>
            </a:lvl5pPr>
            <a:lvl6pPr marL="2504965" indent="-227441" eaLnBrk="0" fontAlgn="base" hangingPunct="0">
              <a:spcBef>
                <a:spcPct val="30000"/>
              </a:spcBef>
              <a:spcAft>
                <a:spcPct val="0"/>
              </a:spcAft>
              <a:defRPr sz="1200">
                <a:solidFill>
                  <a:schemeClr val="tx1"/>
                </a:solidFill>
                <a:latin typeface="Calibri" charset="0"/>
                <a:ea typeface="ＭＳ Ｐゴシック" charset="0"/>
              </a:defRPr>
            </a:lvl6pPr>
            <a:lvl7pPr marL="2953615" indent="-227441" eaLnBrk="0" fontAlgn="base" hangingPunct="0">
              <a:spcBef>
                <a:spcPct val="30000"/>
              </a:spcBef>
              <a:spcAft>
                <a:spcPct val="0"/>
              </a:spcAft>
              <a:defRPr sz="1200">
                <a:solidFill>
                  <a:schemeClr val="tx1"/>
                </a:solidFill>
                <a:latin typeface="Calibri" charset="0"/>
                <a:ea typeface="ＭＳ Ｐゴシック" charset="0"/>
              </a:defRPr>
            </a:lvl7pPr>
            <a:lvl8pPr marL="3402265" indent="-227441" eaLnBrk="0" fontAlgn="base" hangingPunct="0">
              <a:spcBef>
                <a:spcPct val="30000"/>
              </a:spcBef>
              <a:spcAft>
                <a:spcPct val="0"/>
              </a:spcAft>
              <a:defRPr sz="1200">
                <a:solidFill>
                  <a:schemeClr val="tx1"/>
                </a:solidFill>
                <a:latin typeface="Calibri" charset="0"/>
                <a:ea typeface="ＭＳ Ｐゴシック" charset="0"/>
              </a:defRPr>
            </a:lvl8pPr>
            <a:lvl9pPr marL="3850916" indent="-227441" eaLnBrk="0" fontAlgn="base" hangingPunct="0">
              <a:spcBef>
                <a:spcPct val="30000"/>
              </a:spcBef>
              <a:spcAft>
                <a:spcPct val="0"/>
              </a:spcAft>
              <a:defRPr sz="1200">
                <a:solidFill>
                  <a:schemeClr val="tx1"/>
                </a:solidFill>
                <a:latin typeface="Calibri" charset="0"/>
                <a:ea typeface="ＭＳ Ｐゴシック" charset="0"/>
              </a:defRPr>
            </a:lvl9pPr>
          </a:lstStyle>
          <a:p>
            <a:fld id="{B3867F27-C1AF-784B-9788-BB73963BD606}" type="slidenum">
              <a:rPr lang="en-US">
                <a:latin typeface="Arial" charset="0"/>
              </a:rPr>
              <a:pPr/>
              <a:t>34</a:t>
            </a:fld>
            <a:endParaRPr lang="en-US">
              <a:latin typeface="Arial" charset="0"/>
            </a:endParaRPr>
          </a:p>
        </p:txBody>
      </p:sp>
    </p:spTree>
    <p:extLst>
      <p:ext uri="{BB962C8B-B14F-4D97-AF65-F5344CB8AC3E}">
        <p14:creationId xmlns:p14="http://schemas.microsoft.com/office/powerpoint/2010/main" val="14406028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6" name="Slide Number Placeholder 5"/>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29057" indent="-280406" eaLnBrk="0" hangingPunct="0">
              <a:defRPr>
                <a:solidFill>
                  <a:schemeClr val="tx1"/>
                </a:solidFill>
                <a:latin typeface="Arial" charset="0"/>
                <a:ea typeface="Arial" charset="0"/>
                <a:cs typeface="Arial" charset="0"/>
              </a:defRPr>
            </a:lvl2pPr>
            <a:lvl3pPr marL="1121626" indent="-224325" eaLnBrk="0" hangingPunct="0">
              <a:defRPr>
                <a:solidFill>
                  <a:schemeClr val="tx1"/>
                </a:solidFill>
                <a:latin typeface="Arial" charset="0"/>
                <a:ea typeface="Arial" charset="0"/>
                <a:cs typeface="Arial" charset="0"/>
              </a:defRPr>
            </a:lvl3pPr>
            <a:lvl4pPr marL="1570276" indent="-224325" eaLnBrk="0" hangingPunct="0">
              <a:defRPr>
                <a:solidFill>
                  <a:schemeClr val="tx1"/>
                </a:solidFill>
                <a:latin typeface="Arial" charset="0"/>
                <a:ea typeface="Arial" charset="0"/>
                <a:cs typeface="Arial" charset="0"/>
              </a:defRPr>
            </a:lvl4pPr>
            <a:lvl5pPr marL="2018927" indent="-224325" eaLnBrk="0" hangingPunct="0">
              <a:defRPr>
                <a:solidFill>
                  <a:schemeClr val="tx1"/>
                </a:solidFill>
                <a:latin typeface="Arial" charset="0"/>
                <a:ea typeface="Arial" charset="0"/>
                <a:cs typeface="Arial" charset="0"/>
              </a:defRPr>
            </a:lvl5pPr>
            <a:lvl6pPr marL="2467577" indent="-224325" eaLnBrk="0" fontAlgn="base" hangingPunct="0">
              <a:spcBef>
                <a:spcPct val="0"/>
              </a:spcBef>
              <a:spcAft>
                <a:spcPct val="0"/>
              </a:spcAft>
              <a:defRPr>
                <a:solidFill>
                  <a:schemeClr val="tx1"/>
                </a:solidFill>
                <a:latin typeface="Arial" charset="0"/>
                <a:ea typeface="Arial" charset="0"/>
                <a:cs typeface="Arial" charset="0"/>
              </a:defRPr>
            </a:lvl6pPr>
            <a:lvl7pPr marL="2916227" indent="-224325" eaLnBrk="0" fontAlgn="base" hangingPunct="0">
              <a:spcBef>
                <a:spcPct val="0"/>
              </a:spcBef>
              <a:spcAft>
                <a:spcPct val="0"/>
              </a:spcAft>
              <a:defRPr>
                <a:solidFill>
                  <a:schemeClr val="tx1"/>
                </a:solidFill>
                <a:latin typeface="Arial" charset="0"/>
                <a:ea typeface="Arial" charset="0"/>
                <a:cs typeface="Arial" charset="0"/>
              </a:defRPr>
            </a:lvl7pPr>
            <a:lvl8pPr marL="3364878" indent="-224325" eaLnBrk="0" fontAlgn="base" hangingPunct="0">
              <a:spcBef>
                <a:spcPct val="0"/>
              </a:spcBef>
              <a:spcAft>
                <a:spcPct val="0"/>
              </a:spcAft>
              <a:defRPr>
                <a:solidFill>
                  <a:schemeClr val="tx1"/>
                </a:solidFill>
                <a:latin typeface="Arial" charset="0"/>
                <a:ea typeface="Arial" charset="0"/>
                <a:cs typeface="Arial" charset="0"/>
              </a:defRPr>
            </a:lvl8pPr>
            <a:lvl9pPr marL="3813528" indent="-224325"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8B129E54-5B1E-8446-90A4-9D320BCFDAFE}" type="slidenum">
              <a:rPr lang="en-US"/>
              <a:pPr eaLnBrk="1" hangingPunct="1"/>
              <a:t>35</a:t>
            </a:fld>
            <a:endParaRPr lang="en-US"/>
          </a:p>
        </p:txBody>
      </p:sp>
    </p:spTree>
    <p:extLst>
      <p:ext uri="{BB962C8B-B14F-4D97-AF65-F5344CB8AC3E}">
        <p14:creationId xmlns:p14="http://schemas.microsoft.com/office/powerpoint/2010/main" val="4241557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34B4D1-88A1-4F56-8086-9BA2C83F60DD}"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3109542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849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1519" indent="-285080">
              <a:defRPr sz="1200">
                <a:solidFill>
                  <a:schemeClr val="tx1"/>
                </a:solidFill>
                <a:latin typeface="Calibri" charset="0"/>
                <a:ea typeface="ＭＳ Ｐゴシック" charset="0"/>
              </a:defRPr>
            </a:lvl2pPr>
            <a:lvl3pPr marL="1141878" indent="-227441">
              <a:defRPr sz="1200">
                <a:solidFill>
                  <a:schemeClr val="tx1"/>
                </a:solidFill>
                <a:latin typeface="Calibri" charset="0"/>
                <a:ea typeface="ＭＳ Ｐゴシック" charset="0"/>
              </a:defRPr>
            </a:lvl3pPr>
            <a:lvl4pPr marL="1599875" indent="-227441">
              <a:defRPr sz="1200">
                <a:solidFill>
                  <a:schemeClr val="tx1"/>
                </a:solidFill>
                <a:latin typeface="Calibri" charset="0"/>
                <a:ea typeface="ＭＳ Ｐゴシック" charset="0"/>
              </a:defRPr>
            </a:lvl4pPr>
            <a:lvl5pPr marL="2056314" indent="-227441">
              <a:defRPr sz="1200">
                <a:solidFill>
                  <a:schemeClr val="tx1"/>
                </a:solidFill>
                <a:latin typeface="Calibri" charset="0"/>
                <a:ea typeface="ＭＳ Ｐゴシック" charset="0"/>
              </a:defRPr>
            </a:lvl5pPr>
            <a:lvl6pPr marL="2504965" indent="-227441" eaLnBrk="0" fontAlgn="base" hangingPunct="0">
              <a:spcBef>
                <a:spcPct val="30000"/>
              </a:spcBef>
              <a:spcAft>
                <a:spcPct val="0"/>
              </a:spcAft>
              <a:defRPr sz="1200">
                <a:solidFill>
                  <a:schemeClr val="tx1"/>
                </a:solidFill>
                <a:latin typeface="Calibri" charset="0"/>
                <a:ea typeface="ＭＳ Ｐゴシック" charset="0"/>
              </a:defRPr>
            </a:lvl6pPr>
            <a:lvl7pPr marL="2953615" indent="-227441" eaLnBrk="0" fontAlgn="base" hangingPunct="0">
              <a:spcBef>
                <a:spcPct val="30000"/>
              </a:spcBef>
              <a:spcAft>
                <a:spcPct val="0"/>
              </a:spcAft>
              <a:defRPr sz="1200">
                <a:solidFill>
                  <a:schemeClr val="tx1"/>
                </a:solidFill>
                <a:latin typeface="Calibri" charset="0"/>
                <a:ea typeface="ＭＳ Ｐゴシック" charset="0"/>
              </a:defRPr>
            </a:lvl7pPr>
            <a:lvl8pPr marL="3402265" indent="-227441" eaLnBrk="0" fontAlgn="base" hangingPunct="0">
              <a:spcBef>
                <a:spcPct val="30000"/>
              </a:spcBef>
              <a:spcAft>
                <a:spcPct val="0"/>
              </a:spcAft>
              <a:defRPr sz="1200">
                <a:solidFill>
                  <a:schemeClr val="tx1"/>
                </a:solidFill>
                <a:latin typeface="Calibri" charset="0"/>
                <a:ea typeface="ＭＳ Ｐゴシック" charset="0"/>
              </a:defRPr>
            </a:lvl8pPr>
            <a:lvl9pPr marL="3850916" indent="-227441" eaLnBrk="0" fontAlgn="base" hangingPunct="0">
              <a:spcBef>
                <a:spcPct val="30000"/>
              </a:spcBef>
              <a:spcAft>
                <a:spcPct val="0"/>
              </a:spcAft>
              <a:defRPr sz="1200">
                <a:solidFill>
                  <a:schemeClr val="tx1"/>
                </a:solidFill>
                <a:latin typeface="Calibri" charset="0"/>
                <a:ea typeface="ＭＳ Ｐゴシック" charset="0"/>
              </a:defRPr>
            </a:lvl9pPr>
          </a:lstStyle>
          <a:p>
            <a:fld id="{5F09DA68-883B-F94E-AABD-AC615C060D01}" type="slidenum">
              <a:rPr lang="en-US">
                <a:latin typeface="Arial" charset="0"/>
              </a:rPr>
              <a:pPr/>
              <a:t>37</a:t>
            </a:fld>
            <a:endParaRPr lang="en-US">
              <a:latin typeface="Arial" charset="0"/>
            </a:endParaRPr>
          </a:p>
        </p:txBody>
      </p:sp>
    </p:spTree>
    <p:extLst>
      <p:ext uri="{BB962C8B-B14F-4D97-AF65-F5344CB8AC3E}">
        <p14:creationId xmlns:p14="http://schemas.microsoft.com/office/powerpoint/2010/main" val="23488340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6" name="Slide Number Placeholder 5"/>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29057" indent="-280406" eaLnBrk="0" hangingPunct="0">
              <a:defRPr>
                <a:solidFill>
                  <a:schemeClr val="tx1"/>
                </a:solidFill>
                <a:latin typeface="Arial" charset="0"/>
                <a:ea typeface="Arial" charset="0"/>
                <a:cs typeface="Arial" charset="0"/>
              </a:defRPr>
            </a:lvl2pPr>
            <a:lvl3pPr marL="1121626" indent="-224325" eaLnBrk="0" hangingPunct="0">
              <a:defRPr>
                <a:solidFill>
                  <a:schemeClr val="tx1"/>
                </a:solidFill>
                <a:latin typeface="Arial" charset="0"/>
                <a:ea typeface="Arial" charset="0"/>
                <a:cs typeface="Arial" charset="0"/>
              </a:defRPr>
            </a:lvl3pPr>
            <a:lvl4pPr marL="1570276" indent="-224325" eaLnBrk="0" hangingPunct="0">
              <a:defRPr>
                <a:solidFill>
                  <a:schemeClr val="tx1"/>
                </a:solidFill>
                <a:latin typeface="Arial" charset="0"/>
                <a:ea typeface="Arial" charset="0"/>
                <a:cs typeface="Arial" charset="0"/>
              </a:defRPr>
            </a:lvl4pPr>
            <a:lvl5pPr marL="2018927" indent="-224325" eaLnBrk="0" hangingPunct="0">
              <a:defRPr>
                <a:solidFill>
                  <a:schemeClr val="tx1"/>
                </a:solidFill>
                <a:latin typeface="Arial" charset="0"/>
                <a:ea typeface="Arial" charset="0"/>
                <a:cs typeface="Arial" charset="0"/>
              </a:defRPr>
            </a:lvl5pPr>
            <a:lvl6pPr marL="2467577" indent="-224325" eaLnBrk="0" fontAlgn="base" hangingPunct="0">
              <a:spcBef>
                <a:spcPct val="0"/>
              </a:spcBef>
              <a:spcAft>
                <a:spcPct val="0"/>
              </a:spcAft>
              <a:defRPr>
                <a:solidFill>
                  <a:schemeClr val="tx1"/>
                </a:solidFill>
                <a:latin typeface="Arial" charset="0"/>
                <a:ea typeface="Arial" charset="0"/>
                <a:cs typeface="Arial" charset="0"/>
              </a:defRPr>
            </a:lvl6pPr>
            <a:lvl7pPr marL="2916227" indent="-224325" eaLnBrk="0" fontAlgn="base" hangingPunct="0">
              <a:spcBef>
                <a:spcPct val="0"/>
              </a:spcBef>
              <a:spcAft>
                <a:spcPct val="0"/>
              </a:spcAft>
              <a:defRPr>
                <a:solidFill>
                  <a:schemeClr val="tx1"/>
                </a:solidFill>
                <a:latin typeface="Arial" charset="0"/>
                <a:ea typeface="Arial" charset="0"/>
                <a:cs typeface="Arial" charset="0"/>
              </a:defRPr>
            </a:lvl7pPr>
            <a:lvl8pPr marL="3364878" indent="-224325" eaLnBrk="0" fontAlgn="base" hangingPunct="0">
              <a:spcBef>
                <a:spcPct val="0"/>
              </a:spcBef>
              <a:spcAft>
                <a:spcPct val="0"/>
              </a:spcAft>
              <a:defRPr>
                <a:solidFill>
                  <a:schemeClr val="tx1"/>
                </a:solidFill>
                <a:latin typeface="Arial" charset="0"/>
                <a:ea typeface="Arial" charset="0"/>
                <a:cs typeface="Arial" charset="0"/>
              </a:defRPr>
            </a:lvl8pPr>
            <a:lvl9pPr marL="3813528" indent="-224325"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F5BD2EE-6B69-E74E-9A8E-FD4E97FC9057}" type="slidenum">
              <a:rPr lang="en-US"/>
              <a:pPr eaLnBrk="1" hangingPunct="1"/>
              <a:t>38</a:t>
            </a:fld>
            <a:endParaRPr lang="en-US"/>
          </a:p>
        </p:txBody>
      </p:sp>
    </p:spTree>
    <p:extLst>
      <p:ext uri="{BB962C8B-B14F-4D97-AF65-F5344CB8AC3E}">
        <p14:creationId xmlns:p14="http://schemas.microsoft.com/office/powerpoint/2010/main" val="35229839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8"/>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94" eaLnBrk="0" hangingPunct="0">
              <a:defRPr>
                <a:solidFill>
                  <a:schemeClr val="tx1"/>
                </a:solidFill>
                <a:latin typeface="Arial" charset="0"/>
                <a:ea typeface="ＭＳ Ｐゴシック" charset="0"/>
                <a:cs typeface="Arial" charset="0"/>
              </a:defRPr>
            </a:lvl1pPr>
            <a:lvl2pPr marL="727500" indent="-278849" defTabSz="915994" eaLnBrk="0" hangingPunct="0">
              <a:defRPr>
                <a:solidFill>
                  <a:schemeClr val="tx1"/>
                </a:solidFill>
                <a:latin typeface="Arial" charset="0"/>
                <a:ea typeface="Arial" charset="0"/>
                <a:cs typeface="Arial" charset="0"/>
              </a:defRPr>
            </a:lvl2pPr>
            <a:lvl3pPr marL="1120069" indent="-222768" defTabSz="915994" eaLnBrk="0" hangingPunct="0">
              <a:defRPr>
                <a:solidFill>
                  <a:schemeClr val="tx1"/>
                </a:solidFill>
                <a:latin typeface="Arial" charset="0"/>
                <a:ea typeface="Arial" charset="0"/>
                <a:cs typeface="Arial" charset="0"/>
              </a:defRPr>
            </a:lvl3pPr>
            <a:lvl4pPr marL="1568719" indent="-222768" defTabSz="915994" eaLnBrk="0" hangingPunct="0">
              <a:defRPr>
                <a:solidFill>
                  <a:schemeClr val="tx1"/>
                </a:solidFill>
                <a:latin typeface="Arial" charset="0"/>
                <a:ea typeface="Arial" charset="0"/>
                <a:cs typeface="Arial" charset="0"/>
              </a:defRPr>
            </a:lvl4pPr>
            <a:lvl5pPr marL="2017369" indent="-222768" defTabSz="915994" eaLnBrk="0" hangingPunct="0">
              <a:defRPr>
                <a:solidFill>
                  <a:schemeClr val="tx1"/>
                </a:solidFill>
                <a:latin typeface="Arial" charset="0"/>
                <a:ea typeface="Arial" charset="0"/>
                <a:cs typeface="Arial" charset="0"/>
              </a:defRPr>
            </a:lvl5pPr>
            <a:lvl6pPr marL="2466020" indent="-222768" defTabSz="915994" eaLnBrk="0" fontAlgn="base" hangingPunct="0">
              <a:spcBef>
                <a:spcPct val="0"/>
              </a:spcBef>
              <a:spcAft>
                <a:spcPct val="0"/>
              </a:spcAft>
              <a:defRPr>
                <a:solidFill>
                  <a:schemeClr val="tx1"/>
                </a:solidFill>
                <a:latin typeface="Arial" charset="0"/>
                <a:ea typeface="Arial" charset="0"/>
                <a:cs typeface="Arial" charset="0"/>
              </a:defRPr>
            </a:lvl6pPr>
            <a:lvl7pPr marL="2914670" indent="-222768" defTabSz="915994" eaLnBrk="0" fontAlgn="base" hangingPunct="0">
              <a:spcBef>
                <a:spcPct val="0"/>
              </a:spcBef>
              <a:spcAft>
                <a:spcPct val="0"/>
              </a:spcAft>
              <a:defRPr>
                <a:solidFill>
                  <a:schemeClr val="tx1"/>
                </a:solidFill>
                <a:latin typeface="Arial" charset="0"/>
                <a:ea typeface="Arial" charset="0"/>
                <a:cs typeface="Arial" charset="0"/>
              </a:defRPr>
            </a:lvl7pPr>
            <a:lvl8pPr marL="3363320" indent="-222768" defTabSz="915994" eaLnBrk="0" fontAlgn="base" hangingPunct="0">
              <a:spcBef>
                <a:spcPct val="0"/>
              </a:spcBef>
              <a:spcAft>
                <a:spcPct val="0"/>
              </a:spcAft>
              <a:defRPr>
                <a:solidFill>
                  <a:schemeClr val="tx1"/>
                </a:solidFill>
                <a:latin typeface="Arial" charset="0"/>
                <a:ea typeface="Arial" charset="0"/>
                <a:cs typeface="Arial" charset="0"/>
              </a:defRPr>
            </a:lvl8pPr>
            <a:lvl9pPr marL="3811971" indent="-222768" defTabSz="915994"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A32B66CD-2EAE-7D4D-894B-67709AFD5677}" type="slidenum">
              <a:rPr lang="en-US">
                <a:solidFill>
                  <a:srgbClr val="000000"/>
                </a:solidFill>
              </a:rPr>
              <a:pPr eaLnBrk="1" hangingPunct="1"/>
              <a:t>39</a:t>
            </a:fld>
            <a:endParaRPr lang="en-US">
              <a:solidFill>
                <a:srgbClr val="000000"/>
              </a:solidFill>
            </a:endParaRPr>
          </a:p>
        </p:txBody>
      </p:sp>
      <p:sp>
        <p:nvSpPr>
          <p:cNvPr id="78851" name="Rectangle 2"/>
          <p:cNvSpPr>
            <a:spLocks noGrp="1" noRot="1" noChangeAspect="1" noChangeArrowheads="1" noTextEdit="1"/>
          </p:cNvSpPr>
          <p:nvPr>
            <p:ph type="sldImg"/>
          </p:nvPr>
        </p:nvSpPr>
        <p:spPr bwMode="auto">
          <a:xfrm>
            <a:off x="1257300" y="225425"/>
            <a:ext cx="4343400" cy="32591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88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05000"/>
              </a:lnSpc>
              <a:spcAft>
                <a:spcPct val="20000"/>
              </a:spcAft>
              <a:buFont typeface="Wingdings" charset="0"/>
              <a:buNone/>
            </a:pPr>
            <a:r>
              <a:rPr lang="en-GB" sz="2600">
                <a:latin typeface="Calibri" charset="0"/>
              </a:rPr>
              <a:t/>
            </a:r>
            <a:br>
              <a:rPr lang="en-GB" sz="2600">
                <a:latin typeface="Calibri" charset="0"/>
              </a:rPr>
            </a:br>
            <a:endParaRPr lang="en-GB">
              <a:latin typeface="Calibri" charset="0"/>
            </a:endParaRPr>
          </a:p>
        </p:txBody>
      </p:sp>
    </p:spTree>
    <p:extLst>
      <p:ext uri="{BB962C8B-B14F-4D97-AF65-F5344CB8AC3E}">
        <p14:creationId xmlns:p14="http://schemas.microsoft.com/office/powerpoint/2010/main" val="33105390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860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1519" indent="-285080">
              <a:defRPr sz="1200">
                <a:solidFill>
                  <a:schemeClr val="tx1"/>
                </a:solidFill>
                <a:latin typeface="Calibri" charset="0"/>
                <a:ea typeface="ＭＳ Ｐゴシック" charset="0"/>
              </a:defRPr>
            </a:lvl2pPr>
            <a:lvl3pPr marL="1141878" indent="-227441">
              <a:defRPr sz="1200">
                <a:solidFill>
                  <a:schemeClr val="tx1"/>
                </a:solidFill>
                <a:latin typeface="Calibri" charset="0"/>
                <a:ea typeface="ＭＳ Ｐゴシック" charset="0"/>
              </a:defRPr>
            </a:lvl3pPr>
            <a:lvl4pPr marL="1599875" indent="-227441">
              <a:defRPr sz="1200">
                <a:solidFill>
                  <a:schemeClr val="tx1"/>
                </a:solidFill>
                <a:latin typeface="Calibri" charset="0"/>
                <a:ea typeface="ＭＳ Ｐゴシック" charset="0"/>
              </a:defRPr>
            </a:lvl4pPr>
            <a:lvl5pPr marL="2056314" indent="-227441">
              <a:defRPr sz="1200">
                <a:solidFill>
                  <a:schemeClr val="tx1"/>
                </a:solidFill>
                <a:latin typeface="Calibri" charset="0"/>
                <a:ea typeface="ＭＳ Ｐゴシック" charset="0"/>
              </a:defRPr>
            </a:lvl5pPr>
            <a:lvl6pPr marL="2504965" indent="-227441" eaLnBrk="0" fontAlgn="base" hangingPunct="0">
              <a:spcBef>
                <a:spcPct val="30000"/>
              </a:spcBef>
              <a:spcAft>
                <a:spcPct val="0"/>
              </a:spcAft>
              <a:defRPr sz="1200">
                <a:solidFill>
                  <a:schemeClr val="tx1"/>
                </a:solidFill>
                <a:latin typeface="Calibri" charset="0"/>
                <a:ea typeface="ＭＳ Ｐゴシック" charset="0"/>
              </a:defRPr>
            </a:lvl6pPr>
            <a:lvl7pPr marL="2953615" indent="-227441" eaLnBrk="0" fontAlgn="base" hangingPunct="0">
              <a:spcBef>
                <a:spcPct val="30000"/>
              </a:spcBef>
              <a:spcAft>
                <a:spcPct val="0"/>
              </a:spcAft>
              <a:defRPr sz="1200">
                <a:solidFill>
                  <a:schemeClr val="tx1"/>
                </a:solidFill>
                <a:latin typeface="Calibri" charset="0"/>
                <a:ea typeface="ＭＳ Ｐゴシック" charset="0"/>
              </a:defRPr>
            </a:lvl7pPr>
            <a:lvl8pPr marL="3402265" indent="-227441" eaLnBrk="0" fontAlgn="base" hangingPunct="0">
              <a:spcBef>
                <a:spcPct val="30000"/>
              </a:spcBef>
              <a:spcAft>
                <a:spcPct val="0"/>
              </a:spcAft>
              <a:defRPr sz="1200">
                <a:solidFill>
                  <a:schemeClr val="tx1"/>
                </a:solidFill>
                <a:latin typeface="Calibri" charset="0"/>
                <a:ea typeface="ＭＳ Ｐゴシック" charset="0"/>
              </a:defRPr>
            </a:lvl8pPr>
            <a:lvl9pPr marL="3850916" indent="-227441" eaLnBrk="0" fontAlgn="base" hangingPunct="0">
              <a:spcBef>
                <a:spcPct val="30000"/>
              </a:spcBef>
              <a:spcAft>
                <a:spcPct val="0"/>
              </a:spcAft>
              <a:defRPr sz="1200">
                <a:solidFill>
                  <a:schemeClr val="tx1"/>
                </a:solidFill>
                <a:latin typeface="Calibri" charset="0"/>
                <a:ea typeface="ＭＳ Ｐゴシック" charset="0"/>
              </a:defRPr>
            </a:lvl9pPr>
          </a:lstStyle>
          <a:p>
            <a:fld id="{0128A75A-EBB6-8D4F-86EA-D3B72D4CA8E1}" type="slidenum">
              <a:rPr lang="en-US">
                <a:solidFill>
                  <a:srgbClr val="000000"/>
                </a:solidFill>
                <a:latin typeface="Arial" charset="0"/>
              </a:rPr>
              <a:pPr/>
              <a:t>40</a:t>
            </a:fld>
            <a:endParaRPr lang="en-US">
              <a:solidFill>
                <a:srgbClr val="000000"/>
              </a:solidFill>
              <a:latin typeface="Arial" charset="0"/>
            </a:endParaRPr>
          </a:p>
        </p:txBody>
      </p:sp>
    </p:spTree>
    <p:extLst>
      <p:ext uri="{BB962C8B-B14F-4D97-AF65-F5344CB8AC3E}">
        <p14:creationId xmlns:p14="http://schemas.microsoft.com/office/powerpoint/2010/main" val="32762269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870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1519" indent="-285080">
              <a:defRPr sz="1200">
                <a:solidFill>
                  <a:schemeClr val="tx1"/>
                </a:solidFill>
                <a:latin typeface="Calibri" charset="0"/>
                <a:ea typeface="ＭＳ Ｐゴシック" charset="0"/>
              </a:defRPr>
            </a:lvl2pPr>
            <a:lvl3pPr marL="1141878" indent="-227441">
              <a:defRPr sz="1200">
                <a:solidFill>
                  <a:schemeClr val="tx1"/>
                </a:solidFill>
                <a:latin typeface="Calibri" charset="0"/>
                <a:ea typeface="ＭＳ Ｐゴシック" charset="0"/>
              </a:defRPr>
            </a:lvl3pPr>
            <a:lvl4pPr marL="1599875" indent="-227441">
              <a:defRPr sz="1200">
                <a:solidFill>
                  <a:schemeClr val="tx1"/>
                </a:solidFill>
                <a:latin typeface="Calibri" charset="0"/>
                <a:ea typeface="ＭＳ Ｐゴシック" charset="0"/>
              </a:defRPr>
            </a:lvl4pPr>
            <a:lvl5pPr marL="2056314" indent="-227441">
              <a:defRPr sz="1200">
                <a:solidFill>
                  <a:schemeClr val="tx1"/>
                </a:solidFill>
                <a:latin typeface="Calibri" charset="0"/>
                <a:ea typeface="ＭＳ Ｐゴシック" charset="0"/>
              </a:defRPr>
            </a:lvl5pPr>
            <a:lvl6pPr marL="2504965" indent="-227441" eaLnBrk="0" fontAlgn="base" hangingPunct="0">
              <a:spcBef>
                <a:spcPct val="30000"/>
              </a:spcBef>
              <a:spcAft>
                <a:spcPct val="0"/>
              </a:spcAft>
              <a:defRPr sz="1200">
                <a:solidFill>
                  <a:schemeClr val="tx1"/>
                </a:solidFill>
                <a:latin typeface="Calibri" charset="0"/>
                <a:ea typeface="ＭＳ Ｐゴシック" charset="0"/>
              </a:defRPr>
            </a:lvl6pPr>
            <a:lvl7pPr marL="2953615" indent="-227441" eaLnBrk="0" fontAlgn="base" hangingPunct="0">
              <a:spcBef>
                <a:spcPct val="30000"/>
              </a:spcBef>
              <a:spcAft>
                <a:spcPct val="0"/>
              </a:spcAft>
              <a:defRPr sz="1200">
                <a:solidFill>
                  <a:schemeClr val="tx1"/>
                </a:solidFill>
                <a:latin typeface="Calibri" charset="0"/>
                <a:ea typeface="ＭＳ Ｐゴシック" charset="0"/>
              </a:defRPr>
            </a:lvl7pPr>
            <a:lvl8pPr marL="3402265" indent="-227441" eaLnBrk="0" fontAlgn="base" hangingPunct="0">
              <a:spcBef>
                <a:spcPct val="30000"/>
              </a:spcBef>
              <a:spcAft>
                <a:spcPct val="0"/>
              </a:spcAft>
              <a:defRPr sz="1200">
                <a:solidFill>
                  <a:schemeClr val="tx1"/>
                </a:solidFill>
                <a:latin typeface="Calibri" charset="0"/>
                <a:ea typeface="ＭＳ Ｐゴシック" charset="0"/>
              </a:defRPr>
            </a:lvl8pPr>
            <a:lvl9pPr marL="3850916" indent="-227441" eaLnBrk="0" fontAlgn="base" hangingPunct="0">
              <a:spcBef>
                <a:spcPct val="30000"/>
              </a:spcBef>
              <a:spcAft>
                <a:spcPct val="0"/>
              </a:spcAft>
              <a:defRPr sz="1200">
                <a:solidFill>
                  <a:schemeClr val="tx1"/>
                </a:solidFill>
                <a:latin typeface="Calibri" charset="0"/>
                <a:ea typeface="ＭＳ Ｐゴシック" charset="0"/>
              </a:defRPr>
            </a:lvl9pPr>
          </a:lstStyle>
          <a:p>
            <a:fld id="{E05D1FDE-FFCC-054A-B8EE-B3FE6A8A414B}" type="slidenum">
              <a:rPr lang="en-US">
                <a:solidFill>
                  <a:srgbClr val="000000"/>
                </a:solidFill>
                <a:latin typeface="Arial" charset="0"/>
              </a:rPr>
              <a:pPr/>
              <a:t>41</a:t>
            </a:fld>
            <a:endParaRPr lang="en-US">
              <a:solidFill>
                <a:srgbClr val="000000"/>
              </a:solidFill>
              <a:latin typeface="Arial" charset="0"/>
            </a:endParaRPr>
          </a:p>
        </p:txBody>
      </p:sp>
    </p:spTree>
    <p:extLst>
      <p:ext uri="{BB962C8B-B14F-4D97-AF65-F5344CB8AC3E}">
        <p14:creationId xmlns:p14="http://schemas.microsoft.com/office/powerpoint/2010/main" val="3975774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880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1519" indent="-285080">
              <a:defRPr sz="1200">
                <a:solidFill>
                  <a:schemeClr val="tx1"/>
                </a:solidFill>
                <a:latin typeface="Calibri" charset="0"/>
                <a:ea typeface="ＭＳ Ｐゴシック" charset="0"/>
              </a:defRPr>
            </a:lvl2pPr>
            <a:lvl3pPr marL="1141878" indent="-227441">
              <a:defRPr sz="1200">
                <a:solidFill>
                  <a:schemeClr val="tx1"/>
                </a:solidFill>
                <a:latin typeface="Calibri" charset="0"/>
                <a:ea typeface="ＭＳ Ｐゴシック" charset="0"/>
              </a:defRPr>
            </a:lvl3pPr>
            <a:lvl4pPr marL="1599875" indent="-227441">
              <a:defRPr sz="1200">
                <a:solidFill>
                  <a:schemeClr val="tx1"/>
                </a:solidFill>
                <a:latin typeface="Calibri" charset="0"/>
                <a:ea typeface="ＭＳ Ｐゴシック" charset="0"/>
              </a:defRPr>
            </a:lvl4pPr>
            <a:lvl5pPr marL="2056314" indent="-227441">
              <a:defRPr sz="1200">
                <a:solidFill>
                  <a:schemeClr val="tx1"/>
                </a:solidFill>
                <a:latin typeface="Calibri" charset="0"/>
                <a:ea typeface="ＭＳ Ｐゴシック" charset="0"/>
              </a:defRPr>
            </a:lvl5pPr>
            <a:lvl6pPr marL="2504965" indent="-227441" eaLnBrk="0" fontAlgn="base" hangingPunct="0">
              <a:spcBef>
                <a:spcPct val="30000"/>
              </a:spcBef>
              <a:spcAft>
                <a:spcPct val="0"/>
              </a:spcAft>
              <a:defRPr sz="1200">
                <a:solidFill>
                  <a:schemeClr val="tx1"/>
                </a:solidFill>
                <a:latin typeface="Calibri" charset="0"/>
                <a:ea typeface="ＭＳ Ｐゴシック" charset="0"/>
              </a:defRPr>
            </a:lvl6pPr>
            <a:lvl7pPr marL="2953615" indent="-227441" eaLnBrk="0" fontAlgn="base" hangingPunct="0">
              <a:spcBef>
                <a:spcPct val="30000"/>
              </a:spcBef>
              <a:spcAft>
                <a:spcPct val="0"/>
              </a:spcAft>
              <a:defRPr sz="1200">
                <a:solidFill>
                  <a:schemeClr val="tx1"/>
                </a:solidFill>
                <a:latin typeface="Calibri" charset="0"/>
                <a:ea typeface="ＭＳ Ｐゴシック" charset="0"/>
              </a:defRPr>
            </a:lvl7pPr>
            <a:lvl8pPr marL="3402265" indent="-227441" eaLnBrk="0" fontAlgn="base" hangingPunct="0">
              <a:spcBef>
                <a:spcPct val="30000"/>
              </a:spcBef>
              <a:spcAft>
                <a:spcPct val="0"/>
              </a:spcAft>
              <a:defRPr sz="1200">
                <a:solidFill>
                  <a:schemeClr val="tx1"/>
                </a:solidFill>
                <a:latin typeface="Calibri" charset="0"/>
                <a:ea typeface="ＭＳ Ｐゴシック" charset="0"/>
              </a:defRPr>
            </a:lvl8pPr>
            <a:lvl9pPr marL="3850916" indent="-227441" eaLnBrk="0" fontAlgn="base" hangingPunct="0">
              <a:spcBef>
                <a:spcPct val="30000"/>
              </a:spcBef>
              <a:spcAft>
                <a:spcPct val="0"/>
              </a:spcAft>
              <a:defRPr sz="1200">
                <a:solidFill>
                  <a:schemeClr val="tx1"/>
                </a:solidFill>
                <a:latin typeface="Calibri" charset="0"/>
                <a:ea typeface="ＭＳ Ｐゴシック" charset="0"/>
              </a:defRPr>
            </a:lvl9pPr>
          </a:lstStyle>
          <a:p>
            <a:fld id="{93C98768-0C6C-3F4A-9F03-C87E6D344F5B}" type="slidenum">
              <a:rPr lang="en-US">
                <a:solidFill>
                  <a:srgbClr val="000000"/>
                </a:solidFill>
                <a:latin typeface="Arial" charset="0"/>
              </a:rPr>
              <a:pPr/>
              <a:t>42</a:t>
            </a:fld>
            <a:endParaRPr lang="en-US">
              <a:solidFill>
                <a:srgbClr val="000000"/>
              </a:solidFill>
              <a:latin typeface="Arial" charset="0"/>
            </a:endParaRPr>
          </a:p>
        </p:txBody>
      </p:sp>
    </p:spTree>
    <p:extLst>
      <p:ext uri="{BB962C8B-B14F-4D97-AF65-F5344CB8AC3E}">
        <p14:creationId xmlns:p14="http://schemas.microsoft.com/office/powerpoint/2010/main" val="439892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890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1519" indent="-285080">
              <a:defRPr sz="1200">
                <a:solidFill>
                  <a:schemeClr val="tx1"/>
                </a:solidFill>
                <a:latin typeface="Calibri" charset="0"/>
                <a:ea typeface="ＭＳ Ｐゴシック" charset="0"/>
              </a:defRPr>
            </a:lvl2pPr>
            <a:lvl3pPr marL="1141878" indent="-227441">
              <a:defRPr sz="1200">
                <a:solidFill>
                  <a:schemeClr val="tx1"/>
                </a:solidFill>
                <a:latin typeface="Calibri" charset="0"/>
                <a:ea typeface="ＭＳ Ｐゴシック" charset="0"/>
              </a:defRPr>
            </a:lvl3pPr>
            <a:lvl4pPr marL="1599875" indent="-227441">
              <a:defRPr sz="1200">
                <a:solidFill>
                  <a:schemeClr val="tx1"/>
                </a:solidFill>
                <a:latin typeface="Calibri" charset="0"/>
                <a:ea typeface="ＭＳ Ｐゴシック" charset="0"/>
              </a:defRPr>
            </a:lvl4pPr>
            <a:lvl5pPr marL="2056314" indent="-227441">
              <a:defRPr sz="1200">
                <a:solidFill>
                  <a:schemeClr val="tx1"/>
                </a:solidFill>
                <a:latin typeface="Calibri" charset="0"/>
                <a:ea typeface="ＭＳ Ｐゴシック" charset="0"/>
              </a:defRPr>
            </a:lvl5pPr>
            <a:lvl6pPr marL="2504965" indent="-227441" eaLnBrk="0" fontAlgn="base" hangingPunct="0">
              <a:spcBef>
                <a:spcPct val="30000"/>
              </a:spcBef>
              <a:spcAft>
                <a:spcPct val="0"/>
              </a:spcAft>
              <a:defRPr sz="1200">
                <a:solidFill>
                  <a:schemeClr val="tx1"/>
                </a:solidFill>
                <a:latin typeface="Calibri" charset="0"/>
                <a:ea typeface="ＭＳ Ｐゴシック" charset="0"/>
              </a:defRPr>
            </a:lvl6pPr>
            <a:lvl7pPr marL="2953615" indent="-227441" eaLnBrk="0" fontAlgn="base" hangingPunct="0">
              <a:spcBef>
                <a:spcPct val="30000"/>
              </a:spcBef>
              <a:spcAft>
                <a:spcPct val="0"/>
              </a:spcAft>
              <a:defRPr sz="1200">
                <a:solidFill>
                  <a:schemeClr val="tx1"/>
                </a:solidFill>
                <a:latin typeface="Calibri" charset="0"/>
                <a:ea typeface="ＭＳ Ｐゴシック" charset="0"/>
              </a:defRPr>
            </a:lvl7pPr>
            <a:lvl8pPr marL="3402265" indent="-227441" eaLnBrk="0" fontAlgn="base" hangingPunct="0">
              <a:spcBef>
                <a:spcPct val="30000"/>
              </a:spcBef>
              <a:spcAft>
                <a:spcPct val="0"/>
              </a:spcAft>
              <a:defRPr sz="1200">
                <a:solidFill>
                  <a:schemeClr val="tx1"/>
                </a:solidFill>
                <a:latin typeface="Calibri" charset="0"/>
                <a:ea typeface="ＭＳ Ｐゴシック" charset="0"/>
              </a:defRPr>
            </a:lvl8pPr>
            <a:lvl9pPr marL="3850916" indent="-227441" eaLnBrk="0" fontAlgn="base" hangingPunct="0">
              <a:spcBef>
                <a:spcPct val="30000"/>
              </a:spcBef>
              <a:spcAft>
                <a:spcPct val="0"/>
              </a:spcAft>
              <a:defRPr sz="1200">
                <a:solidFill>
                  <a:schemeClr val="tx1"/>
                </a:solidFill>
                <a:latin typeface="Calibri" charset="0"/>
                <a:ea typeface="ＭＳ Ｐゴシック" charset="0"/>
              </a:defRPr>
            </a:lvl9pPr>
          </a:lstStyle>
          <a:p>
            <a:fld id="{BB13B718-6973-FB46-90E6-AF6E7CA4761D}" type="slidenum">
              <a:rPr lang="en-US">
                <a:solidFill>
                  <a:srgbClr val="000000"/>
                </a:solidFill>
                <a:latin typeface="Arial" charset="0"/>
              </a:rPr>
              <a:pPr/>
              <a:t>43</a:t>
            </a:fld>
            <a:endParaRPr lang="en-US">
              <a:solidFill>
                <a:srgbClr val="000000"/>
              </a:solidFill>
              <a:latin typeface="Arial" charset="0"/>
            </a:endParaRPr>
          </a:p>
        </p:txBody>
      </p:sp>
    </p:spTree>
    <p:extLst>
      <p:ext uri="{BB962C8B-B14F-4D97-AF65-F5344CB8AC3E}">
        <p14:creationId xmlns:p14="http://schemas.microsoft.com/office/powerpoint/2010/main" val="31136161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6" name="Slide Number Placeholder 5"/>
          <p:cNvSpPr>
            <a:spLocks noGrp="1"/>
          </p:cNvSpPr>
          <p:nvPr>
            <p:ph type="sldNum" sz="quarter" idx="5"/>
          </p:nvPr>
        </p:nvSpPr>
        <p:spPr/>
        <p:txBody>
          <a:bodyPr/>
          <a:lstStyle/>
          <a:p>
            <a:pPr>
              <a:defRPr/>
            </a:pPr>
            <a:fld id="{0D3DD623-1077-4552-8B26-3557926F8DD9}" type="slidenum">
              <a:rPr lang="en-US" smtClean="0"/>
              <a:pPr>
                <a:defRPr/>
              </a:pPr>
              <a:t>45</a:t>
            </a:fld>
            <a:endParaRPr lang="en-US"/>
          </a:p>
        </p:txBody>
      </p:sp>
    </p:spTree>
    <p:extLst>
      <p:ext uri="{BB962C8B-B14F-4D97-AF65-F5344CB8AC3E}">
        <p14:creationId xmlns:p14="http://schemas.microsoft.com/office/powerpoint/2010/main" val="29151466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901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868" indent="-285718" eaLnBrk="0" hangingPunct="0">
              <a:defRPr>
                <a:solidFill>
                  <a:schemeClr val="tx1"/>
                </a:solidFill>
                <a:latin typeface="Arial" pitchFamily="34" charset="0"/>
              </a:defRPr>
            </a:lvl2pPr>
            <a:lvl3pPr marL="1142874" indent="-228574" eaLnBrk="0" hangingPunct="0">
              <a:defRPr>
                <a:solidFill>
                  <a:schemeClr val="tx1"/>
                </a:solidFill>
                <a:latin typeface="Arial" pitchFamily="34" charset="0"/>
              </a:defRPr>
            </a:lvl3pPr>
            <a:lvl4pPr marL="1600023" indent="-228574" eaLnBrk="0" hangingPunct="0">
              <a:defRPr>
                <a:solidFill>
                  <a:schemeClr val="tx1"/>
                </a:solidFill>
                <a:latin typeface="Arial" pitchFamily="34" charset="0"/>
              </a:defRPr>
            </a:lvl4pPr>
            <a:lvl5pPr marL="2057173" indent="-228574" eaLnBrk="0" hangingPunct="0">
              <a:defRPr>
                <a:solidFill>
                  <a:schemeClr val="tx1"/>
                </a:solidFill>
                <a:latin typeface="Arial" pitchFamily="34" charset="0"/>
              </a:defRPr>
            </a:lvl5pPr>
            <a:lvl6pPr marL="2514322" indent="-228574" eaLnBrk="0" fontAlgn="base" hangingPunct="0">
              <a:spcBef>
                <a:spcPct val="0"/>
              </a:spcBef>
              <a:spcAft>
                <a:spcPct val="0"/>
              </a:spcAft>
              <a:defRPr>
                <a:solidFill>
                  <a:schemeClr val="tx1"/>
                </a:solidFill>
                <a:latin typeface="Arial" pitchFamily="34" charset="0"/>
              </a:defRPr>
            </a:lvl6pPr>
            <a:lvl7pPr marL="2971471" indent="-228574" eaLnBrk="0" fontAlgn="base" hangingPunct="0">
              <a:spcBef>
                <a:spcPct val="0"/>
              </a:spcBef>
              <a:spcAft>
                <a:spcPct val="0"/>
              </a:spcAft>
              <a:defRPr>
                <a:solidFill>
                  <a:schemeClr val="tx1"/>
                </a:solidFill>
                <a:latin typeface="Arial" pitchFamily="34" charset="0"/>
              </a:defRPr>
            </a:lvl7pPr>
            <a:lvl8pPr marL="3428620" indent="-228574" eaLnBrk="0" fontAlgn="base" hangingPunct="0">
              <a:spcBef>
                <a:spcPct val="0"/>
              </a:spcBef>
              <a:spcAft>
                <a:spcPct val="0"/>
              </a:spcAft>
              <a:defRPr>
                <a:solidFill>
                  <a:schemeClr val="tx1"/>
                </a:solidFill>
                <a:latin typeface="Arial" pitchFamily="34" charset="0"/>
              </a:defRPr>
            </a:lvl8pPr>
            <a:lvl9pPr marL="3885770" indent="-228574" eaLnBrk="0" fontAlgn="base" hangingPunct="0">
              <a:spcBef>
                <a:spcPct val="0"/>
              </a:spcBef>
              <a:spcAft>
                <a:spcPct val="0"/>
              </a:spcAft>
              <a:defRPr>
                <a:solidFill>
                  <a:schemeClr val="tx1"/>
                </a:solidFill>
                <a:latin typeface="Arial" pitchFamily="34" charset="0"/>
              </a:defRPr>
            </a:lvl9pPr>
          </a:lstStyle>
          <a:p>
            <a:pPr eaLnBrk="1" hangingPunct="1">
              <a:defRPr/>
            </a:pPr>
            <a:fld id="{7F53D368-79F3-4CE3-B43B-745C15F3512F}" type="slidenum">
              <a:rPr lang="en-US" smtClean="0"/>
              <a:pPr eaLnBrk="1" hangingPunct="1">
                <a:defRPr/>
              </a:pPr>
              <a:t>46</a:t>
            </a:fld>
            <a:endParaRPr lang="en-US" smtClean="0"/>
          </a:p>
        </p:txBody>
      </p:sp>
    </p:spTree>
    <p:extLst>
      <p:ext uri="{BB962C8B-B14F-4D97-AF65-F5344CB8AC3E}">
        <p14:creationId xmlns:p14="http://schemas.microsoft.com/office/powerpoint/2010/main" val="17652373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a:p>
            <a:pPr eaLnBrk="1" hangingPunct="1">
              <a:spcBef>
                <a:spcPct val="0"/>
              </a:spcBef>
            </a:pPr>
            <a:endParaRPr lang="en-US" dirty="0" smtClean="0"/>
          </a:p>
        </p:txBody>
      </p:sp>
      <p:sp>
        <p:nvSpPr>
          <p:cNvPr id="911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868" indent="-285718" eaLnBrk="0" hangingPunct="0">
              <a:defRPr>
                <a:solidFill>
                  <a:schemeClr val="tx1"/>
                </a:solidFill>
                <a:latin typeface="Arial" pitchFamily="34" charset="0"/>
              </a:defRPr>
            </a:lvl2pPr>
            <a:lvl3pPr marL="1142874" indent="-228574" eaLnBrk="0" hangingPunct="0">
              <a:defRPr>
                <a:solidFill>
                  <a:schemeClr val="tx1"/>
                </a:solidFill>
                <a:latin typeface="Arial" pitchFamily="34" charset="0"/>
              </a:defRPr>
            </a:lvl3pPr>
            <a:lvl4pPr marL="1600023" indent="-228574" eaLnBrk="0" hangingPunct="0">
              <a:defRPr>
                <a:solidFill>
                  <a:schemeClr val="tx1"/>
                </a:solidFill>
                <a:latin typeface="Arial" pitchFamily="34" charset="0"/>
              </a:defRPr>
            </a:lvl4pPr>
            <a:lvl5pPr marL="2057173" indent="-228574" eaLnBrk="0" hangingPunct="0">
              <a:defRPr>
                <a:solidFill>
                  <a:schemeClr val="tx1"/>
                </a:solidFill>
                <a:latin typeface="Arial" pitchFamily="34" charset="0"/>
              </a:defRPr>
            </a:lvl5pPr>
            <a:lvl6pPr marL="2514322" indent="-228574" eaLnBrk="0" fontAlgn="base" hangingPunct="0">
              <a:spcBef>
                <a:spcPct val="0"/>
              </a:spcBef>
              <a:spcAft>
                <a:spcPct val="0"/>
              </a:spcAft>
              <a:defRPr>
                <a:solidFill>
                  <a:schemeClr val="tx1"/>
                </a:solidFill>
                <a:latin typeface="Arial" pitchFamily="34" charset="0"/>
              </a:defRPr>
            </a:lvl6pPr>
            <a:lvl7pPr marL="2971471" indent="-228574" eaLnBrk="0" fontAlgn="base" hangingPunct="0">
              <a:spcBef>
                <a:spcPct val="0"/>
              </a:spcBef>
              <a:spcAft>
                <a:spcPct val="0"/>
              </a:spcAft>
              <a:defRPr>
                <a:solidFill>
                  <a:schemeClr val="tx1"/>
                </a:solidFill>
                <a:latin typeface="Arial" pitchFamily="34" charset="0"/>
              </a:defRPr>
            </a:lvl7pPr>
            <a:lvl8pPr marL="3428620" indent="-228574" eaLnBrk="0" fontAlgn="base" hangingPunct="0">
              <a:spcBef>
                <a:spcPct val="0"/>
              </a:spcBef>
              <a:spcAft>
                <a:spcPct val="0"/>
              </a:spcAft>
              <a:defRPr>
                <a:solidFill>
                  <a:schemeClr val="tx1"/>
                </a:solidFill>
                <a:latin typeface="Arial" pitchFamily="34" charset="0"/>
              </a:defRPr>
            </a:lvl8pPr>
            <a:lvl9pPr marL="3885770" indent="-228574" eaLnBrk="0" fontAlgn="base" hangingPunct="0">
              <a:spcBef>
                <a:spcPct val="0"/>
              </a:spcBef>
              <a:spcAft>
                <a:spcPct val="0"/>
              </a:spcAft>
              <a:defRPr>
                <a:solidFill>
                  <a:schemeClr val="tx1"/>
                </a:solidFill>
                <a:latin typeface="Arial" pitchFamily="34" charset="0"/>
              </a:defRPr>
            </a:lvl9pPr>
          </a:lstStyle>
          <a:p>
            <a:pPr eaLnBrk="1" hangingPunct="1">
              <a:defRPr/>
            </a:pPr>
            <a:fld id="{1ADEDA6F-C388-452E-9F54-B383DE8C051D}" type="slidenum">
              <a:rPr lang="en-US" smtClean="0"/>
              <a:pPr eaLnBrk="1" hangingPunct="1">
                <a:defRPr/>
              </a:pPr>
              <a:t>47</a:t>
            </a:fld>
            <a:endParaRPr lang="en-US" smtClean="0"/>
          </a:p>
        </p:txBody>
      </p:sp>
    </p:spTree>
    <p:extLst>
      <p:ext uri="{BB962C8B-B14F-4D97-AF65-F5344CB8AC3E}">
        <p14:creationId xmlns:p14="http://schemas.microsoft.com/office/powerpoint/2010/main" val="1155123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72EFC-98F5-44F4-9B57-193492BC31C3}"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2329077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Rectangle 3"/>
          <p:cNvSpPr>
            <a:spLocks noGrp="1"/>
          </p:cNvSpPr>
          <p:nvPr>
            <p:ph type="body" idx="1"/>
          </p:nvPr>
        </p:nvSpPr>
        <p:spPr bwMode="auto">
          <a:xfrm>
            <a:off x="914712" y="4344025"/>
            <a:ext cx="5028579" cy="4114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720" tIns="44859" rIns="89720" bIns="44859" numCol="1" anchor="t" anchorCtr="0" compatLnSpc="1">
            <a:prstTxWarp prst="textNoShape">
              <a:avLst/>
            </a:prstTxWarp>
          </a:bodyPr>
          <a:lstStyle/>
          <a:p>
            <a:pPr>
              <a:lnSpc>
                <a:spcPct val="90000"/>
              </a:lnSpc>
            </a:pPr>
            <a:endParaRPr lang="en-US" sz="1100" dirty="0"/>
          </a:p>
          <a:p>
            <a:pPr>
              <a:lnSpc>
                <a:spcPct val="90000"/>
              </a:lnSpc>
            </a:pPr>
            <a:endParaRPr lang="en-US" sz="1100" dirty="0"/>
          </a:p>
          <a:p>
            <a:pPr>
              <a:lnSpc>
                <a:spcPct val="90000"/>
              </a:lnSpc>
            </a:pPr>
            <a:endParaRPr lang="en-US" sz="1100" dirty="0"/>
          </a:p>
        </p:txBody>
      </p:sp>
      <p:sp>
        <p:nvSpPr>
          <p:cNvPr id="2" name="Slide Number Placeholder 1"/>
          <p:cNvSpPr>
            <a:spLocks noGrp="1"/>
          </p:cNvSpPr>
          <p:nvPr>
            <p:ph type="sldNum" sz="quarter" idx="10"/>
          </p:nvPr>
        </p:nvSpPr>
        <p:spPr/>
        <p:txBody>
          <a:bodyPr/>
          <a:lstStyle/>
          <a:p>
            <a:fld id="{1EAA2B1C-70A7-47B7-911E-1114C98BCA1F}" type="slidenum">
              <a:rPr lang="en-US" smtClean="0"/>
              <a:t>48</a:t>
            </a:fld>
            <a:endParaRPr lang="en-US"/>
          </a:p>
        </p:txBody>
      </p:sp>
    </p:spTree>
    <p:extLst>
      <p:ext uri="{BB962C8B-B14F-4D97-AF65-F5344CB8AC3E}">
        <p14:creationId xmlns:p14="http://schemas.microsoft.com/office/powerpoint/2010/main" val="42917041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endParaRPr lang="en-US" dirty="0" smtClean="0"/>
          </a:p>
          <a:p>
            <a:pPr>
              <a:lnSpc>
                <a:spcPct val="90000"/>
              </a:lnSpc>
            </a:pPr>
            <a:endParaRPr lang="en-US" dirty="0" smtClean="0"/>
          </a:p>
        </p:txBody>
      </p:sp>
      <p:sp>
        <p:nvSpPr>
          <p:cNvPr id="921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868" indent="-285718" eaLnBrk="0" hangingPunct="0">
              <a:defRPr>
                <a:solidFill>
                  <a:schemeClr val="tx1"/>
                </a:solidFill>
                <a:latin typeface="Arial" pitchFamily="34" charset="0"/>
              </a:defRPr>
            </a:lvl2pPr>
            <a:lvl3pPr marL="1142874" indent="-228574" eaLnBrk="0" hangingPunct="0">
              <a:defRPr>
                <a:solidFill>
                  <a:schemeClr val="tx1"/>
                </a:solidFill>
                <a:latin typeface="Arial" pitchFamily="34" charset="0"/>
              </a:defRPr>
            </a:lvl3pPr>
            <a:lvl4pPr marL="1600023" indent="-228574" eaLnBrk="0" hangingPunct="0">
              <a:defRPr>
                <a:solidFill>
                  <a:schemeClr val="tx1"/>
                </a:solidFill>
                <a:latin typeface="Arial" pitchFamily="34" charset="0"/>
              </a:defRPr>
            </a:lvl4pPr>
            <a:lvl5pPr marL="2057173" indent="-228574" eaLnBrk="0" hangingPunct="0">
              <a:defRPr>
                <a:solidFill>
                  <a:schemeClr val="tx1"/>
                </a:solidFill>
                <a:latin typeface="Arial" pitchFamily="34" charset="0"/>
              </a:defRPr>
            </a:lvl5pPr>
            <a:lvl6pPr marL="2514322" indent="-228574" eaLnBrk="0" fontAlgn="base" hangingPunct="0">
              <a:spcBef>
                <a:spcPct val="0"/>
              </a:spcBef>
              <a:spcAft>
                <a:spcPct val="0"/>
              </a:spcAft>
              <a:defRPr>
                <a:solidFill>
                  <a:schemeClr val="tx1"/>
                </a:solidFill>
                <a:latin typeface="Arial" pitchFamily="34" charset="0"/>
              </a:defRPr>
            </a:lvl6pPr>
            <a:lvl7pPr marL="2971471" indent="-228574" eaLnBrk="0" fontAlgn="base" hangingPunct="0">
              <a:spcBef>
                <a:spcPct val="0"/>
              </a:spcBef>
              <a:spcAft>
                <a:spcPct val="0"/>
              </a:spcAft>
              <a:defRPr>
                <a:solidFill>
                  <a:schemeClr val="tx1"/>
                </a:solidFill>
                <a:latin typeface="Arial" pitchFamily="34" charset="0"/>
              </a:defRPr>
            </a:lvl7pPr>
            <a:lvl8pPr marL="3428620" indent="-228574" eaLnBrk="0" fontAlgn="base" hangingPunct="0">
              <a:spcBef>
                <a:spcPct val="0"/>
              </a:spcBef>
              <a:spcAft>
                <a:spcPct val="0"/>
              </a:spcAft>
              <a:defRPr>
                <a:solidFill>
                  <a:schemeClr val="tx1"/>
                </a:solidFill>
                <a:latin typeface="Arial" pitchFamily="34" charset="0"/>
              </a:defRPr>
            </a:lvl8pPr>
            <a:lvl9pPr marL="3885770" indent="-228574" eaLnBrk="0" fontAlgn="base" hangingPunct="0">
              <a:spcBef>
                <a:spcPct val="0"/>
              </a:spcBef>
              <a:spcAft>
                <a:spcPct val="0"/>
              </a:spcAft>
              <a:defRPr>
                <a:solidFill>
                  <a:schemeClr val="tx1"/>
                </a:solidFill>
                <a:latin typeface="Arial" pitchFamily="34" charset="0"/>
              </a:defRPr>
            </a:lvl9pPr>
          </a:lstStyle>
          <a:p>
            <a:pPr eaLnBrk="1" hangingPunct="1">
              <a:defRPr/>
            </a:pPr>
            <a:fld id="{3553E580-136B-4516-BB75-9FC264C13001}" type="slidenum">
              <a:rPr lang="en-US" smtClean="0"/>
              <a:pPr eaLnBrk="1" hangingPunct="1">
                <a:defRPr/>
              </a:pPr>
              <a:t>49</a:t>
            </a:fld>
            <a:endParaRPr lang="en-US" smtClean="0"/>
          </a:p>
        </p:txBody>
      </p:sp>
    </p:spTree>
    <p:extLst>
      <p:ext uri="{BB962C8B-B14F-4D97-AF65-F5344CB8AC3E}">
        <p14:creationId xmlns:p14="http://schemas.microsoft.com/office/powerpoint/2010/main" val="19183134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endParaRPr lang="en-US" dirty="0" smtClean="0"/>
          </a:p>
        </p:txBody>
      </p:sp>
      <p:sp>
        <p:nvSpPr>
          <p:cNvPr id="2" name="Slide Number Placeholder 1"/>
          <p:cNvSpPr>
            <a:spLocks noGrp="1"/>
          </p:cNvSpPr>
          <p:nvPr>
            <p:ph type="sldNum" sz="quarter" idx="10"/>
          </p:nvPr>
        </p:nvSpPr>
        <p:spPr/>
        <p:txBody>
          <a:bodyPr/>
          <a:lstStyle/>
          <a:p>
            <a:fld id="{1EAA2B1C-70A7-47B7-911E-1114C98BCA1F}" type="slidenum">
              <a:rPr lang="en-US" smtClean="0"/>
              <a:t>50</a:t>
            </a:fld>
            <a:endParaRPr lang="en-US"/>
          </a:p>
        </p:txBody>
      </p:sp>
    </p:spTree>
    <p:extLst>
      <p:ext uri="{BB962C8B-B14F-4D97-AF65-F5344CB8AC3E}">
        <p14:creationId xmlns:p14="http://schemas.microsoft.com/office/powerpoint/2010/main" val="14059699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baseline="0" dirty="0" smtClean="0"/>
          </a:p>
          <a:p>
            <a:pPr eaLnBrk="1" hangingPunct="1">
              <a:spcBef>
                <a:spcPct val="0"/>
              </a:spcBef>
            </a:pPr>
            <a:endParaRPr lang="en-US" dirty="0" smtClean="0"/>
          </a:p>
        </p:txBody>
      </p:sp>
      <p:sp>
        <p:nvSpPr>
          <p:cNvPr id="962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868" indent="-285718" eaLnBrk="0" hangingPunct="0">
              <a:defRPr>
                <a:solidFill>
                  <a:schemeClr val="tx1"/>
                </a:solidFill>
                <a:latin typeface="Arial" pitchFamily="34" charset="0"/>
              </a:defRPr>
            </a:lvl2pPr>
            <a:lvl3pPr marL="1142874" indent="-228574" eaLnBrk="0" hangingPunct="0">
              <a:defRPr>
                <a:solidFill>
                  <a:schemeClr val="tx1"/>
                </a:solidFill>
                <a:latin typeface="Arial" pitchFamily="34" charset="0"/>
              </a:defRPr>
            </a:lvl3pPr>
            <a:lvl4pPr marL="1600023" indent="-228574" eaLnBrk="0" hangingPunct="0">
              <a:defRPr>
                <a:solidFill>
                  <a:schemeClr val="tx1"/>
                </a:solidFill>
                <a:latin typeface="Arial" pitchFamily="34" charset="0"/>
              </a:defRPr>
            </a:lvl4pPr>
            <a:lvl5pPr marL="2057173" indent="-228574" eaLnBrk="0" hangingPunct="0">
              <a:defRPr>
                <a:solidFill>
                  <a:schemeClr val="tx1"/>
                </a:solidFill>
                <a:latin typeface="Arial" pitchFamily="34" charset="0"/>
              </a:defRPr>
            </a:lvl5pPr>
            <a:lvl6pPr marL="2514322" indent="-228574" eaLnBrk="0" fontAlgn="base" hangingPunct="0">
              <a:spcBef>
                <a:spcPct val="0"/>
              </a:spcBef>
              <a:spcAft>
                <a:spcPct val="0"/>
              </a:spcAft>
              <a:defRPr>
                <a:solidFill>
                  <a:schemeClr val="tx1"/>
                </a:solidFill>
                <a:latin typeface="Arial" pitchFamily="34" charset="0"/>
              </a:defRPr>
            </a:lvl6pPr>
            <a:lvl7pPr marL="2971471" indent="-228574" eaLnBrk="0" fontAlgn="base" hangingPunct="0">
              <a:spcBef>
                <a:spcPct val="0"/>
              </a:spcBef>
              <a:spcAft>
                <a:spcPct val="0"/>
              </a:spcAft>
              <a:defRPr>
                <a:solidFill>
                  <a:schemeClr val="tx1"/>
                </a:solidFill>
                <a:latin typeface="Arial" pitchFamily="34" charset="0"/>
              </a:defRPr>
            </a:lvl7pPr>
            <a:lvl8pPr marL="3428620" indent="-228574" eaLnBrk="0" fontAlgn="base" hangingPunct="0">
              <a:spcBef>
                <a:spcPct val="0"/>
              </a:spcBef>
              <a:spcAft>
                <a:spcPct val="0"/>
              </a:spcAft>
              <a:defRPr>
                <a:solidFill>
                  <a:schemeClr val="tx1"/>
                </a:solidFill>
                <a:latin typeface="Arial" pitchFamily="34" charset="0"/>
              </a:defRPr>
            </a:lvl8pPr>
            <a:lvl9pPr marL="3885770" indent="-228574" eaLnBrk="0" fontAlgn="base" hangingPunct="0">
              <a:spcBef>
                <a:spcPct val="0"/>
              </a:spcBef>
              <a:spcAft>
                <a:spcPct val="0"/>
              </a:spcAft>
              <a:defRPr>
                <a:solidFill>
                  <a:schemeClr val="tx1"/>
                </a:solidFill>
                <a:latin typeface="Arial" pitchFamily="34" charset="0"/>
              </a:defRPr>
            </a:lvl9pPr>
          </a:lstStyle>
          <a:p>
            <a:pPr eaLnBrk="1" hangingPunct="1">
              <a:defRPr/>
            </a:pPr>
            <a:fld id="{B813052F-A02E-4424-A0E1-1D301330E8CC}" type="slidenum">
              <a:rPr lang="en-US" smtClean="0"/>
              <a:pPr eaLnBrk="1" hangingPunct="1">
                <a:defRPr/>
              </a:pPr>
              <a:t>51</a:t>
            </a:fld>
            <a:endParaRPr lang="en-US" smtClean="0"/>
          </a:p>
        </p:txBody>
      </p:sp>
    </p:spTree>
    <p:extLst>
      <p:ext uri="{BB962C8B-B14F-4D97-AF65-F5344CB8AC3E}">
        <p14:creationId xmlns:p14="http://schemas.microsoft.com/office/powerpoint/2010/main" val="15667120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cs typeface="Arial" charset="0"/>
            </a:endParaRPr>
          </a:p>
        </p:txBody>
      </p:sp>
      <p:sp>
        <p:nvSpPr>
          <p:cNvPr id="2" name="Slide Number Placeholder 1"/>
          <p:cNvSpPr>
            <a:spLocks noGrp="1"/>
          </p:cNvSpPr>
          <p:nvPr>
            <p:ph type="sldNum" sz="quarter" idx="10"/>
          </p:nvPr>
        </p:nvSpPr>
        <p:spPr/>
        <p:txBody>
          <a:bodyPr/>
          <a:lstStyle/>
          <a:p>
            <a:fld id="{1EAA2B1C-70A7-47B7-911E-1114C98BCA1F}" type="slidenum">
              <a:rPr lang="en-US" smtClean="0"/>
              <a:t>52</a:t>
            </a:fld>
            <a:endParaRPr lang="en-US"/>
          </a:p>
        </p:txBody>
      </p:sp>
    </p:spTree>
    <p:extLst>
      <p:ext uri="{BB962C8B-B14F-4D97-AF65-F5344CB8AC3E}">
        <p14:creationId xmlns:p14="http://schemas.microsoft.com/office/powerpoint/2010/main" val="38016687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350">
              <a:defRPr/>
            </a:pPr>
            <a:endParaRPr lang="en-US" dirty="0" smtClean="0"/>
          </a:p>
        </p:txBody>
      </p:sp>
      <p:sp>
        <p:nvSpPr>
          <p:cNvPr id="931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868" indent="-285718" eaLnBrk="0" hangingPunct="0">
              <a:defRPr>
                <a:solidFill>
                  <a:schemeClr val="tx1"/>
                </a:solidFill>
                <a:latin typeface="Arial" pitchFamily="34" charset="0"/>
              </a:defRPr>
            </a:lvl2pPr>
            <a:lvl3pPr marL="1142874" indent="-228574" eaLnBrk="0" hangingPunct="0">
              <a:defRPr>
                <a:solidFill>
                  <a:schemeClr val="tx1"/>
                </a:solidFill>
                <a:latin typeface="Arial" pitchFamily="34" charset="0"/>
              </a:defRPr>
            </a:lvl3pPr>
            <a:lvl4pPr marL="1600023" indent="-228574" eaLnBrk="0" hangingPunct="0">
              <a:defRPr>
                <a:solidFill>
                  <a:schemeClr val="tx1"/>
                </a:solidFill>
                <a:latin typeface="Arial" pitchFamily="34" charset="0"/>
              </a:defRPr>
            </a:lvl4pPr>
            <a:lvl5pPr marL="2057173" indent="-228574" eaLnBrk="0" hangingPunct="0">
              <a:defRPr>
                <a:solidFill>
                  <a:schemeClr val="tx1"/>
                </a:solidFill>
                <a:latin typeface="Arial" pitchFamily="34" charset="0"/>
              </a:defRPr>
            </a:lvl5pPr>
            <a:lvl6pPr marL="2514322" indent="-228574" eaLnBrk="0" fontAlgn="base" hangingPunct="0">
              <a:spcBef>
                <a:spcPct val="0"/>
              </a:spcBef>
              <a:spcAft>
                <a:spcPct val="0"/>
              </a:spcAft>
              <a:defRPr>
                <a:solidFill>
                  <a:schemeClr val="tx1"/>
                </a:solidFill>
                <a:latin typeface="Arial" pitchFamily="34" charset="0"/>
              </a:defRPr>
            </a:lvl6pPr>
            <a:lvl7pPr marL="2971471" indent="-228574" eaLnBrk="0" fontAlgn="base" hangingPunct="0">
              <a:spcBef>
                <a:spcPct val="0"/>
              </a:spcBef>
              <a:spcAft>
                <a:spcPct val="0"/>
              </a:spcAft>
              <a:defRPr>
                <a:solidFill>
                  <a:schemeClr val="tx1"/>
                </a:solidFill>
                <a:latin typeface="Arial" pitchFamily="34" charset="0"/>
              </a:defRPr>
            </a:lvl7pPr>
            <a:lvl8pPr marL="3428620" indent="-228574" eaLnBrk="0" fontAlgn="base" hangingPunct="0">
              <a:spcBef>
                <a:spcPct val="0"/>
              </a:spcBef>
              <a:spcAft>
                <a:spcPct val="0"/>
              </a:spcAft>
              <a:defRPr>
                <a:solidFill>
                  <a:schemeClr val="tx1"/>
                </a:solidFill>
                <a:latin typeface="Arial" pitchFamily="34" charset="0"/>
              </a:defRPr>
            </a:lvl8pPr>
            <a:lvl9pPr marL="3885770" indent="-228574" eaLnBrk="0" fontAlgn="base" hangingPunct="0">
              <a:spcBef>
                <a:spcPct val="0"/>
              </a:spcBef>
              <a:spcAft>
                <a:spcPct val="0"/>
              </a:spcAft>
              <a:defRPr>
                <a:solidFill>
                  <a:schemeClr val="tx1"/>
                </a:solidFill>
                <a:latin typeface="Arial" pitchFamily="34" charset="0"/>
              </a:defRPr>
            </a:lvl9pPr>
          </a:lstStyle>
          <a:p>
            <a:pPr eaLnBrk="1" hangingPunct="1">
              <a:defRPr/>
            </a:pPr>
            <a:fld id="{6520A561-606F-47E4-B909-CB5744E5A4C9}" type="slidenum">
              <a:rPr lang="en-US" smtClean="0"/>
              <a:pPr eaLnBrk="1" hangingPunct="1">
                <a:defRPr/>
              </a:pPr>
              <a:t>53</a:t>
            </a:fld>
            <a:endParaRPr lang="en-US" smtClean="0"/>
          </a:p>
        </p:txBody>
      </p:sp>
    </p:spTree>
    <p:extLst>
      <p:ext uri="{BB962C8B-B14F-4D97-AF65-F5344CB8AC3E}">
        <p14:creationId xmlns:p14="http://schemas.microsoft.com/office/powerpoint/2010/main" val="18852945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Rectangle 3"/>
          <p:cNvSpPr>
            <a:spLocks noGrp="1"/>
          </p:cNvSpPr>
          <p:nvPr>
            <p:ph type="body" idx="1"/>
          </p:nvPr>
        </p:nvSpPr>
        <p:spPr bwMode="auto">
          <a:xfrm>
            <a:off x="456580" y="4344025"/>
            <a:ext cx="6097035" cy="4495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7428" indent="-227428"/>
            <a:endParaRPr lang="en-US" sz="900" dirty="0"/>
          </a:p>
        </p:txBody>
      </p:sp>
      <p:sp>
        <p:nvSpPr>
          <p:cNvPr id="2" name="Slide Number Placeholder 1"/>
          <p:cNvSpPr>
            <a:spLocks noGrp="1"/>
          </p:cNvSpPr>
          <p:nvPr>
            <p:ph type="sldNum" sz="quarter" idx="10"/>
          </p:nvPr>
        </p:nvSpPr>
        <p:spPr/>
        <p:txBody>
          <a:bodyPr/>
          <a:lstStyle/>
          <a:p>
            <a:fld id="{1EAA2B1C-70A7-47B7-911E-1114C98BCA1F}" type="slidenum">
              <a:rPr lang="en-US" smtClean="0"/>
              <a:t>54</a:t>
            </a:fld>
            <a:endParaRPr lang="en-US"/>
          </a:p>
        </p:txBody>
      </p:sp>
    </p:spTree>
    <p:extLst>
      <p:ext uri="{BB962C8B-B14F-4D97-AF65-F5344CB8AC3E}">
        <p14:creationId xmlns:p14="http://schemas.microsoft.com/office/powerpoint/2010/main" val="38525053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Rectangle 3"/>
          <p:cNvSpPr>
            <a:spLocks noGrp="1"/>
          </p:cNvSpPr>
          <p:nvPr>
            <p:ph type="body" idx="1"/>
          </p:nvPr>
        </p:nvSpPr>
        <p:spPr bwMode="auto">
          <a:xfrm>
            <a:off x="456580" y="4344025"/>
            <a:ext cx="6097035" cy="44954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149" lvl="1">
              <a:defRPr/>
            </a:pPr>
            <a:endParaRPr lang="en-US" sz="900" strike="sngStrike" dirty="0"/>
          </a:p>
        </p:txBody>
      </p:sp>
      <p:sp>
        <p:nvSpPr>
          <p:cNvPr id="2" name="Slide Number Placeholder 1"/>
          <p:cNvSpPr>
            <a:spLocks noGrp="1"/>
          </p:cNvSpPr>
          <p:nvPr>
            <p:ph type="sldNum" sz="quarter" idx="10"/>
          </p:nvPr>
        </p:nvSpPr>
        <p:spPr/>
        <p:txBody>
          <a:bodyPr/>
          <a:lstStyle/>
          <a:p>
            <a:fld id="{1EAA2B1C-70A7-47B7-911E-1114C98BCA1F}" type="slidenum">
              <a:rPr lang="en-US" smtClean="0"/>
              <a:t>55</a:t>
            </a:fld>
            <a:endParaRPr lang="en-US"/>
          </a:p>
        </p:txBody>
      </p:sp>
    </p:spTree>
    <p:extLst>
      <p:ext uri="{BB962C8B-B14F-4D97-AF65-F5344CB8AC3E}">
        <p14:creationId xmlns:p14="http://schemas.microsoft.com/office/powerpoint/2010/main" val="19369350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2" name="Slide Number Placeholder 1"/>
          <p:cNvSpPr>
            <a:spLocks noGrp="1"/>
          </p:cNvSpPr>
          <p:nvPr>
            <p:ph type="sldNum" sz="quarter" idx="10"/>
          </p:nvPr>
        </p:nvSpPr>
        <p:spPr/>
        <p:txBody>
          <a:bodyPr/>
          <a:lstStyle/>
          <a:p>
            <a:fld id="{1EAA2B1C-70A7-47B7-911E-1114C98BCA1F}" type="slidenum">
              <a:rPr lang="en-US" smtClean="0"/>
              <a:t>56</a:t>
            </a:fld>
            <a:endParaRPr lang="en-US"/>
          </a:p>
        </p:txBody>
      </p:sp>
    </p:spTree>
    <p:extLst>
      <p:ext uri="{BB962C8B-B14F-4D97-AF65-F5344CB8AC3E}">
        <p14:creationId xmlns:p14="http://schemas.microsoft.com/office/powerpoint/2010/main" val="38082985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2" name="Slide Number Placeholder 1"/>
          <p:cNvSpPr>
            <a:spLocks noGrp="1"/>
          </p:cNvSpPr>
          <p:nvPr>
            <p:ph type="sldNum" sz="quarter" idx="10"/>
          </p:nvPr>
        </p:nvSpPr>
        <p:spPr/>
        <p:txBody>
          <a:bodyPr/>
          <a:lstStyle/>
          <a:p>
            <a:fld id="{1EAA2B1C-70A7-47B7-911E-1114C98BCA1F}" type="slidenum">
              <a:rPr lang="en-US" smtClean="0"/>
              <a:t>57</a:t>
            </a:fld>
            <a:endParaRPr lang="en-US"/>
          </a:p>
        </p:txBody>
      </p:sp>
    </p:spTree>
    <p:extLst>
      <p:ext uri="{BB962C8B-B14F-4D97-AF65-F5344CB8AC3E}">
        <p14:creationId xmlns:p14="http://schemas.microsoft.com/office/powerpoint/2010/main" val="1720094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2218765E-74FC-462E-918F-6F2D9F35CB64}" type="slidenum">
              <a:rPr lang="en-US" smtClean="0"/>
              <a:pPr>
                <a:defRPr/>
              </a:pPr>
              <a:t>5</a:t>
            </a:fld>
            <a:endParaRPr lang="en-US"/>
          </a:p>
        </p:txBody>
      </p:sp>
    </p:spTree>
    <p:extLst>
      <p:ext uri="{BB962C8B-B14F-4D97-AF65-F5344CB8AC3E}">
        <p14:creationId xmlns:p14="http://schemas.microsoft.com/office/powerpoint/2010/main" val="14852528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2C1ED4FA-55BC-44CF-A562-91F078C54FEA}" type="slidenum">
              <a:rPr lang="en-US" smtClean="0">
                <a:latin typeface="Times New Roman" pitchFamily="18" charset="0"/>
              </a:rPr>
              <a:pPr eaLnBrk="1" hangingPunct="1">
                <a:defRPr/>
              </a:pPr>
              <a:t>59</a:t>
            </a:fld>
            <a:endParaRPr lang="en-US" smtClean="0">
              <a:latin typeface="Times New Roman" pitchFamily="18" charset="0"/>
            </a:endParaRPr>
          </a:p>
        </p:txBody>
      </p:sp>
      <p:sp>
        <p:nvSpPr>
          <p:cNvPr id="6553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15" tIns="45908" rIns="91815" bIns="45908" anchor="b"/>
          <a:lstStyle>
            <a:lvl1pPr defTabSz="915988" eaLnBrk="0" hangingPunct="0">
              <a:spcBef>
                <a:spcPct val="30000"/>
              </a:spcBef>
              <a:defRPr sz="1200">
                <a:solidFill>
                  <a:schemeClr val="tx1"/>
                </a:solidFill>
                <a:latin typeface="Calibri" pitchFamily="34" charset="0"/>
              </a:defRPr>
            </a:lvl1pPr>
            <a:lvl2pPr marL="742950" indent="-285750" defTabSz="915988" eaLnBrk="0" hangingPunct="0">
              <a:spcBef>
                <a:spcPct val="30000"/>
              </a:spcBef>
              <a:defRPr sz="1200">
                <a:solidFill>
                  <a:schemeClr val="tx1"/>
                </a:solidFill>
                <a:latin typeface="Calibri" pitchFamily="34" charset="0"/>
              </a:defRPr>
            </a:lvl2pPr>
            <a:lvl3pPr marL="1143000" indent="-228600" defTabSz="915988" eaLnBrk="0" hangingPunct="0">
              <a:spcBef>
                <a:spcPct val="30000"/>
              </a:spcBef>
              <a:defRPr sz="1200">
                <a:solidFill>
                  <a:schemeClr val="tx1"/>
                </a:solidFill>
                <a:latin typeface="Calibri" pitchFamily="34" charset="0"/>
              </a:defRPr>
            </a:lvl3pPr>
            <a:lvl4pPr marL="1600200" indent="-228600" defTabSz="915988" eaLnBrk="0" hangingPunct="0">
              <a:spcBef>
                <a:spcPct val="30000"/>
              </a:spcBef>
              <a:defRPr sz="1200">
                <a:solidFill>
                  <a:schemeClr val="tx1"/>
                </a:solidFill>
                <a:latin typeface="Calibri" pitchFamily="34" charset="0"/>
              </a:defRPr>
            </a:lvl4pPr>
            <a:lvl5pPr marL="2057400" indent="-228600" defTabSz="915988" eaLnBrk="0" hangingPunct="0">
              <a:spcBef>
                <a:spcPct val="30000"/>
              </a:spcBef>
              <a:defRPr sz="1200">
                <a:solidFill>
                  <a:schemeClr val="tx1"/>
                </a:solidFill>
                <a:latin typeface="Calibri" pitchFamily="34" charset="0"/>
              </a:defRPr>
            </a:lvl5pPr>
            <a:lvl6pPr marL="2514600" indent="-228600" defTabSz="915988" eaLnBrk="0" fontAlgn="base" hangingPunct="0">
              <a:spcBef>
                <a:spcPct val="30000"/>
              </a:spcBef>
              <a:spcAft>
                <a:spcPct val="0"/>
              </a:spcAft>
              <a:defRPr sz="1200">
                <a:solidFill>
                  <a:schemeClr val="tx1"/>
                </a:solidFill>
                <a:latin typeface="Calibri" pitchFamily="34" charset="0"/>
              </a:defRPr>
            </a:lvl6pPr>
            <a:lvl7pPr marL="2971800" indent="-228600" defTabSz="915988" eaLnBrk="0" fontAlgn="base" hangingPunct="0">
              <a:spcBef>
                <a:spcPct val="30000"/>
              </a:spcBef>
              <a:spcAft>
                <a:spcPct val="0"/>
              </a:spcAft>
              <a:defRPr sz="1200">
                <a:solidFill>
                  <a:schemeClr val="tx1"/>
                </a:solidFill>
                <a:latin typeface="Calibri" pitchFamily="34" charset="0"/>
              </a:defRPr>
            </a:lvl7pPr>
            <a:lvl8pPr marL="3429000" indent="-228600" defTabSz="915988" eaLnBrk="0" fontAlgn="base" hangingPunct="0">
              <a:spcBef>
                <a:spcPct val="30000"/>
              </a:spcBef>
              <a:spcAft>
                <a:spcPct val="0"/>
              </a:spcAft>
              <a:defRPr sz="1200">
                <a:solidFill>
                  <a:schemeClr val="tx1"/>
                </a:solidFill>
                <a:latin typeface="Calibri" pitchFamily="34" charset="0"/>
              </a:defRPr>
            </a:lvl8pPr>
            <a:lvl9pPr marL="3886200" indent="-228600" defTabSz="915988"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1EE4AC15-7365-49C6-BAD3-B484325975AF}" type="slidenum">
              <a:rPr lang="en-US" altLang="en-US"/>
              <a:pPr algn="r" eaLnBrk="1" hangingPunct="1">
                <a:spcBef>
                  <a:spcPct val="0"/>
                </a:spcBef>
              </a:pPr>
              <a:t>59</a:t>
            </a:fld>
            <a:endParaRPr lang="en-US" altLang="en-US"/>
          </a:p>
        </p:txBody>
      </p:sp>
      <p:sp>
        <p:nvSpPr>
          <p:cNvPr id="6554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815" tIns="45908" rIns="91815" bIns="45908"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1872000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6480C904-23B2-40E6-B9F9-EA907C5BECE1}" type="slidenum">
              <a:rPr lang="en-US" smtClean="0"/>
              <a:pPr>
                <a:defRPr/>
              </a:pPr>
              <a:t>60</a:t>
            </a:fld>
            <a:endParaRPr lang="en-US"/>
          </a:p>
        </p:txBody>
      </p:sp>
    </p:spTree>
    <p:extLst>
      <p:ext uri="{BB962C8B-B14F-4D97-AF65-F5344CB8AC3E}">
        <p14:creationId xmlns:p14="http://schemas.microsoft.com/office/powerpoint/2010/main" val="26015121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Wingdings" pitchFamily="2" charset="2"/>
              <a:buNone/>
            </a:pPr>
            <a:endParaRPr lang="en-US" altLang="en-US" smtClean="0">
              <a:solidFill>
                <a:srgbClr val="FF0000"/>
              </a:solidFill>
            </a:endParaRPr>
          </a:p>
        </p:txBody>
      </p:sp>
      <p:sp>
        <p:nvSpPr>
          <p:cNvPr id="6" name="Slide Number Placeholder 5"/>
          <p:cNvSpPr>
            <a:spLocks noGrp="1"/>
          </p:cNvSpPr>
          <p:nvPr>
            <p:ph type="sldNum" sz="quarter" idx="5"/>
          </p:nvPr>
        </p:nvSpPr>
        <p:spPr/>
        <p:txBody>
          <a:bodyPr/>
          <a:lstStyle/>
          <a:p>
            <a:pPr>
              <a:defRPr/>
            </a:pPr>
            <a:fld id="{786910F8-D3F6-4BE8-BC43-28A998832E88}" type="slidenum">
              <a:rPr lang="en-US" smtClean="0"/>
              <a:pPr>
                <a:defRPr/>
              </a:pPr>
              <a:t>61</a:t>
            </a:fld>
            <a:endParaRPr lang="en-US"/>
          </a:p>
        </p:txBody>
      </p:sp>
    </p:spTree>
    <p:extLst>
      <p:ext uri="{BB962C8B-B14F-4D97-AF65-F5344CB8AC3E}">
        <p14:creationId xmlns:p14="http://schemas.microsoft.com/office/powerpoint/2010/main" val="9379044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 name="Slide Number Placeholder 5"/>
          <p:cNvSpPr>
            <a:spLocks noGrp="1"/>
          </p:cNvSpPr>
          <p:nvPr>
            <p:ph type="sldNum" sz="quarter" idx="5"/>
          </p:nvPr>
        </p:nvSpPr>
        <p:spPr/>
        <p:txBody>
          <a:bodyPr/>
          <a:lstStyle/>
          <a:p>
            <a:pPr>
              <a:defRPr/>
            </a:pPr>
            <a:fld id="{0B76B5F9-0AFB-42D7-8AFC-DC80733754A0}" type="slidenum">
              <a:rPr lang="en-US" smtClean="0"/>
              <a:pPr>
                <a:defRPr/>
              </a:pPr>
              <a:t>62</a:t>
            </a:fld>
            <a:endParaRPr lang="en-US"/>
          </a:p>
        </p:txBody>
      </p:sp>
    </p:spTree>
    <p:extLst>
      <p:ext uri="{BB962C8B-B14F-4D97-AF65-F5344CB8AC3E}">
        <p14:creationId xmlns:p14="http://schemas.microsoft.com/office/powerpoint/2010/main" val="19174329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Wingdings" pitchFamily="2" charset="2"/>
              <a:buNone/>
            </a:pPr>
            <a:endParaRPr lang="en-US" altLang="en-US" smtClean="0">
              <a:solidFill>
                <a:srgbClr val="FF0000"/>
              </a:solidFill>
            </a:endParaRPr>
          </a:p>
        </p:txBody>
      </p:sp>
      <p:sp>
        <p:nvSpPr>
          <p:cNvPr id="6" name="Slide Number Placeholder 5"/>
          <p:cNvSpPr>
            <a:spLocks noGrp="1"/>
          </p:cNvSpPr>
          <p:nvPr>
            <p:ph type="sldNum" sz="quarter" idx="5"/>
          </p:nvPr>
        </p:nvSpPr>
        <p:spPr/>
        <p:txBody>
          <a:bodyPr/>
          <a:lstStyle/>
          <a:p>
            <a:pPr>
              <a:defRPr/>
            </a:pPr>
            <a:fld id="{D88495D6-525F-4409-86A7-996050EFD0BD}" type="slidenum">
              <a:rPr lang="en-US" smtClean="0"/>
              <a:pPr>
                <a:defRPr/>
              </a:pPr>
              <a:t>63</a:t>
            </a:fld>
            <a:endParaRPr lang="en-US"/>
          </a:p>
        </p:txBody>
      </p:sp>
    </p:spTree>
    <p:extLst>
      <p:ext uri="{BB962C8B-B14F-4D97-AF65-F5344CB8AC3E}">
        <p14:creationId xmlns:p14="http://schemas.microsoft.com/office/powerpoint/2010/main" val="11483299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1DC0D-1A75-43F1-A2EA-6E0874F89502}" type="slidenum">
              <a:rPr lang="en-US" smtClean="0"/>
              <a:t>66</a:t>
            </a:fld>
            <a:endParaRPr lang="en-US"/>
          </a:p>
        </p:txBody>
      </p:sp>
    </p:spTree>
    <p:extLst>
      <p:ext uri="{BB962C8B-B14F-4D97-AF65-F5344CB8AC3E}">
        <p14:creationId xmlns:p14="http://schemas.microsoft.com/office/powerpoint/2010/main" val="10829711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1DC0D-1A75-43F1-A2EA-6E0874F89502}" type="slidenum">
              <a:rPr lang="en-US" smtClean="0"/>
              <a:t>67</a:t>
            </a:fld>
            <a:endParaRPr lang="en-US"/>
          </a:p>
        </p:txBody>
      </p:sp>
    </p:spTree>
    <p:extLst>
      <p:ext uri="{BB962C8B-B14F-4D97-AF65-F5344CB8AC3E}">
        <p14:creationId xmlns:p14="http://schemas.microsoft.com/office/powerpoint/2010/main" val="13836767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1DC0D-1A75-43F1-A2EA-6E0874F89502}" type="slidenum">
              <a:rPr lang="en-US" smtClean="0"/>
              <a:t>68</a:t>
            </a:fld>
            <a:endParaRPr lang="en-US"/>
          </a:p>
        </p:txBody>
      </p:sp>
    </p:spTree>
    <p:extLst>
      <p:ext uri="{BB962C8B-B14F-4D97-AF65-F5344CB8AC3E}">
        <p14:creationId xmlns:p14="http://schemas.microsoft.com/office/powerpoint/2010/main" val="28278323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1DC0D-1A75-43F1-A2EA-6E0874F89502}" type="slidenum">
              <a:rPr lang="en-US" smtClean="0"/>
              <a:t>69</a:t>
            </a:fld>
            <a:endParaRPr lang="en-US"/>
          </a:p>
        </p:txBody>
      </p:sp>
    </p:spTree>
    <p:extLst>
      <p:ext uri="{BB962C8B-B14F-4D97-AF65-F5344CB8AC3E}">
        <p14:creationId xmlns:p14="http://schemas.microsoft.com/office/powerpoint/2010/main" val="37480831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51DC0D-1A75-43F1-A2EA-6E0874F89502}" type="slidenum">
              <a:rPr lang="en-US" smtClean="0"/>
              <a:t>70</a:t>
            </a:fld>
            <a:endParaRPr lang="en-US"/>
          </a:p>
        </p:txBody>
      </p:sp>
    </p:spTree>
    <p:extLst>
      <p:ext uri="{BB962C8B-B14F-4D97-AF65-F5344CB8AC3E}">
        <p14:creationId xmlns:p14="http://schemas.microsoft.com/office/powerpoint/2010/main" val="1410157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34B4D1-88A1-4F56-8086-9BA2C83F60DD}" type="slidenum">
              <a:rPr lang="en-US" smtClean="0"/>
              <a:t>6</a:t>
            </a:fld>
            <a:endParaRPr lang="en-US" dirty="0"/>
          </a:p>
        </p:txBody>
      </p:sp>
    </p:spTree>
    <p:extLst>
      <p:ext uri="{BB962C8B-B14F-4D97-AF65-F5344CB8AC3E}">
        <p14:creationId xmlns:p14="http://schemas.microsoft.com/office/powerpoint/2010/main" val="36196945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1DC0D-1A75-43F1-A2EA-6E0874F89502}" type="slidenum">
              <a:rPr lang="en-US" smtClean="0"/>
              <a:t>71</a:t>
            </a:fld>
            <a:endParaRPr lang="en-US"/>
          </a:p>
        </p:txBody>
      </p:sp>
    </p:spTree>
    <p:extLst>
      <p:ext uri="{BB962C8B-B14F-4D97-AF65-F5344CB8AC3E}">
        <p14:creationId xmlns:p14="http://schemas.microsoft.com/office/powerpoint/2010/main" val="28404710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1DC0D-1A75-43F1-A2EA-6E0874F89502}" type="slidenum">
              <a:rPr lang="en-US" smtClean="0"/>
              <a:t>72</a:t>
            </a:fld>
            <a:endParaRPr lang="en-US"/>
          </a:p>
        </p:txBody>
      </p:sp>
    </p:spTree>
    <p:extLst>
      <p:ext uri="{BB962C8B-B14F-4D97-AF65-F5344CB8AC3E}">
        <p14:creationId xmlns:p14="http://schemas.microsoft.com/office/powerpoint/2010/main" val="14489085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Payment of services is an important factor as well.  Does the provider accept your patient's insurance?  Will you or the patient need to get prior insurance authorization before treatment is initiated?  And if the patient has no insurance, does the provider offer services on a sliding fee scale? </a:t>
            </a:r>
            <a:endParaRPr lang="en-US" dirty="0"/>
          </a:p>
        </p:txBody>
      </p:sp>
      <p:sp>
        <p:nvSpPr>
          <p:cNvPr id="4" name="Slide Number Placeholder 3"/>
          <p:cNvSpPr>
            <a:spLocks noGrp="1"/>
          </p:cNvSpPr>
          <p:nvPr>
            <p:ph type="sldNum" sz="quarter" idx="10"/>
          </p:nvPr>
        </p:nvSpPr>
        <p:spPr/>
        <p:txBody>
          <a:bodyPr/>
          <a:lstStyle/>
          <a:p>
            <a:fld id="{6A51DC0D-1A75-43F1-A2EA-6E0874F89502}" type="slidenum">
              <a:rPr lang="en-US" smtClean="0"/>
              <a:t>73</a:t>
            </a:fld>
            <a:endParaRPr lang="en-US"/>
          </a:p>
        </p:txBody>
      </p:sp>
    </p:spTree>
    <p:extLst>
      <p:ext uri="{BB962C8B-B14F-4D97-AF65-F5344CB8AC3E}">
        <p14:creationId xmlns:p14="http://schemas.microsoft.com/office/powerpoint/2010/main" val="16231032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1DC0D-1A75-43F1-A2EA-6E0874F89502}" type="slidenum">
              <a:rPr lang="en-US" smtClean="0"/>
              <a:t>74</a:t>
            </a:fld>
            <a:endParaRPr lang="en-US"/>
          </a:p>
        </p:txBody>
      </p:sp>
    </p:spTree>
    <p:extLst>
      <p:ext uri="{BB962C8B-B14F-4D97-AF65-F5344CB8AC3E}">
        <p14:creationId xmlns:p14="http://schemas.microsoft.com/office/powerpoint/2010/main" val="29697753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1DC0D-1A75-43F1-A2EA-6E0874F89502}" type="slidenum">
              <a:rPr lang="en-US" smtClean="0"/>
              <a:t>75</a:t>
            </a:fld>
            <a:endParaRPr lang="en-US"/>
          </a:p>
        </p:txBody>
      </p:sp>
    </p:spTree>
    <p:extLst>
      <p:ext uri="{BB962C8B-B14F-4D97-AF65-F5344CB8AC3E}">
        <p14:creationId xmlns:p14="http://schemas.microsoft.com/office/powerpoint/2010/main" val="83824489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51DC0D-1A75-43F1-A2EA-6E0874F89502}" type="slidenum">
              <a:rPr lang="en-US" smtClean="0"/>
              <a:t>76</a:t>
            </a:fld>
            <a:endParaRPr lang="en-US"/>
          </a:p>
        </p:txBody>
      </p:sp>
    </p:spTree>
    <p:extLst>
      <p:ext uri="{BB962C8B-B14F-4D97-AF65-F5344CB8AC3E}">
        <p14:creationId xmlns:p14="http://schemas.microsoft.com/office/powerpoint/2010/main" val="366877326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1DC0D-1A75-43F1-A2EA-6E0874F89502}" type="slidenum">
              <a:rPr lang="en-US" smtClean="0"/>
              <a:t>77</a:t>
            </a:fld>
            <a:endParaRPr lang="en-US"/>
          </a:p>
        </p:txBody>
      </p:sp>
    </p:spTree>
    <p:extLst>
      <p:ext uri="{BB962C8B-B14F-4D97-AF65-F5344CB8AC3E}">
        <p14:creationId xmlns:p14="http://schemas.microsoft.com/office/powerpoint/2010/main" val="3394723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Try</a:t>
            </a:r>
            <a:r>
              <a:rPr lang="en-US" baseline="0" dirty="0" smtClean="0"/>
              <a:t> to find updated statistics</a:t>
            </a:r>
            <a:endParaRPr lang="en-US" dirty="0" smtClean="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CAB60405-D16C-4377-9736-B12739639898}" type="slidenum">
              <a:rPr lang="en-US" smtClean="0"/>
              <a:pPr>
                <a:defRPr/>
              </a:pPr>
              <a:t>8</a:t>
            </a:fld>
            <a:endParaRPr lang="en-US"/>
          </a:p>
        </p:txBody>
      </p:sp>
    </p:spTree>
    <p:extLst>
      <p:ext uri="{BB962C8B-B14F-4D97-AF65-F5344CB8AC3E}">
        <p14:creationId xmlns:p14="http://schemas.microsoft.com/office/powerpoint/2010/main" val="1840331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43575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434B4D1-88A1-4F56-8086-9BA2C83F60DD}"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181723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F06755AD-D401-4EE7-B6B9-BB39FCAE64E8}"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911974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802F1D-D38B-AF4C-B34B-0108D75EC209}" type="datetimeFigureOut">
              <a:rPr lang="en-US" smtClean="0"/>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93E87F-F89F-1E45-9810-37C2E7769B4D}" type="slidenum">
              <a:rPr lang="en-US" smtClean="0"/>
              <a:t>‹#›</a:t>
            </a:fld>
            <a:endParaRPr lang="en-US"/>
          </a:p>
        </p:txBody>
      </p:sp>
    </p:spTree>
    <p:extLst>
      <p:ext uri="{BB962C8B-B14F-4D97-AF65-F5344CB8AC3E}">
        <p14:creationId xmlns:p14="http://schemas.microsoft.com/office/powerpoint/2010/main" val="3835854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802F1D-D38B-AF4C-B34B-0108D75EC209}" type="datetimeFigureOut">
              <a:rPr lang="en-US" smtClean="0"/>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93E87F-F89F-1E45-9810-37C2E7769B4D}" type="slidenum">
              <a:rPr lang="en-US" smtClean="0"/>
              <a:t>‹#›</a:t>
            </a:fld>
            <a:endParaRPr lang="en-US"/>
          </a:p>
        </p:txBody>
      </p:sp>
    </p:spTree>
    <p:extLst>
      <p:ext uri="{BB962C8B-B14F-4D97-AF65-F5344CB8AC3E}">
        <p14:creationId xmlns:p14="http://schemas.microsoft.com/office/powerpoint/2010/main" val="3103061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802F1D-D38B-AF4C-B34B-0108D75EC209}" type="datetimeFigureOut">
              <a:rPr lang="en-US" smtClean="0"/>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93E87F-F89F-1E45-9810-37C2E7769B4D}" type="slidenum">
              <a:rPr lang="en-US" smtClean="0"/>
              <a:t>‹#›</a:t>
            </a:fld>
            <a:endParaRPr lang="en-US"/>
          </a:p>
        </p:txBody>
      </p:sp>
    </p:spTree>
    <p:extLst>
      <p:ext uri="{BB962C8B-B14F-4D97-AF65-F5344CB8AC3E}">
        <p14:creationId xmlns:p14="http://schemas.microsoft.com/office/powerpoint/2010/main" val="1813631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A8A3C72-FE76-4803-950E-60EAD87C6659}" type="datetimeFigureOut">
              <a:rPr lang="en-US" smtClean="0">
                <a:solidFill>
                  <a:prstClr val="black">
                    <a:tint val="75000"/>
                  </a:prstClr>
                </a:solidFill>
              </a:rPr>
              <a:pPr/>
              <a:t>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9F57A0-5474-4B96-B649-E71FC1EB0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3202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8A3C72-FE76-4803-950E-60EAD87C6659}" type="datetimeFigureOut">
              <a:rPr lang="en-US" smtClean="0">
                <a:solidFill>
                  <a:prstClr val="black">
                    <a:tint val="75000"/>
                  </a:prstClr>
                </a:solidFill>
              </a:rPr>
              <a:pPr/>
              <a:t>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9F57A0-5474-4B96-B649-E71FC1EB0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4509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8A3C72-FE76-4803-950E-60EAD87C6659}" type="datetimeFigureOut">
              <a:rPr lang="en-US" smtClean="0">
                <a:solidFill>
                  <a:prstClr val="black">
                    <a:tint val="75000"/>
                  </a:prstClr>
                </a:solidFill>
              </a:rPr>
              <a:pPr/>
              <a:t>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9F57A0-5474-4B96-B649-E71FC1EB0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5261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8A3C72-FE76-4803-950E-60EAD87C6659}" type="datetimeFigureOut">
              <a:rPr lang="en-US" smtClean="0">
                <a:solidFill>
                  <a:prstClr val="black">
                    <a:tint val="75000"/>
                  </a:prstClr>
                </a:solidFill>
              </a:rPr>
              <a:pPr/>
              <a:t>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F9F57A0-5474-4B96-B649-E71FC1EB0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57786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8A3C72-FE76-4803-950E-60EAD87C6659}" type="datetimeFigureOut">
              <a:rPr lang="en-US" smtClean="0">
                <a:solidFill>
                  <a:prstClr val="black">
                    <a:tint val="75000"/>
                  </a:prstClr>
                </a:solidFill>
              </a:rPr>
              <a:pPr/>
              <a:t>2/1/2016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F9F57A0-5474-4B96-B649-E71FC1EB0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00412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8A3C72-FE76-4803-950E-60EAD87C6659}" type="datetimeFigureOut">
              <a:rPr lang="en-US" smtClean="0">
                <a:solidFill>
                  <a:prstClr val="black">
                    <a:tint val="75000"/>
                  </a:prstClr>
                </a:solidFill>
              </a:rPr>
              <a:pPr/>
              <a:t>2/1/2016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F9F57A0-5474-4B96-B649-E71FC1EB0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9226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8A3C72-FE76-4803-950E-60EAD87C6659}" type="datetimeFigureOut">
              <a:rPr lang="en-US" smtClean="0">
                <a:solidFill>
                  <a:prstClr val="black">
                    <a:tint val="75000"/>
                  </a:prstClr>
                </a:solidFill>
              </a:rPr>
              <a:pPr/>
              <a:t>2/1/2016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F9F57A0-5474-4B96-B649-E71FC1EB0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97502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8A3C72-FE76-4803-950E-60EAD87C6659}" type="datetimeFigureOut">
              <a:rPr lang="en-US" smtClean="0">
                <a:solidFill>
                  <a:prstClr val="black">
                    <a:tint val="75000"/>
                  </a:prstClr>
                </a:solidFill>
              </a:rPr>
              <a:pPr/>
              <a:t>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F9F57A0-5474-4B96-B649-E71FC1EB0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174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802F1D-D38B-AF4C-B34B-0108D75EC209}" type="datetimeFigureOut">
              <a:rPr lang="en-US" smtClean="0"/>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93E87F-F89F-1E45-9810-37C2E7769B4D}" type="slidenum">
              <a:rPr lang="en-US" smtClean="0"/>
              <a:t>‹#›</a:t>
            </a:fld>
            <a:endParaRPr lang="en-US"/>
          </a:p>
        </p:txBody>
      </p:sp>
    </p:spTree>
    <p:extLst>
      <p:ext uri="{BB962C8B-B14F-4D97-AF65-F5344CB8AC3E}">
        <p14:creationId xmlns:p14="http://schemas.microsoft.com/office/powerpoint/2010/main" val="5090295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8A3C72-FE76-4803-950E-60EAD87C6659}" type="datetimeFigureOut">
              <a:rPr lang="en-US" smtClean="0">
                <a:solidFill>
                  <a:prstClr val="black">
                    <a:tint val="75000"/>
                  </a:prstClr>
                </a:solidFill>
              </a:rPr>
              <a:pPr/>
              <a:t>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F9F57A0-5474-4B96-B649-E71FC1EB0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12591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8A3C72-FE76-4803-950E-60EAD87C6659}" type="datetimeFigureOut">
              <a:rPr lang="en-US" smtClean="0">
                <a:solidFill>
                  <a:prstClr val="black">
                    <a:tint val="75000"/>
                  </a:prstClr>
                </a:solidFill>
              </a:rPr>
              <a:pPr/>
              <a:t>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9F57A0-5474-4B96-B649-E71FC1EB0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91120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8A3C72-FE76-4803-950E-60EAD87C6659}" type="datetimeFigureOut">
              <a:rPr lang="en-US" smtClean="0">
                <a:solidFill>
                  <a:prstClr val="black">
                    <a:tint val="75000"/>
                  </a:prstClr>
                </a:solidFill>
              </a:rPr>
              <a:pPr/>
              <a:t>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9F57A0-5474-4B96-B649-E71FC1EB0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1700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802F1D-D38B-AF4C-B34B-0108D75EC209}" type="datetimeFigureOut">
              <a:rPr lang="en-US" smtClean="0"/>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93E87F-F89F-1E45-9810-37C2E7769B4D}" type="slidenum">
              <a:rPr lang="en-US" smtClean="0"/>
              <a:t>‹#›</a:t>
            </a:fld>
            <a:endParaRPr lang="en-US"/>
          </a:p>
        </p:txBody>
      </p:sp>
    </p:spTree>
    <p:extLst>
      <p:ext uri="{BB962C8B-B14F-4D97-AF65-F5344CB8AC3E}">
        <p14:creationId xmlns:p14="http://schemas.microsoft.com/office/powerpoint/2010/main" val="1457802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802F1D-D38B-AF4C-B34B-0108D75EC209}" type="datetimeFigureOut">
              <a:rPr lang="en-US" smtClean="0"/>
              <a:t>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93E87F-F89F-1E45-9810-37C2E7769B4D}" type="slidenum">
              <a:rPr lang="en-US" smtClean="0"/>
              <a:t>‹#›</a:t>
            </a:fld>
            <a:endParaRPr lang="en-US"/>
          </a:p>
        </p:txBody>
      </p:sp>
    </p:spTree>
    <p:extLst>
      <p:ext uri="{BB962C8B-B14F-4D97-AF65-F5344CB8AC3E}">
        <p14:creationId xmlns:p14="http://schemas.microsoft.com/office/powerpoint/2010/main" val="3707480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802F1D-D38B-AF4C-B34B-0108D75EC209}" type="datetimeFigureOut">
              <a:rPr lang="en-US" smtClean="0"/>
              <a:t>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93E87F-F89F-1E45-9810-37C2E7769B4D}" type="slidenum">
              <a:rPr lang="en-US" smtClean="0"/>
              <a:t>‹#›</a:t>
            </a:fld>
            <a:endParaRPr lang="en-US"/>
          </a:p>
        </p:txBody>
      </p:sp>
    </p:spTree>
    <p:extLst>
      <p:ext uri="{BB962C8B-B14F-4D97-AF65-F5344CB8AC3E}">
        <p14:creationId xmlns:p14="http://schemas.microsoft.com/office/powerpoint/2010/main" val="3950913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802F1D-D38B-AF4C-B34B-0108D75EC209}" type="datetimeFigureOut">
              <a:rPr lang="en-US" smtClean="0"/>
              <a:t>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93E87F-F89F-1E45-9810-37C2E7769B4D}" type="slidenum">
              <a:rPr lang="en-US" smtClean="0"/>
              <a:t>‹#›</a:t>
            </a:fld>
            <a:endParaRPr lang="en-US"/>
          </a:p>
        </p:txBody>
      </p:sp>
    </p:spTree>
    <p:extLst>
      <p:ext uri="{BB962C8B-B14F-4D97-AF65-F5344CB8AC3E}">
        <p14:creationId xmlns:p14="http://schemas.microsoft.com/office/powerpoint/2010/main" val="4264682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802F1D-D38B-AF4C-B34B-0108D75EC209}" type="datetimeFigureOut">
              <a:rPr lang="en-US" smtClean="0"/>
              <a:t>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93E87F-F89F-1E45-9810-37C2E7769B4D}" type="slidenum">
              <a:rPr lang="en-US" smtClean="0"/>
              <a:t>‹#›</a:t>
            </a:fld>
            <a:endParaRPr lang="en-US"/>
          </a:p>
        </p:txBody>
      </p:sp>
    </p:spTree>
    <p:extLst>
      <p:ext uri="{BB962C8B-B14F-4D97-AF65-F5344CB8AC3E}">
        <p14:creationId xmlns:p14="http://schemas.microsoft.com/office/powerpoint/2010/main" val="4142957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802F1D-D38B-AF4C-B34B-0108D75EC209}" type="datetimeFigureOut">
              <a:rPr lang="en-US" smtClean="0"/>
              <a:t>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93E87F-F89F-1E45-9810-37C2E7769B4D}" type="slidenum">
              <a:rPr lang="en-US" smtClean="0"/>
              <a:t>‹#›</a:t>
            </a:fld>
            <a:endParaRPr lang="en-US"/>
          </a:p>
        </p:txBody>
      </p:sp>
    </p:spTree>
    <p:extLst>
      <p:ext uri="{BB962C8B-B14F-4D97-AF65-F5344CB8AC3E}">
        <p14:creationId xmlns:p14="http://schemas.microsoft.com/office/powerpoint/2010/main" val="1850985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802F1D-D38B-AF4C-B34B-0108D75EC209}" type="datetimeFigureOut">
              <a:rPr lang="en-US" smtClean="0"/>
              <a:t>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93E87F-F89F-1E45-9810-37C2E7769B4D}" type="slidenum">
              <a:rPr lang="en-US" smtClean="0"/>
              <a:t>‹#›</a:t>
            </a:fld>
            <a:endParaRPr lang="en-US"/>
          </a:p>
        </p:txBody>
      </p:sp>
    </p:spTree>
    <p:extLst>
      <p:ext uri="{BB962C8B-B14F-4D97-AF65-F5344CB8AC3E}">
        <p14:creationId xmlns:p14="http://schemas.microsoft.com/office/powerpoint/2010/main" val="1050109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802F1D-D38B-AF4C-B34B-0108D75EC209}" type="datetimeFigureOut">
              <a:rPr lang="en-US" smtClean="0"/>
              <a:t>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93E87F-F89F-1E45-9810-37C2E7769B4D}" type="slidenum">
              <a:rPr lang="en-US" smtClean="0"/>
              <a:t>‹#›</a:t>
            </a:fld>
            <a:endParaRPr lang="en-US"/>
          </a:p>
        </p:txBody>
      </p:sp>
    </p:spTree>
    <p:extLst>
      <p:ext uri="{BB962C8B-B14F-4D97-AF65-F5344CB8AC3E}">
        <p14:creationId xmlns:p14="http://schemas.microsoft.com/office/powerpoint/2010/main" val="2519578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DA8A3C72-FE76-4803-950E-60EAD87C6659}" type="datetimeFigureOut">
              <a:rPr lang="en-US" smtClean="0">
                <a:solidFill>
                  <a:prstClr val="black">
                    <a:tint val="75000"/>
                  </a:prstClr>
                </a:solidFill>
              </a:rPr>
              <a:pPr defTabSz="914400"/>
              <a:t>2/1/2016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EF9F57A0-5474-4B96-B649-E71FC1EB05A4}"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3089875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hulu.com/watch/4183"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s://www.youtube.com/watch?v=Gf_guzP_u2M"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wmaa34.com/Home.aspx" TargetMode="External"/><Relationship Id="rId2" Type="http://schemas.openxmlformats.org/officeDocument/2006/relationships/hyperlink" Target="http://findtreatment.samhsa.gov/" TargetMode="External"/><Relationship Id="rId1" Type="http://schemas.openxmlformats.org/officeDocument/2006/relationships/slideLayout" Target="../slideLayouts/slideLayout2.xml"/><Relationship Id="rId4" Type="http://schemas.openxmlformats.org/officeDocument/2006/relationships/hyperlink" Target="http://www.michigan-na.org/" TargetMode="Externa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441575"/>
          </a:xfrm>
        </p:spPr>
        <p:txBody>
          <a:bodyPr>
            <a:normAutofit/>
          </a:bodyPr>
          <a:lstStyle/>
          <a:p>
            <a:r>
              <a:rPr lang="en-US" sz="6000" b="1" dirty="0" smtClean="0"/>
              <a:t>SBIRT Training</a:t>
            </a:r>
            <a:endParaRPr lang="en-US" sz="6000" b="1" dirty="0"/>
          </a:p>
        </p:txBody>
      </p:sp>
      <p:sp>
        <p:nvSpPr>
          <p:cNvPr id="3" name="Subtitle 2"/>
          <p:cNvSpPr>
            <a:spLocks noGrp="1"/>
          </p:cNvSpPr>
          <p:nvPr>
            <p:ph type="subTitle" idx="1"/>
          </p:nvPr>
        </p:nvSpPr>
        <p:spPr/>
        <p:txBody>
          <a:bodyPr>
            <a:normAutofit/>
          </a:bodyPr>
          <a:lstStyle/>
          <a:p>
            <a:r>
              <a:rPr lang="en-US" sz="2400" dirty="0" smtClean="0">
                <a:solidFill>
                  <a:schemeClr val="tx1"/>
                </a:solidFill>
              </a:rPr>
              <a:t>Tiffany Lee-Parker, PhD</a:t>
            </a:r>
          </a:p>
          <a:p>
            <a:r>
              <a:rPr lang="en-US" sz="2400" dirty="0" smtClean="0">
                <a:solidFill>
                  <a:schemeClr val="tx1"/>
                </a:solidFill>
              </a:rPr>
              <a:t> Denise Bowen, MA, PA-C</a:t>
            </a:r>
          </a:p>
          <a:p>
            <a:r>
              <a:rPr lang="en-US" sz="2400" dirty="0" smtClean="0">
                <a:solidFill>
                  <a:schemeClr val="tx1"/>
                </a:solidFill>
              </a:rPr>
              <a:t>Stephen Craig, PhD </a:t>
            </a:r>
            <a:endParaRPr lang="en-US" sz="2400"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268122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6875" y="5638800"/>
            <a:ext cx="3667125" cy="952500"/>
          </a:xfrm>
          <a:prstGeom prst="rect">
            <a:avLst/>
          </a:prstGeom>
        </p:spPr>
      </p:pic>
      <p:pic>
        <p:nvPicPr>
          <p:cNvPr id="1030" name="Picture 6" descr="Image result for wmu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01" y="5676899"/>
            <a:ext cx="4406899" cy="91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75776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Screening Tools</a:t>
            </a:r>
            <a:endParaRPr lang="en-US" b="1" dirty="0"/>
          </a:p>
        </p:txBody>
      </p:sp>
      <p:sp>
        <p:nvSpPr>
          <p:cNvPr id="3" name="Content Placeholder 2"/>
          <p:cNvSpPr>
            <a:spLocks noGrp="1"/>
          </p:cNvSpPr>
          <p:nvPr>
            <p:ph idx="1"/>
          </p:nvPr>
        </p:nvSpPr>
        <p:spPr>
          <a:xfrm>
            <a:off x="457200" y="1600200"/>
            <a:ext cx="8229600" cy="5016500"/>
          </a:xfrm>
        </p:spPr>
        <p:txBody>
          <a:bodyPr>
            <a:normAutofit/>
          </a:bodyPr>
          <a:lstStyle/>
          <a:p>
            <a:r>
              <a:rPr lang="en-US" b="1" dirty="0" smtClean="0"/>
              <a:t>Screening</a:t>
            </a:r>
          </a:p>
          <a:p>
            <a:pPr lvl="1"/>
            <a:r>
              <a:rPr lang="en-US" dirty="0" smtClean="0"/>
              <a:t>Utilized to detect and stratify at-risk substance use </a:t>
            </a:r>
          </a:p>
          <a:p>
            <a:pPr lvl="1"/>
            <a:r>
              <a:rPr lang="en-US" dirty="0" smtClean="0"/>
              <a:t>Combines the interpersonal inquiry and the application of inventories</a:t>
            </a:r>
          </a:p>
          <a:p>
            <a:pPr lvl="2"/>
            <a:r>
              <a:rPr lang="en-US" dirty="0" smtClean="0"/>
              <a:t>AUDIT</a:t>
            </a:r>
          </a:p>
          <a:p>
            <a:pPr lvl="2"/>
            <a:r>
              <a:rPr lang="en-US" dirty="0" smtClean="0"/>
              <a:t>DAST (10)</a:t>
            </a:r>
          </a:p>
          <a:p>
            <a:pPr lvl="2"/>
            <a:r>
              <a:rPr lang="en-US" dirty="0" smtClean="0"/>
              <a:t>CAGE-AID</a:t>
            </a:r>
          </a:p>
          <a:p>
            <a:pPr lvl="2"/>
            <a:r>
              <a:rPr lang="en-US" dirty="0" smtClean="0"/>
              <a:t>CRAFFT</a:t>
            </a:r>
          </a:p>
          <a:p>
            <a:pPr lvl="1"/>
            <a:r>
              <a:rPr lang="en-US" dirty="0" smtClean="0"/>
              <a:t>Sets the stage for effective intervention</a:t>
            </a:r>
          </a:p>
          <a:p>
            <a:pPr lvl="1"/>
            <a:r>
              <a:rPr lang="en-US" dirty="0" smtClean="0"/>
              <a:t>See handouts in your binder</a:t>
            </a:r>
          </a:p>
        </p:txBody>
      </p:sp>
    </p:spTree>
    <p:extLst>
      <p:ext uri="{BB962C8B-B14F-4D97-AF65-F5344CB8AC3E}">
        <p14:creationId xmlns:p14="http://schemas.microsoft.com/office/powerpoint/2010/main" val="15117943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7800"/>
            <a:ext cx="9144000" cy="1143000"/>
          </a:xfrm>
        </p:spPr>
        <p:txBody>
          <a:bodyPr/>
          <a:lstStyle/>
          <a:p>
            <a:r>
              <a:rPr lang="en-US" dirty="0" smtClean="0"/>
              <a:t>Screening in a Practice Setting</a:t>
            </a:r>
            <a:endParaRPr lang="en-US" dirty="0"/>
          </a:p>
        </p:txBody>
      </p:sp>
      <p:pic>
        <p:nvPicPr>
          <p:cNvPr id="4099" name="Picture 3" descr="V:\PROJECTS\DSI\SBIRT-MedRes\Graphics\OVERVIEW\PRACTICESETT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1400" y="1422400"/>
            <a:ext cx="6489700" cy="4749801"/>
          </a:xfrm>
          <a:prstGeom prst="rect">
            <a:avLst/>
          </a:prstGeom>
          <a:noFill/>
          <a:effectLst>
            <a:outerShdw blurRad="50800" dist="38100" dir="2700000" algn="tl" rotWithShape="0">
              <a:prstClr val="black">
                <a:alpha val="12000"/>
              </a:prstClr>
            </a:outerShdw>
          </a:effectLst>
          <a:extLst>
            <a:ext uri="{909E8E84-426E-40DD-AFC4-6F175D3DCCD1}">
              <a14:hiddenFill xmlns:a14="http://schemas.microsoft.com/office/drawing/2010/main">
                <a:solidFill>
                  <a:srgbClr val="FFFFFF"/>
                </a:solidFill>
              </a14:hiddenFill>
            </a:ext>
          </a:extLst>
        </p:spPr>
      </p:pic>
      <p:sp>
        <p:nvSpPr>
          <p:cNvPr id="7" name="Text Placeholder 2"/>
          <p:cNvSpPr txBox="1">
            <a:spLocks/>
          </p:cNvSpPr>
          <p:nvPr/>
        </p:nvSpPr>
        <p:spPr>
          <a:xfrm>
            <a:off x="457200" y="3505200"/>
            <a:ext cx="3048000" cy="125950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accent3">
                  <a:lumMod val="50000"/>
                </a:schemeClr>
              </a:buClr>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lumMod val="50000"/>
                </a:schemeClr>
              </a:buClr>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9BBB59">
                  <a:lumMod val="50000"/>
                </a:srgbClr>
              </a:buClr>
            </a:pPr>
            <a:r>
              <a:rPr lang="en-US" sz="2800" dirty="0">
                <a:solidFill>
                  <a:prstClr val="black"/>
                </a:solidFill>
                <a:ea typeface="ＭＳ Ｐゴシック" pitchFamily="34" charset="-128"/>
                <a:cs typeface="Arial" charset="0"/>
              </a:rPr>
              <a:t>Most practices use a teaming approach</a:t>
            </a:r>
            <a:endParaRPr lang="en-US" sz="2800" dirty="0" smtClean="0">
              <a:solidFill>
                <a:prstClr val="black"/>
              </a:solidFill>
              <a:ea typeface="ＭＳ Ｐゴシック" pitchFamily="34" charset="-128"/>
              <a:cs typeface="Arial" charset="0"/>
            </a:endParaRPr>
          </a:p>
        </p:txBody>
      </p:sp>
    </p:spTree>
    <p:extLst>
      <p:ext uri="{BB962C8B-B14F-4D97-AF65-F5344CB8AC3E}">
        <p14:creationId xmlns:p14="http://schemas.microsoft.com/office/powerpoint/2010/main" val="1267235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38200" y="1450696"/>
            <a:ext cx="7162800" cy="4347504"/>
            <a:chOff x="482595" y="1676531"/>
            <a:chExt cx="7162800" cy="4045600"/>
          </a:xfrm>
        </p:grpSpPr>
        <p:sp>
          <p:nvSpPr>
            <p:cNvPr id="8" name="Freeform 7"/>
            <p:cNvSpPr/>
            <p:nvPr/>
          </p:nvSpPr>
          <p:spPr>
            <a:xfrm>
              <a:off x="4144359" y="4557619"/>
              <a:ext cx="501542" cy="862607"/>
            </a:xfrm>
            <a:custGeom>
              <a:avLst/>
              <a:gdLst/>
              <a:ahLst/>
              <a:cxnLst/>
              <a:rect l="0" t="0" r="0" b="0"/>
              <a:pathLst>
                <a:path>
                  <a:moveTo>
                    <a:pt x="0" y="0"/>
                  </a:moveTo>
                  <a:lnTo>
                    <a:pt x="0" y="862607"/>
                  </a:lnTo>
                  <a:lnTo>
                    <a:pt x="501542" y="862607"/>
                  </a:lnTo>
                </a:path>
              </a:pathLst>
            </a:custGeom>
            <a:noFill/>
            <a:ln>
              <a:solidFill>
                <a:srgbClr val="B46C3A"/>
              </a:solidFill>
            </a:ln>
          </p:spPr>
          <p:style>
            <a:lnRef idx="2">
              <a:scrgbClr r="0" g="0" b="0"/>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9" name="Freeform 8"/>
            <p:cNvSpPr/>
            <p:nvPr/>
          </p:nvSpPr>
          <p:spPr>
            <a:xfrm>
              <a:off x="5436087" y="3356835"/>
              <a:ext cx="91440" cy="393799"/>
            </a:xfrm>
            <a:custGeom>
              <a:avLst/>
              <a:gdLst/>
              <a:ahLst/>
              <a:cxnLst/>
              <a:rect l="0" t="0" r="0" b="0"/>
              <a:pathLst>
                <a:path>
                  <a:moveTo>
                    <a:pt x="45720" y="0"/>
                  </a:moveTo>
                  <a:lnTo>
                    <a:pt x="45720" y="393799"/>
                  </a:lnTo>
                </a:path>
              </a:pathLst>
            </a:custGeom>
            <a:noFill/>
            <a:ln>
              <a:solidFill>
                <a:srgbClr val="B46C3A"/>
              </a:solidFill>
            </a:ln>
          </p:spPr>
          <p:style>
            <a:lnRef idx="2">
              <a:scrgbClr r="0" g="0" b="0"/>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10" name="Freeform 9"/>
            <p:cNvSpPr/>
            <p:nvPr/>
          </p:nvSpPr>
          <p:spPr>
            <a:xfrm>
              <a:off x="4800600" y="2614148"/>
              <a:ext cx="681207" cy="393799"/>
            </a:xfrm>
            <a:custGeom>
              <a:avLst/>
              <a:gdLst/>
              <a:ahLst/>
              <a:cxnLst/>
              <a:rect l="0" t="0" r="0" b="0"/>
              <a:pathLst>
                <a:path>
                  <a:moveTo>
                    <a:pt x="0" y="0"/>
                  </a:moveTo>
                  <a:lnTo>
                    <a:pt x="0" y="196899"/>
                  </a:lnTo>
                  <a:lnTo>
                    <a:pt x="681207" y="196899"/>
                  </a:lnTo>
                  <a:lnTo>
                    <a:pt x="681207" y="393799"/>
                  </a:lnTo>
                </a:path>
              </a:pathLst>
            </a:custGeom>
            <a:noFill/>
            <a:ln>
              <a:solidFill>
                <a:srgbClr val="B46C3A"/>
              </a:solidFill>
            </a:ln>
          </p:spPr>
          <p:style>
            <a:lnRef idx="2">
              <a:scrgbClr r="0" g="0" b="0"/>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11" name="Freeform 10"/>
            <p:cNvSpPr/>
            <p:nvPr/>
          </p:nvSpPr>
          <p:spPr>
            <a:xfrm>
              <a:off x="4086257" y="2614148"/>
              <a:ext cx="714342" cy="393799"/>
            </a:xfrm>
            <a:custGeom>
              <a:avLst/>
              <a:gdLst/>
              <a:ahLst/>
              <a:cxnLst/>
              <a:rect l="0" t="0" r="0" b="0"/>
              <a:pathLst>
                <a:path>
                  <a:moveTo>
                    <a:pt x="714342" y="0"/>
                  </a:moveTo>
                  <a:lnTo>
                    <a:pt x="714342" y="196899"/>
                  </a:lnTo>
                  <a:lnTo>
                    <a:pt x="0" y="196899"/>
                  </a:lnTo>
                  <a:lnTo>
                    <a:pt x="0" y="393799"/>
                  </a:lnTo>
                </a:path>
              </a:pathLst>
            </a:custGeom>
            <a:noFill/>
            <a:ln>
              <a:solidFill>
                <a:srgbClr val="B46C3A"/>
              </a:solidFill>
            </a:ln>
          </p:spPr>
          <p:style>
            <a:lnRef idx="2">
              <a:scrgbClr r="0" g="0" b="0"/>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12" name="Freeform 11"/>
            <p:cNvSpPr/>
            <p:nvPr/>
          </p:nvSpPr>
          <p:spPr>
            <a:xfrm>
              <a:off x="1955803" y="1676531"/>
              <a:ext cx="5689592" cy="937617"/>
            </a:xfrm>
            <a:custGeom>
              <a:avLst/>
              <a:gdLst>
                <a:gd name="connsiteX0" fmla="*/ 0 w 5689592"/>
                <a:gd name="connsiteY0" fmla="*/ 0 h 937617"/>
                <a:gd name="connsiteX1" fmla="*/ 5689592 w 5689592"/>
                <a:gd name="connsiteY1" fmla="*/ 0 h 937617"/>
                <a:gd name="connsiteX2" fmla="*/ 5689592 w 5689592"/>
                <a:gd name="connsiteY2" fmla="*/ 937617 h 937617"/>
                <a:gd name="connsiteX3" fmla="*/ 0 w 5689592"/>
                <a:gd name="connsiteY3" fmla="*/ 937617 h 937617"/>
                <a:gd name="connsiteX4" fmla="*/ 0 w 5689592"/>
                <a:gd name="connsiteY4" fmla="*/ 0 h 937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9592" h="937617">
                  <a:moveTo>
                    <a:pt x="0" y="0"/>
                  </a:moveTo>
                  <a:lnTo>
                    <a:pt x="5689592" y="0"/>
                  </a:lnTo>
                  <a:lnTo>
                    <a:pt x="5689592" y="937617"/>
                  </a:lnTo>
                  <a:lnTo>
                    <a:pt x="0" y="937617"/>
                  </a:lnTo>
                  <a:lnTo>
                    <a:pt x="0" y="0"/>
                  </a:lnTo>
                  <a:close/>
                </a:path>
              </a:pathLst>
            </a:custGeom>
            <a:solidFill>
              <a:srgbClr val="632523"/>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algn="ctr" defTabSz="889000">
                <a:lnSpc>
                  <a:spcPct val="90000"/>
                </a:lnSpc>
                <a:spcBef>
                  <a:spcPct val="0"/>
                </a:spcBef>
                <a:spcAft>
                  <a:spcPct val="35000"/>
                </a:spcAft>
              </a:pPr>
              <a:r>
                <a:rPr lang="en-US" sz="2000" dirty="0">
                  <a:solidFill>
                    <a:prstClr val="white"/>
                  </a:solidFill>
                  <a:latin typeface="Century Gothic" pitchFamily="34" charset="0"/>
                </a:rPr>
                <a:t>Prescreen: </a:t>
              </a:r>
              <a:r>
                <a:rPr lang="en-US" sz="2000" i="1" dirty="0">
                  <a:solidFill>
                    <a:prstClr val="white"/>
                  </a:solidFill>
                  <a:latin typeface="Century Gothic" pitchFamily="34" charset="0"/>
                </a:rPr>
                <a:t>Do you sometimes drink beer, wine, or other alcoholic beverages</a:t>
              </a:r>
              <a:r>
                <a:rPr lang="en-US" sz="2000" i="1" dirty="0">
                  <a:solidFill>
                    <a:prstClr val="white"/>
                  </a:solidFill>
                  <a:latin typeface="Arial" pitchFamily="34" charset="0"/>
                  <a:cs typeface="Arial" pitchFamily="34" charset="0"/>
                </a:rPr>
                <a:t>?</a:t>
              </a:r>
              <a:endParaRPr lang="en-US" sz="2000" dirty="0">
                <a:solidFill>
                  <a:prstClr val="white"/>
                </a:solidFill>
                <a:latin typeface="Arial" pitchFamily="34" charset="0"/>
                <a:cs typeface="Arial" pitchFamily="34" charset="0"/>
              </a:endParaRPr>
            </a:p>
          </p:txBody>
        </p:sp>
        <p:sp>
          <p:nvSpPr>
            <p:cNvPr id="13" name="Freeform 12"/>
            <p:cNvSpPr/>
            <p:nvPr/>
          </p:nvSpPr>
          <p:spPr>
            <a:xfrm>
              <a:off x="3601950" y="3007948"/>
              <a:ext cx="968614" cy="406953"/>
            </a:xfrm>
            <a:custGeom>
              <a:avLst/>
              <a:gdLst>
                <a:gd name="connsiteX0" fmla="*/ 0 w 968614"/>
                <a:gd name="connsiteY0" fmla="*/ 0 h 406953"/>
                <a:gd name="connsiteX1" fmla="*/ 968614 w 968614"/>
                <a:gd name="connsiteY1" fmla="*/ 0 h 406953"/>
                <a:gd name="connsiteX2" fmla="*/ 968614 w 968614"/>
                <a:gd name="connsiteY2" fmla="*/ 406953 h 406953"/>
                <a:gd name="connsiteX3" fmla="*/ 0 w 968614"/>
                <a:gd name="connsiteY3" fmla="*/ 406953 h 406953"/>
                <a:gd name="connsiteX4" fmla="*/ 0 w 968614"/>
                <a:gd name="connsiteY4" fmla="*/ 0 h 406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614" h="406953">
                  <a:moveTo>
                    <a:pt x="0" y="0"/>
                  </a:moveTo>
                  <a:lnTo>
                    <a:pt x="968614" y="0"/>
                  </a:lnTo>
                  <a:lnTo>
                    <a:pt x="968614" y="406953"/>
                  </a:lnTo>
                  <a:lnTo>
                    <a:pt x="0" y="406953"/>
                  </a:lnTo>
                  <a:lnTo>
                    <a:pt x="0" y="0"/>
                  </a:lnTo>
                  <a:close/>
                </a:path>
              </a:pathLst>
            </a:custGeom>
            <a:solidFill>
              <a:srgbClr val="632523"/>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algn="ctr" defTabSz="889000">
                <a:lnSpc>
                  <a:spcPct val="90000"/>
                </a:lnSpc>
                <a:spcBef>
                  <a:spcPct val="0"/>
                </a:spcBef>
                <a:spcAft>
                  <a:spcPct val="35000"/>
                </a:spcAft>
              </a:pPr>
              <a:r>
                <a:rPr lang="en-US" sz="2000" dirty="0">
                  <a:solidFill>
                    <a:prstClr val="white"/>
                  </a:solidFill>
                  <a:latin typeface="Century Gothic" pitchFamily="34" charset="0"/>
                </a:rPr>
                <a:t>NO</a:t>
              </a:r>
            </a:p>
          </p:txBody>
        </p:sp>
        <p:sp>
          <p:nvSpPr>
            <p:cNvPr id="14" name="Freeform 13"/>
            <p:cNvSpPr/>
            <p:nvPr/>
          </p:nvSpPr>
          <p:spPr>
            <a:xfrm>
              <a:off x="4997022" y="3007947"/>
              <a:ext cx="969264" cy="411480"/>
            </a:xfrm>
            <a:custGeom>
              <a:avLst/>
              <a:gdLst>
                <a:gd name="connsiteX0" fmla="*/ 0 w 1034885"/>
                <a:gd name="connsiteY0" fmla="*/ 0 h 348887"/>
                <a:gd name="connsiteX1" fmla="*/ 1034885 w 1034885"/>
                <a:gd name="connsiteY1" fmla="*/ 0 h 348887"/>
                <a:gd name="connsiteX2" fmla="*/ 1034885 w 1034885"/>
                <a:gd name="connsiteY2" fmla="*/ 348887 h 348887"/>
                <a:gd name="connsiteX3" fmla="*/ 0 w 1034885"/>
                <a:gd name="connsiteY3" fmla="*/ 348887 h 348887"/>
                <a:gd name="connsiteX4" fmla="*/ 0 w 1034885"/>
                <a:gd name="connsiteY4" fmla="*/ 0 h 348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4885" h="348887">
                  <a:moveTo>
                    <a:pt x="0" y="0"/>
                  </a:moveTo>
                  <a:lnTo>
                    <a:pt x="1034885" y="0"/>
                  </a:lnTo>
                  <a:lnTo>
                    <a:pt x="1034885" y="348887"/>
                  </a:lnTo>
                  <a:lnTo>
                    <a:pt x="0" y="348887"/>
                  </a:lnTo>
                  <a:lnTo>
                    <a:pt x="0" y="0"/>
                  </a:lnTo>
                  <a:close/>
                </a:path>
              </a:pathLst>
            </a:custGeom>
            <a:solidFill>
              <a:srgbClr val="632523"/>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algn="ctr" defTabSz="889000">
                <a:lnSpc>
                  <a:spcPct val="90000"/>
                </a:lnSpc>
                <a:spcBef>
                  <a:spcPct val="0"/>
                </a:spcBef>
                <a:spcAft>
                  <a:spcPct val="35000"/>
                </a:spcAft>
              </a:pPr>
              <a:r>
                <a:rPr lang="en-US" sz="2000" dirty="0">
                  <a:solidFill>
                    <a:prstClr val="white"/>
                  </a:solidFill>
                  <a:latin typeface="Century Gothic" pitchFamily="34" charset="0"/>
                </a:rPr>
                <a:t>YES</a:t>
              </a:r>
            </a:p>
          </p:txBody>
        </p:sp>
        <p:sp>
          <p:nvSpPr>
            <p:cNvPr id="15" name="Freeform 14"/>
            <p:cNvSpPr/>
            <p:nvPr/>
          </p:nvSpPr>
          <p:spPr>
            <a:xfrm>
              <a:off x="3809998" y="3750634"/>
              <a:ext cx="3343617" cy="937617"/>
            </a:xfrm>
            <a:custGeom>
              <a:avLst/>
              <a:gdLst>
                <a:gd name="connsiteX0" fmla="*/ 0 w 3343617"/>
                <a:gd name="connsiteY0" fmla="*/ 0 h 937617"/>
                <a:gd name="connsiteX1" fmla="*/ 3343617 w 3343617"/>
                <a:gd name="connsiteY1" fmla="*/ 0 h 937617"/>
                <a:gd name="connsiteX2" fmla="*/ 3343617 w 3343617"/>
                <a:gd name="connsiteY2" fmla="*/ 937617 h 937617"/>
                <a:gd name="connsiteX3" fmla="*/ 0 w 3343617"/>
                <a:gd name="connsiteY3" fmla="*/ 937617 h 937617"/>
                <a:gd name="connsiteX4" fmla="*/ 0 w 3343617"/>
                <a:gd name="connsiteY4" fmla="*/ 0 h 937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617" h="937617">
                  <a:moveTo>
                    <a:pt x="0" y="0"/>
                  </a:moveTo>
                  <a:lnTo>
                    <a:pt x="3343617" y="0"/>
                  </a:lnTo>
                  <a:lnTo>
                    <a:pt x="3343617" y="937617"/>
                  </a:lnTo>
                  <a:lnTo>
                    <a:pt x="0" y="937617"/>
                  </a:lnTo>
                  <a:lnTo>
                    <a:pt x="0" y="0"/>
                  </a:lnTo>
                  <a:close/>
                </a:path>
              </a:pathLst>
            </a:custGeom>
            <a:solidFill>
              <a:srgbClr val="632523"/>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algn="ctr" defTabSz="533400">
                <a:spcBef>
                  <a:spcPct val="0"/>
                </a:spcBef>
                <a:spcAft>
                  <a:spcPct val="35000"/>
                </a:spcAft>
              </a:pPr>
              <a:r>
                <a:rPr lang="en-US" sz="1200" dirty="0">
                  <a:solidFill>
                    <a:prstClr val="white"/>
                  </a:solidFill>
                  <a:latin typeface="Century Gothic" pitchFamily="34" charset="0"/>
                </a:rPr>
                <a:t>AUDIT </a:t>
              </a:r>
              <a:r>
                <a:rPr lang="en-US" sz="1200" dirty="0" smtClean="0">
                  <a:solidFill>
                    <a:prstClr val="white"/>
                  </a:solidFill>
                  <a:latin typeface="Century Gothic" pitchFamily="34" charset="0"/>
                </a:rPr>
                <a:t>C: How </a:t>
              </a:r>
              <a:r>
                <a:rPr lang="en-US" sz="1200" dirty="0">
                  <a:solidFill>
                    <a:prstClr val="white"/>
                  </a:solidFill>
                  <a:latin typeface="Century Gothic" pitchFamily="34" charset="0"/>
                </a:rPr>
                <a:t>often do you have a drink containing alcohol? How many standard drinks containing alcohol do you have on a typical day? 3. How often do you have six or more drinks on one occasion?</a:t>
              </a:r>
              <a:endParaRPr lang="en-US" sz="1200" dirty="0">
                <a:solidFill>
                  <a:prstClr val="white"/>
                </a:solidFill>
                <a:latin typeface="Arial" pitchFamily="34" charset="0"/>
                <a:cs typeface="Arial" pitchFamily="34" charset="0"/>
              </a:endParaRPr>
            </a:p>
          </p:txBody>
        </p:sp>
        <p:sp>
          <p:nvSpPr>
            <p:cNvPr id="16" name="Freeform 15"/>
            <p:cNvSpPr/>
            <p:nvPr/>
          </p:nvSpPr>
          <p:spPr>
            <a:xfrm>
              <a:off x="4645902" y="5082051"/>
              <a:ext cx="2870908" cy="640080"/>
            </a:xfrm>
            <a:custGeom>
              <a:avLst/>
              <a:gdLst>
                <a:gd name="connsiteX0" fmla="*/ 0 w 2870908"/>
                <a:gd name="connsiteY0" fmla="*/ 0 h 937617"/>
                <a:gd name="connsiteX1" fmla="*/ 2870908 w 2870908"/>
                <a:gd name="connsiteY1" fmla="*/ 0 h 937617"/>
                <a:gd name="connsiteX2" fmla="*/ 2870908 w 2870908"/>
                <a:gd name="connsiteY2" fmla="*/ 937617 h 937617"/>
                <a:gd name="connsiteX3" fmla="*/ 0 w 2870908"/>
                <a:gd name="connsiteY3" fmla="*/ 937617 h 937617"/>
                <a:gd name="connsiteX4" fmla="*/ 0 w 2870908"/>
                <a:gd name="connsiteY4" fmla="*/ 0 h 937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0908" h="937617">
                  <a:moveTo>
                    <a:pt x="0" y="0"/>
                  </a:moveTo>
                  <a:lnTo>
                    <a:pt x="2870908" y="0"/>
                  </a:lnTo>
                  <a:lnTo>
                    <a:pt x="2870908" y="937617"/>
                  </a:lnTo>
                  <a:lnTo>
                    <a:pt x="0" y="937617"/>
                  </a:lnTo>
                  <a:lnTo>
                    <a:pt x="0" y="0"/>
                  </a:lnTo>
                  <a:close/>
                </a:path>
              </a:pathLst>
            </a:custGeom>
            <a:solidFill>
              <a:srgbClr val="632523"/>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algn="ctr" defTabSz="533400">
                <a:spcBef>
                  <a:spcPct val="0"/>
                </a:spcBef>
                <a:spcAft>
                  <a:spcPct val="35000"/>
                </a:spcAft>
              </a:pPr>
              <a:r>
                <a:rPr lang="en-US" sz="1200" dirty="0" smtClean="0">
                  <a:solidFill>
                    <a:prstClr val="white"/>
                  </a:solidFill>
                  <a:latin typeface="Century Gothic" pitchFamily="34" charset="0"/>
                </a:rPr>
                <a:t>Male score of 4 or more, Female score 2 or more, complete full </a:t>
              </a:r>
              <a:r>
                <a:rPr lang="en-US" sz="1200" dirty="0">
                  <a:solidFill>
                    <a:prstClr val="white"/>
                  </a:solidFill>
                  <a:latin typeface="Century Gothic" pitchFamily="34" charset="0"/>
                </a:rPr>
                <a:t>screen.</a:t>
              </a:r>
            </a:p>
          </p:txBody>
        </p:sp>
        <p:sp>
          <p:nvSpPr>
            <p:cNvPr id="3" name="TextBox 2"/>
            <p:cNvSpPr txBox="1"/>
            <p:nvPr/>
          </p:nvSpPr>
          <p:spPr>
            <a:xfrm>
              <a:off x="482595" y="4724261"/>
              <a:ext cx="3276600" cy="701731"/>
            </a:xfrm>
            <a:prstGeom prst="rect">
              <a:avLst/>
            </a:prstGeom>
            <a:solidFill>
              <a:srgbClr val="51738E"/>
            </a:solidFill>
            <a:ln>
              <a:solidFill>
                <a:srgbClr val="51738E"/>
              </a:solid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lnSpc>
                  <a:spcPct val="90000"/>
                </a:lnSpc>
              </a:pPr>
              <a:r>
                <a:rPr lang="en-US" sz="1600" dirty="0">
                  <a:solidFill>
                    <a:prstClr val="white"/>
                  </a:solidFill>
                  <a:latin typeface="Century Gothic" pitchFamily="34" charset="0"/>
                </a:rPr>
                <a:t>Sensitivity/Specificity: </a:t>
              </a:r>
              <a:endParaRPr lang="en-US" sz="1600" dirty="0" smtClean="0">
                <a:solidFill>
                  <a:prstClr val="white"/>
                </a:solidFill>
                <a:latin typeface="Century Gothic" pitchFamily="34" charset="0"/>
              </a:endParaRPr>
            </a:p>
            <a:p>
              <a:pPr algn="ctr">
                <a:lnSpc>
                  <a:spcPct val="90000"/>
                </a:lnSpc>
              </a:pPr>
              <a:r>
                <a:rPr lang="en-US" sz="1400" dirty="0" smtClean="0">
                  <a:solidFill>
                    <a:prstClr val="white"/>
                  </a:solidFill>
                  <a:latin typeface="Century Gothic" pitchFamily="34" charset="0"/>
                </a:rPr>
                <a:t>Male: 86%/89%</a:t>
              </a:r>
            </a:p>
            <a:p>
              <a:pPr algn="ctr">
                <a:lnSpc>
                  <a:spcPct val="90000"/>
                </a:lnSpc>
              </a:pPr>
              <a:r>
                <a:rPr lang="en-US" sz="1400" dirty="0" smtClean="0">
                  <a:solidFill>
                    <a:prstClr val="white"/>
                  </a:solidFill>
                  <a:latin typeface="Century Gothic" pitchFamily="34" charset="0"/>
                </a:rPr>
                <a:t>Female: 73%/91%</a:t>
              </a:r>
              <a:endParaRPr lang="en-US" sz="1400" dirty="0">
                <a:solidFill>
                  <a:prstClr val="white"/>
                </a:solidFill>
                <a:latin typeface="Century Gothic" pitchFamily="34" charset="0"/>
              </a:endParaRPr>
            </a:p>
          </p:txBody>
        </p:sp>
      </p:grpSp>
      <p:sp>
        <p:nvSpPr>
          <p:cNvPr id="4" name="TextBox 3"/>
          <p:cNvSpPr txBox="1"/>
          <p:nvPr/>
        </p:nvSpPr>
        <p:spPr>
          <a:xfrm>
            <a:off x="1333503" y="5943600"/>
            <a:ext cx="6222998" cy="261610"/>
          </a:xfrm>
          <a:prstGeom prst="rect">
            <a:avLst/>
          </a:prstGeom>
          <a:noFill/>
        </p:spPr>
        <p:txBody>
          <a:bodyPr wrap="square" rtlCol="0">
            <a:spAutoFit/>
          </a:bodyPr>
          <a:lstStyle/>
          <a:p>
            <a:pPr marL="0" lvl="1">
              <a:spcBef>
                <a:spcPts val="600"/>
              </a:spcBef>
              <a:buClr>
                <a:srgbClr val="1F497D"/>
              </a:buClr>
              <a:buSzPct val="75000"/>
            </a:pPr>
            <a:r>
              <a:rPr lang="en-US" sz="1100" dirty="0">
                <a:solidFill>
                  <a:prstClr val="black"/>
                </a:solidFill>
              </a:rPr>
              <a:t>Source: </a:t>
            </a:r>
            <a:r>
              <a:rPr lang="en-US" sz="1100" i="1" dirty="0" smtClean="0"/>
              <a:t>www.integration.samhsa.gov/images/res/tool_</a:t>
            </a:r>
            <a:r>
              <a:rPr lang="en-US" sz="1100" b="1" i="1" dirty="0" smtClean="0"/>
              <a:t>auditc</a:t>
            </a:r>
            <a:r>
              <a:rPr lang="en-US" sz="1100" i="1" dirty="0" smtClean="0"/>
              <a:t>.pdf</a:t>
            </a:r>
            <a:r>
              <a:rPr lang="en-US" sz="1100" dirty="0" smtClean="0"/>
              <a:t>‎</a:t>
            </a:r>
            <a:endParaRPr lang="en-US" sz="1100" dirty="0">
              <a:solidFill>
                <a:prstClr val="black"/>
              </a:solidFill>
            </a:endParaRPr>
          </a:p>
        </p:txBody>
      </p:sp>
      <p:sp>
        <p:nvSpPr>
          <p:cNvPr id="6" name="Title 5"/>
          <p:cNvSpPr>
            <a:spLocks noGrp="1"/>
          </p:cNvSpPr>
          <p:nvPr>
            <p:ph type="title"/>
          </p:nvPr>
        </p:nvSpPr>
        <p:spPr>
          <a:xfrm>
            <a:off x="0" y="237588"/>
            <a:ext cx="9144000" cy="1213108"/>
          </a:xfrm>
        </p:spPr>
        <p:txBody>
          <a:bodyPr>
            <a:normAutofit/>
          </a:bodyPr>
          <a:lstStyle/>
          <a:p>
            <a:r>
              <a:rPr lang="en-US" dirty="0" smtClean="0">
                <a:solidFill>
                  <a:schemeClr val="accent2">
                    <a:lumMod val="50000"/>
                  </a:schemeClr>
                </a:solidFill>
              </a:rPr>
              <a:t>Alcohol Prescreening</a:t>
            </a:r>
            <a:endParaRPr lang="en-US" dirty="0"/>
          </a:p>
        </p:txBody>
      </p:sp>
    </p:spTree>
    <p:extLst>
      <p:ext uri="{BB962C8B-B14F-4D97-AF65-F5344CB8AC3E}">
        <p14:creationId xmlns:p14="http://schemas.microsoft.com/office/powerpoint/2010/main" val="916271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498462" y="2514600"/>
            <a:ext cx="4606938" cy="3526345"/>
            <a:chOff x="228600" y="2796709"/>
            <a:chExt cx="4606938" cy="3526345"/>
          </a:xfrm>
        </p:grpSpPr>
        <p:sp>
          <p:nvSpPr>
            <p:cNvPr id="6" name="Freeform 5"/>
            <p:cNvSpPr/>
            <p:nvPr/>
          </p:nvSpPr>
          <p:spPr>
            <a:xfrm>
              <a:off x="228600" y="2796709"/>
              <a:ext cx="3605267" cy="1301031"/>
            </a:xfrm>
            <a:custGeom>
              <a:avLst/>
              <a:gdLst>
                <a:gd name="connsiteX0" fmla="*/ 0 w 3605267"/>
                <a:gd name="connsiteY0" fmla="*/ 130103 h 1301031"/>
                <a:gd name="connsiteX1" fmla="*/ 130103 w 3605267"/>
                <a:gd name="connsiteY1" fmla="*/ 0 h 1301031"/>
                <a:gd name="connsiteX2" fmla="*/ 3475164 w 3605267"/>
                <a:gd name="connsiteY2" fmla="*/ 0 h 1301031"/>
                <a:gd name="connsiteX3" fmla="*/ 3605267 w 3605267"/>
                <a:gd name="connsiteY3" fmla="*/ 130103 h 1301031"/>
                <a:gd name="connsiteX4" fmla="*/ 3605267 w 3605267"/>
                <a:gd name="connsiteY4" fmla="*/ 1170928 h 1301031"/>
                <a:gd name="connsiteX5" fmla="*/ 3475164 w 3605267"/>
                <a:gd name="connsiteY5" fmla="*/ 1301031 h 1301031"/>
                <a:gd name="connsiteX6" fmla="*/ 130103 w 3605267"/>
                <a:gd name="connsiteY6" fmla="*/ 1301031 h 1301031"/>
                <a:gd name="connsiteX7" fmla="*/ 0 w 3605267"/>
                <a:gd name="connsiteY7" fmla="*/ 1170928 h 1301031"/>
                <a:gd name="connsiteX8" fmla="*/ 0 w 3605267"/>
                <a:gd name="connsiteY8" fmla="*/ 130103 h 130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05267" h="1301031">
                  <a:moveTo>
                    <a:pt x="0" y="130103"/>
                  </a:moveTo>
                  <a:cubicBezTo>
                    <a:pt x="0" y="58249"/>
                    <a:pt x="58249" y="0"/>
                    <a:pt x="130103" y="0"/>
                  </a:cubicBezTo>
                  <a:lnTo>
                    <a:pt x="3475164" y="0"/>
                  </a:lnTo>
                  <a:cubicBezTo>
                    <a:pt x="3547018" y="0"/>
                    <a:pt x="3605267" y="58249"/>
                    <a:pt x="3605267" y="130103"/>
                  </a:cubicBezTo>
                  <a:lnTo>
                    <a:pt x="3605267" y="1170928"/>
                  </a:lnTo>
                  <a:cubicBezTo>
                    <a:pt x="3605267" y="1242782"/>
                    <a:pt x="3547018" y="1301031"/>
                    <a:pt x="3475164" y="1301031"/>
                  </a:cubicBezTo>
                  <a:lnTo>
                    <a:pt x="130103" y="1301031"/>
                  </a:lnTo>
                  <a:cubicBezTo>
                    <a:pt x="58249" y="1301031"/>
                    <a:pt x="0" y="1242782"/>
                    <a:pt x="0" y="1170928"/>
                  </a:cubicBezTo>
                  <a:lnTo>
                    <a:pt x="0" y="130103"/>
                  </a:lnTo>
                  <a:close/>
                </a:path>
              </a:pathLst>
            </a:custGeom>
            <a:solidFill>
              <a:srgbClr val="632523"/>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spcFirstLastPara="0" vert="horz" wrap="square" lIns="76206" tIns="63506" rIns="76206" bIns="63506" numCol="1" spcCol="1270" anchor="ctr" anchorCtr="0">
              <a:noAutofit/>
            </a:bodyPr>
            <a:lstStyle/>
            <a:p>
              <a:pPr lvl="0" algn="ctr" defTabSz="889000">
                <a:lnSpc>
                  <a:spcPct val="90000"/>
                </a:lnSpc>
                <a:spcBef>
                  <a:spcPct val="0"/>
                </a:spcBef>
                <a:spcAft>
                  <a:spcPct val="35000"/>
                </a:spcAft>
              </a:pPr>
              <a:r>
                <a:rPr lang="en-US" sz="2000" b="0" kern="1200" dirty="0" smtClean="0">
                  <a:latin typeface="Century Gothic" pitchFamily="34" charset="0"/>
                </a:rPr>
                <a:t>Determine the average drinks per day and average drinks per week—ask:</a:t>
              </a:r>
              <a:endParaRPr lang="en-US" sz="2000" b="0" kern="1200" dirty="0">
                <a:latin typeface="Century Gothic" pitchFamily="34" charset="0"/>
              </a:endParaRPr>
            </a:p>
          </p:txBody>
        </p:sp>
        <p:sp>
          <p:nvSpPr>
            <p:cNvPr id="7" name="Freeform 6"/>
            <p:cNvSpPr/>
            <p:nvPr/>
          </p:nvSpPr>
          <p:spPr>
            <a:xfrm>
              <a:off x="589126" y="4097740"/>
              <a:ext cx="1357320" cy="443292"/>
            </a:xfrm>
            <a:custGeom>
              <a:avLst/>
              <a:gdLst/>
              <a:ahLst/>
              <a:cxnLst/>
              <a:rect l="0" t="0" r="0" b="0"/>
              <a:pathLst>
                <a:path>
                  <a:moveTo>
                    <a:pt x="0" y="0"/>
                  </a:moveTo>
                  <a:lnTo>
                    <a:pt x="0" y="443292"/>
                  </a:lnTo>
                  <a:lnTo>
                    <a:pt x="1357320" y="443292"/>
                  </a:lnTo>
                </a:path>
              </a:pathLst>
            </a:custGeom>
            <a:noFill/>
            <a:ln>
              <a:solidFill>
                <a:srgbClr val="B46C3A"/>
              </a:solidFill>
            </a:ln>
          </p:spPr>
          <p:style>
            <a:lnRef idx="2">
              <a:scrgbClr r="0" g="0" b="0"/>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8" name="Freeform 7"/>
            <p:cNvSpPr/>
            <p:nvPr/>
          </p:nvSpPr>
          <p:spPr>
            <a:xfrm>
              <a:off x="1907086" y="4232237"/>
              <a:ext cx="2928452" cy="607274"/>
            </a:xfrm>
            <a:custGeom>
              <a:avLst/>
              <a:gdLst>
                <a:gd name="connsiteX0" fmla="*/ 0 w 2928452"/>
                <a:gd name="connsiteY0" fmla="*/ 60727 h 607274"/>
                <a:gd name="connsiteX1" fmla="*/ 60727 w 2928452"/>
                <a:gd name="connsiteY1" fmla="*/ 0 h 607274"/>
                <a:gd name="connsiteX2" fmla="*/ 2867725 w 2928452"/>
                <a:gd name="connsiteY2" fmla="*/ 0 h 607274"/>
                <a:gd name="connsiteX3" fmla="*/ 2928452 w 2928452"/>
                <a:gd name="connsiteY3" fmla="*/ 60727 h 607274"/>
                <a:gd name="connsiteX4" fmla="*/ 2928452 w 2928452"/>
                <a:gd name="connsiteY4" fmla="*/ 546547 h 607274"/>
                <a:gd name="connsiteX5" fmla="*/ 2867725 w 2928452"/>
                <a:gd name="connsiteY5" fmla="*/ 607274 h 607274"/>
                <a:gd name="connsiteX6" fmla="*/ 60727 w 2928452"/>
                <a:gd name="connsiteY6" fmla="*/ 607274 h 607274"/>
                <a:gd name="connsiteX7" fmla="*/ 0 w 2928452"/>
                <a:gd name="connsiteY7" fmla="*/ 546547 h 607274"/>
                <a:gd name="connsiteX8" fmla="*/ 0 w 2928452"/>
                <a:gd name="connsiteY8" fmla="*/ 60727 h 60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8452" h="607274">
                  <a:moveTo>
                    <a:pt x="0" y="60727"/>
                  </a:moveTo>
                  <a:cubicBezTo>
                    <a:pt x="0" y="27188"/>
                    <a:pt x="27188" y="0"/>
                    <a:pt x="60727" y="0"/>
                  </a:cubicBezTo>
                  <a:lnTo>
                    <a:pt x="2867725" y="0"/>
                  </a:lnTo>
                  <a:cubicBezTo>
                    <a:pt x="2901264" y="0"/>
                    <a:pt x="2928452" y="27188"/>
                    <a:pt x="2928452" y="60727"/>
                  </a:cubicBezTo>
                  <a:lnTo>
                    <a:pt x="2928452" y="546547"/>
                  </a:lnTo>
                  <a:cubicBezTo>
                    <a:pt x="2928452" y="580086"/>
                    <a:pt x="2901264" y="607274"/>
                    <a:pt x="2867725" y="607274"/>
                  </a:cubicBezTo>
                  <a:lnTo>
                    <a:pt x="60727" y="607274"/>
                  </a:lnTo>
                  <a:cubicBezTo>
                    <a:pt x="27188" y="607274"/>
                    <a:pt x="0" y="580086"/>
                    <a:pt x="0" y="546547"/>
                  </a:cubicBezTo>
                  <a:lnTo>
                    <a:pt x="0" y="60727"/>
                  </a:lnTo>
                  <a:close/>
                </a:path>
              </a:pathLst>
            </a:custGeom>
            <a:ln>
              <a:solidFill>
                <a:srgbClr val="632523"/>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0646" tIns="33026" rIns="40646" bIns="33026" numCol="1" spcCol="1270" anchor="ctr" anchorCtr="0">
              <a:noAutofit/>
            </a:bodyPr>
            <a:lstStyle/>
            <a:p>
              <a:pPr lvl="0" algn="ctr" defTabSz="533400">
                <a:spcBef>
                  <a:spcPct val="0"/>
                </a:spcBef>
              </a:pPr>
              <a:r>
                <a:rPr lang="en-US" sz="1200" kern="1200" dirty="0" smtClean="0">
                  <a:latin typeface="Century Gothic" pitchFamily="34" charset="0"/>
                </a:rPr>
                <a:t>On average, how many days a week do you have an alcoholic drink? </a:t>
              </a:r>
              <a:endParaRPr lang="en-US" sz="1200" kern="1200" dirty="0">
                <a:latin typeface="Century Gothic" pitchFamily="34" charset="0"/>
              </a:endParaRPr>
            </a:p>
          </p:txBody>
        </p:sp>
        <p:sp>
          <p:nvSpPr>
            <p:cNvPr id="9" name="Freeform 8"/>
            <p:cNvSpPr/>
            <p:nvPr/>
          </p:nvSpPr>
          <p:spPr>
            <a:xfrm>
              <a:off x="589126" y="4097740"/>
              <a:ext cx="1317959" cy="1162584"/>
            </a:xfrm>
            <a:custGeom>
              <a:avLst/>
              <a:gdLst/>
              <a:ahLst/>
              <a:cxnLst/>
              <a:rect l="0" t="0" r="0" b="0"/>
              <a:pathLst>
                <a:path>
                  <a:moveTo>
                    <a:pt x="0" y="0"/>
                  </a:moveTo>
                  <a:lnTo>
                    <a:pt x="0" y="1162584"/>
                  </a:lnTo>
                  <a:lnTo>
                    <a:pt x="1317959" y="1162584"/>
                  </a:lnTo>
                </a:path>
              </a:pathLst>
            </a:custGeom>
            <a:noFill/>
            <a:ln>
              <a:solidFill>
                <a:srgbClr val="B46C3A"/>
              </a:solidFill>
            </a:ln>
          </p:spPr>
          <p:style>
            <a:lnRef idx="2">
              <a:scrgbClr r="0" g="0" b="0"/>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10" name="Freeform 9"/>
            <p:cNvSpPr/>
            <p:nvPr/>
          </p:nvSpPr>
          <p:spPr>
            <a:xfrm>
              <a:off x="1907086" y="4974008"/>
              <a:ext cx="2926080" cy="607274"/>
            </a:xfrm>
            <a:custGeom>
              <a:avLst/>
              <a:gdLst>
                <a:gd name="connsiteX0" fmla="*/ 0 w 3536281"/>
                <a:gd name="connsiteY0" fmla="*/ 60727 h 607274"/>
                <a:gd name="connsiteX1" fmla="*/ 60727 w 3536281"/>
                <a:gd name="connsiteY1" fmla="*/ 0 h 607274"/>
                <a:gd name="connsiteX2" fmla="*/ 3475554 w 3536281"/>
                <a:gd name="connsiteY2" fmla="*/ 0 h 607274"/>
                <a:gd name="connsiteX3" fmla="*/ 3536281 w 3536281"/>
                <a:gd name="connsiteY3" fmla="*/ 60727 h 607274"/>
                <a:gd name="connsiteX4" fmla="*/ 3536281 w 3536281"/>
                <a:gd name="connsiteY4" fmla="*/ 546547 h 607274"/>
                <a:gd name="connsiteX5" fmla="*/ 3475554 w 3536281"/>
                <a:gd name="connsiteY5" fmla="*/ 607274 h 607274"/>
                <a:gd name="connsiteX6" fmla="*/ 60727 w 3536281"/>
                <a:gd name="connsiteY6" fmla="*/ 607274 h 607274"/>
                <a:gd name="connsiteX7" fmla="*/ 0 w 3536281"/>
                <a:gd name="connsiteY7" fmla="*/ 546547 h 607274"/>
                <a:gd name="connsiteX8" fmla="*/ 0 w 3536281"/>
                <a:gd name="connsiteY8" fmla="*/ 60727 h 60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6281" h="607274">
                  <a:moveTo>
                    <a:pt x="0" y="60727"/>
                  </a:moveTo>
                  <a:cubicBezTo>
                    <a:pt x="0" y="27188"/>
                    <a:pt x="27188" y="0"/>
                    <a:pt x="60727" y="0"/>
                  </a:cubicBezTo>
                  <a:lnTo>
                    <a:pt x="3475554" y="0"/>
                  </a:lnTo>
                  <a:cubicBezTo>
                    <a:pt x="3509093" y="0"/>
                    <a:pt x="3536281" y="27188"/>
                    <a:pt x="3536281" y="60727"/>
                  </a:cubicBezTo>
                  <a:lnTo>
                    <a:pt x="3536281" y="546547"/>
                  </a:lnTo>
                  <a:cubicBezTo>
                    <a:pt x="3536281" y="580086"/>
                    <a:pt x="3509093" y="607274"/>
                    <a:pt x="3475554" y="607274"/>
                  </a:cubicBezTo>
                  <a:lnTo>
                    <a:pt x="60727" y="607274"/>
                  </a:lnTo>
                  <a:cubicBezTo>
                    <a:pt x="27188" y="607274"/>
                    <a:pt x="0" y="580086"/>
                    <a:pt x="0" y="546547"/>
                  </a:cubicBezTo>
                  <a:lnTo>
                    <a:pt x="0" y="60727"/>
                  </a:lnTo>
                  <a:close/>
                </a:path>
              </a:pathLst>
            </a:custGeom>
            <a:ln>
              <a:solidFill>
                <a:srgbClr val="632523"/>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0646" tIns="33026" rIns="40646" bIns="33026" numCol="1" spcCol="1270" anchor="ctr" anchorCtr="0">
              <a:noAutofit/>
            </a:bodyPr>
            <a:lstStyle/>
            <a:p>
              <a:pPr lvl="0" algn="ctr" defTabSz="533400">
                <a:spcBef>
                  <a:spcPct val="0"/>
                </a:spcBef>
              </a:pPr>
              <a:r>
                <a:rPr lang="en-US" sz="1200" kern="1200" dirty="0" smtClean="0">
                  <a:latin typeface="Century Gothic" pitchFamily="34" charset="0"/>
                </a:rPr>
                <a:t>On a typical drinking day, how many drinks do you have? (</a:t>
              </a:r>
              <a:r>
                <a:rPr lang="en-US" sz="1200" b="1" kern="1200" dirty="0" smtClean="0">
                  <a:latin typeface="Century Gothic" pitchFamily="34" charset="0"/>
                </a:rPr>
                <a:t>Daily average</a:t>
              </a:r>
              <a:r>
                <a:rPr lang="en-US" sz="1200" kern="1200" dirty="0" smtClean="0">
                  <a:latin typeface="Century Gothic" pitchFamily="34" charset="0"/>
                </a:rPr>
                <a:t>)</a:t>
              </a:r>
              <a:endParaRPr lang="en-US" sz="1200" kern="1200" dirty="0">
                <a:latin typeface="Century Gothic" pitchFamily="34" charset="0"/>
              </a:endParaRPr>
            </a:p>
          </p:txBody>
        </p:sp>
        <p:sp>
          <p:nvSpPr>
            <p:cNvPr id="11" name="Freeform 10"/>
            <p:cNvSpPr/>
            <p:nvPr/>
          </p:nvSpPr>
          <p:spPr>
            <a:xfrm>
              <a:off x="589126" y="4097740"/>
              <a:ext cx="1317959" cy="1921677"/>
            </a:xfrm>
            <a:custGeom>
              <a:avLst/>
              <a:gdLst/>
              <a:ahLst/>
              <a:cxnLst/>
              <a:rect l="0" t="0" r="0" b="0"/>
              <a:pathLst>
                <a:path>
                  <a:moveTo>
                    <a:pt x="0" y="0"/>
                  </a:moveTo>
                  <a:lnTo>
                    <a:pt x="0" y="1921677"/>
                  </a:lnTo>
                  <a:lnTo>
                    <a:pt x="1317959" y="1921677"/>
                  </a:lnTo>
                </a:path>
              </a:pathLst>
            </a:custGeom>
            <a:noFill/>
            <a:ln>
              <a:solidFill>
                <a:srgbClr val="B46C3A"/>
              </a:solidFill>
            </a:ln>
          </p:spPr>
          <p:style>
            <a:lnRef idx="2">
              <a:scrgbClr r="0" g="0" b="0"/>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12" name="Freeform 11"/>
            <p:cNvSpPr/>
            <p:nvPr/>
          </p:nvSpPr>
          <p:spPr>
            <a:xfrm>
              <a:off x="1907086" y="5715780"/>
              <a:ext cx="2926080" cy="607274"/>
            </a:xfrm>
            <a:custGeom>
              <a:avLst/>
              <a:gdLst>
                <a:gd name="connsiteX0" fmla="*/ 0 w 2821106"/>
                <a:gd name="connsiteY0" fmla="*/ 60727 h 607274"/>
                <a:gd name="connsiteX1" fmla="*/ 60727 w 2821106"/>
                <a:gd name="connsiteY1" fmla="*/ 0 h 607274"/>
                <a:gd name="connsiteX2" fmla="*/ 2760379 w 2821106"/>
                <a:gd name="connsiteY2" fmla="*/ 0 h 607274"/>
                <a:gd name="connsiteX3" fmla="*/ 2821106 w 2821106"/>
                <a:gd name="connsiteY3" fmla="*/ 60727 h 607274"/>
                <a:gd name="connsiteX4" fmla="*/ 2821106 w 2821106"/>
                <a:gd name="connsiteY4" fmla="*/ 546547 h 607274"/>
                <a:gd name="connsiteX5" fmla="*/ 2760379 w 2821106"/>
                <a:gd name="connsiteY5" fmla="*/ 607274 h 607274"/>
                <a:gd name="connsiteX6" fmla="*/ 60727 w 2821106"/>
                <a:gd name="connsiteY6" fmla="*/ 607274 h 607274"/>
                <a:gd name="connsiteX7" fmla="*/ 0 w 2821106"/>
                <a:gd name="connsiteY7" fmla="*/ 546547 h 607274"/>
                <a:gd name="connsiteX8" fmla="*/ 0 w 2821106"/>
                <a:gd name="connsiteY8" fmla="*/ 60727 h 60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1106" h="607274">
                  <a:moveTo>
                    <a:pt x="0" y="60727"/>
                  </a:moveTo>
                  <a:cubicBezTo>
                    <a:pt x="0" y="27188"/>
                    <a:pt x="27188" y="0"/>
                    <a:pt x="60727" y="0"/>
                  </a:cubicBezTo>
                  <a:lnTo>
                    <a:pt x="2760379" y="0"/>
                  </a:lnTo>
                  <a:cubicBezTo>
                    <a:pt x="2793918" y="0"/>
                    <a:pt x="2821106" y="27188"/>
                    <a:pt x="2821106" y="60727"/>
                  </a:cubicBezTo>
                  <a:lnTo>
                    <a:pt x="2821106" y="546547"/>
                  </a:lnTo>
                  <a:cubicBezTo>
                    <a:pt x="2821106" y="580086"/>
                    <a:pt x="2793918" y="607274"/>
                    <a:pt x="2760379" y="607274"/>
                  </a:cubicBezTo>
                  <a:lnTo>
                    <a:pt x="60727" y="607274"/>
                  </a:lnTo>
                  <a:cubicBezTo>
                    <a:pt x="27188" y="607274"/>
                    <a:pt x="0" y="580086"/>
                    <a:pt x="0" y="546547"/>
                  </a:cubicBezTo>
                  <a:lnTo>
                    <a:pt x="0" y="60727"/>
                  </a:lnTo>
                  <a:close/>
                </a:path>
              </a:pathLst>
            </a:custGeom>
            <a:ln>
              <a:solidFill>
                <a:srgbClr val="632523"/>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0646" tIns="33026" rIns="40646" bIns="33026" numCol="1" spcCol="1270" anchor="ctr" anchorCtr="0">
              <a:noAutofit/>
            </a:bodyPr>
            <a:lstStyle/>
            <a:p>
              <a:pPr lvl="0" algn="ctr" defTabSz="533400">
                <a:lnSpc>
                  <a:spcPct val="90000"/>
                </a:lnSpc>
                <a:spcBef>
                  <a:spcPct val="0"/>
                </a:spcBef>
                <a:spcAft>
                  <a:spcPct val="35000"/>
                </a:spcAft>
              </a:pPr>
              <a:r>
                <a:rPr lang="en-US" sz="1200" b="1" kern="1200" dirty="0" smtClean="0">
                  <a:latin typeface="Century Gothic" pitchFamily="34" charset="0"/>
                </a:rPr>
                <a:t>Weekly average </a:t>
              </a:r>
              <a:r>
                <a:rPr lang="en-US" sz="1200" kern="1200" dirty="0" smtClean="0">
                  <a:latin typeface="Century Gothic" pitchFamily="34" charset="0"/>
                </a:rPr>
                <a:t>= days X drinks</a:t>
              </a:r>
            </a:p>
          </p:txBody>
        </p:sp>
      </p:grpSp>
      <p:sp>
        <p:nvSpPr>
          <p:cNvPr id="3" name="TextBox 2"/>
          <p:cNvSpPr txBox="1">
            <a:spLocks noChangeArrowheads="1"/>
          </p:cNvSpPr>
          <p:nvPr/>
        </p:nvSpPr>
        <p:spPr bwMode="auto">
          <a:xfrm>
            <a:off x="5334000" y="3354443"/>
            <a:ext cx="3505200" cy="1846659"/>
          </a:xfrm>
          <a:prstGeom prst="rect">
            <a:avLst/>
          </a:prstGeom>
          <a:noFill/>
          <a:ln w="9525">
            <a:noFill/>
            <a:miter lim="800000"/>
            <a:headEnd/>
            <a:tailEnd/>
          </a:ln>
        </p:spPr>
        <p:txBody>
          <a:bodyPr wrap="square">
            <a:spAutoFit/>
          </a:bodyPr>
          <a:lstStyle/>
          <a:p>
            <a:pPr algn="ctr"/>
            <a:r>
              <a:rPr lang="en-US" b="1" dirty="0">
                <a:solidFill>
                  <a:prstClr val="black"/>
                </a:solidFill>
              </a:rPr>
              <a:t>Recommended Limits</a:t>
            </a:r>
          </a:p>
          <a:p>
            <a:pPr algn="ctr"/>
            <a:endParaRPr lang="en-US" sz="1600" b="1" u="sng" dirty="0">
              <a:solidFill>
                <a:prstClr val="black"/>
              </a:solidFill>
            </a:endParaRPr>
          </a:p>
          <a:p>
            <a:pPr algn="ctr"/>
            <a:r>
              <a:rPr lang="en-US" sz="1600" dirty="0">
                <a:solidFill>
                  <a:prstClr val="black"/>
                </a:solidFill>
              </a:rPr>
              <a:t>Men = 2 per day/14 per week</a:t>
            </a:r>
          </a:p>
          <a:p>
            <a:pPr algn="ctr"/>
            <a:r>
              <a:rPr lang="en-US" sz="1600" dirty="0" smtClean="0">
                <a:solidFill>
                  <a:prstClr val="black"/>
                </a:solidFill>
              </a:rPr>
              <a:t>Women/anyone 65</a:t>
            </a:r>
            <a:r>
              <a:rPr lang="en-US" sz="1600" dirty="0">
                <a:solidFill>
                  <a:prstClr val="black"/>
                </a:solidFill>
              </a:rPr>
              <a:t>+ =  1 per day or 7 drinks per week</a:t>
            </a:r>
          </a:p>
          <a:p>
            <a:pPr algn="ctr"/>
            <a:endParaRPr lang="en-US" sz="1600" dirty="0">
              <a:solidFill>
                <a:prstClr val="black"/>
              </a:solidFill>
            </a:endParaRPr>
          </a:p>
          <a:p>
            <a:pPr algn="ctr"/>
            <a:r>
              <a:rPr lang="en-US" sz="1600" dirty="0">
                <a:solidFill>
                  <a:prstClr val="black"/>
                </a:solidFill>
              </a:rPr>
              <a:t>&gt; Regular </a:t>
            </a:r>
            <a:r>
              <a:rPr lang="en-US" sz="1600" dirty="0" smtClean="0">
                <a:solidFill>
                  <a:prstClr val="black"/>
                </a:solidFill>
              </a:rPr>
              <a:t>limits </a:t>
            </a:r>
            <a:r>
              <a:rPr lang="en-US" sz="1600" dirty="0">
                <a:solidFill>
                  <a:prstClr val="black"/>
                </a:solidFill>
              </a:rPr>
              <a:t>= </a:t>
            </a:r>
            <a:r>
              <a:rPr lang="en-US" sz="1600" dirty="0" smtClean="0">
                <a:solidFill>
                  <a:prstClr val="black"/>
                </a:solidFill>
              </a:rPr>
              <a:t>at-risk </a:t>
            </a:r>
            <a:r>
              <a:rPr lang="en-US" sz="1600" dirty="0">
                <a:solidFill>
                  <a:prstClr val="black"/>
                </a:solidFill>
              </a:rPr>
              <a:t>d</a:t>
            </a:r>
            <a:r>
              <a:rPr lang="en-US" sz="1600" dirty="0" smtClean="0">
                <a:solidFill>
                  <a:prstClr val="black"/>
                </a:solidFill>
              </a:rPr>
              <a:t>rinker</a:t>
            </a:r>
            <a:endParaRPr lang="en-US" sz="1600" dirty="0">
              <a:solidFill>
                <a:prstClr val="black"/>
              </a:solidFill>
            </a:endParaRPr>
          </a:p>
        </p:txBody>
      </p:sp>
      <p:sp>
        <p:nvSpPr>
          <p:cNvPr id="5" name="Title 4"/>
          <p:cNvSpPr>
            <a:spLocks noGrp="1"/>
          </p:cNvSpPr>
          <p:nvPr>
            <p:ph type="title"/>
          </p:nvPr>
        </p:nvSpPr>
        <p:spPr>
          <a:xfrm>
            <a:off x="0" y="762000"/>
            <a:ext cx="9144000" cy="1143000"/>
          </a:xfrm>
        </p:spPr>
        <p:txBody>
          <a:bodyPr>
            <a:noAutofit/>
          </a:bodyPr>
          <a:lstStyle/>
          <a:p>
            <a:r>
              <a:rPr lang="en-US" dirty="0" smtClean="0">
                <a:solidFill>
                  <a:schemeClr val="accent2">
                    <a:lumMod val="50000"/>
                  </a:schemeClr>
                </a:solidFill>
              </a:rPr>
              <a:t>Prescreening Drinking Limits</a:t>
            </a:r>
            <a:endParaRPr lang="en-US" dirty="0">
              <a:solidFill>
                <a:schemeClr val="accent2">
                  <a:lumMod val="50000"/>
                </a:schemeClr>
              </a:solidFill>
            </a:endParaRPr>
          </a:p>
        </p:txBody>
      </p:sp>
    </p:spTree>
    <p:extLst>
      <p:ext uri="{BB962C8B-B14F-4D97-AF65-F5344CB8AC3E}">
        <p14:creationId xmlns:p14="http://schemas.microsoft.com/office/powerpoint/2010/main" val="2847592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1143000"/>
          </a:xfrm>
        </p:spPr>
        <p:txBody>
          <a:bodyPr>
            <a:normAutofit/>
          </a:bodyPr>
          <a:lstStyle/>
          <a:p>
            <a:pPr eaLnBrk="1" fontAlgn="auto" hangingPunct="1">
              <a:spcAft>
                <a:spcPts val="0"/>
              </a:spcAft>
              <a:defRPr/>
            </a:pPr>
            <a:r>
              <a:rPr lang="en-US" dirty="0" smtClean="0">
                <a:solidFill>
                  <a:schemeClr val="accent2">
                    <a:lumMod val="50000"/>
                  </a:schemeClr>
                </a:solidFill>
              </a:rPr>
              <a:t>How Much </a:t>
            </a:r>
            <a:r>
              <a:rPr lang="en-US" dirty="0">
                <a:solidFill>
                  <a:schemeClr val="accent2">
                    <a:lumMod val="50000"/>
                  </a:schemeClr>
                </a:solidFill>
              </a:rPr>
              <a:t>I</a:t>
            </a:r>
            <a:r>
              <a:rPr lang="en-US" dirty="0" smtClean="0">
                <a:solidFill>
                  <a:schemeClr val="accent2">
                    <a:lumMod val="50000"/>
                  </a:schemeClr>
                </a:solidFill>
              </a:rPr>
              <a:t>s “One </a:t>
            </a:r>
            <a:r>
              <a:rPr lang="en-US" dirty="0">
                <a:solidFill>
                  <a:schemeClr val="accent2">
                    <a:lumMod val="50000"/>
                  </a:schemeClr>
                </a:solidFill>
              </a:rPr>
              <a:t>D</a:t>
            </a:r>
            <a:r>
              <a:rPr lang="en-US" dirty="0" smtClean="0">
                <a:solidFill>
                  <a:schemeClr val="accent2">
                    <a:lumMod val="50000"/>
                  </a:schemeClr>
                </a:solidFill>
              </a:rPr>
              <a:t>rink”?</a:t>
            </a:r>
            <a:endParaRPr lang="en-US" dirty="0">
              <a:solidFill>
                <a:schemeClr val="accent2">
                  <a:lumMod val="50000"/>
                </a:schemeClr>
              </a:solidFill>
            </a:endParaRPr>
          </a:p>
        </p:txBody>
      </p:sp>
      <p:sp>
        <p:nvSpPr>
          <p:cNvPr id="9" name="TextBox 8"/>
          <p:cNvSpPr txBox="1"/>
          <p:nvPr/>
        </p:nvSpPr>
        <p:spPr>
          <a:xfrm>
            <a:off x="2481942" y="6190995"/>
            <a:ext cx="3760966" cy="338554"/>
          </a:xfrm>
          <a:prstGeom prst="rect">
            <a:avLst/>
          </a:prstGeom>
          <a:noFill/>
        </p:spPr>
        <p:txBody>
          <a:bodyPr wrap="none">
            <a:spAutoFit/>
          </a:bodyPr>
          <a:lstStyle/>
          <a:p>
            <a:pPr>
              <a:defRPr/>
            </a:pPr>
            <a:r>
              <a:rPr lang="en-US" sz="1600" b="1" i="1" dirty="0">
                <a:solidFill>
                  <a:srgbClr val="B46C3A"/>
                </a:solidFill>
                <a:latin typeface="Century Gothic" pitchFamily="34" charset="0"/>
              </a:rPr>
              <a:t>Equivalent to 14 grams pure alcohol</a:t>
            </a:r>
          </a:p>
        </p:txBody>
      </p:sp>
      <p:pic>
        <p:nvPicPr>
          <p:cNvPr id="4" name="Picture 3"/>
          <p:cNvPicPr>
            <a:picLocks noChangeAspect="1"/>
          </p:cNvPicPr>
          <p:nvPr/>
        </p:nvPicPr>
        <p:blipFill>
          <a:blip r:embed="rId3"/>
          <a:stretch>
            <a:fillRect/>
          </a:stretch>
        </p:blipFill>
        <p:spPr>
          <a:xfrm>
            <a:off x="127000" y="1676400"/>
            <a:ext cx="9017000" cy="3581400"/>
          </a:xfrm>
          <a:prstGeom prst="rect">
            <a:avLst/>
          </a:prstGeom>
        </p:spPr>
      </p:pic>
    </p:spTree>
    <p:extLst>
      <p:ext uri="{BB962C8B-B14F-4D97-AF65-F5344CB8AC3E}">
        <p14:creationId xmlns:p14="http://schemas.microsoft.com/office/powerpoint/2010/main" val="4041769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Drinking Limit Recommendations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For </a:t>
            </a:r>
            <a:r>
              <a:rPr lang="en-US" dirty="0"/>
              <a:t>healthy adults age 65 and under: </a:t>
            </a:r>
          </a:p>
          <a:p>
            <a:pPr marL="0" indent="0">
              <a:buNone/>
            </a:pPr>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For </a:t>
            </a:r>
            <a:r>
              <a:rPr lang="en-US" dirty="0"/>
              <a:t>people </a:t>
            </a:r>
            <a:r>
              <a:rPr lang="en-US" i="1" dirty="0"/>
              <a:t>over </a:t>
            </a:r>
            <a:r>
              <a:rPr lang="en-US" dirty="0"/>
              <a:t>65, exceeding 3 drinks a day or 7 drinks a week is not recommended. </a:t>
            </a:r>
          </a:p>
          <a:p>
            <a:r>
              <a:rPr lang="en-US" dirty="0" smtClean="0"/>
              <a:t>Women </a:t>
            </a:r>
            <a:r>
              <a:rPr lang="en-US" dirty="0"/>
              <a:t>who are pregnant or may become pregnant should not drink. </a:t>
            </a:r>
          </a:p>
          <a:p>
            <a:endParaRPr lang="en-US" dirty="0"/>
          </a:p>
        </p:txBody>
      </p:sp>
      <p:pic>
        <p:nvPicPr>
          <p:cNvPr id="4" name="Picture 3"/>
          <p:cNvPicPr>
            <a:picLocks noChangeAspect="1"/>
          </p:cNvPicPr>
          <p:nvPr/>
        </p:nvPicPr>
        <p:blipFill>
          <a:blip r:embed="rId2"/>
          <a:stretch>
            <a:fillRect/>
          </a:stretch>
        </p:blipFill>
        <p:spPr>
          <a:xfrm>
            <a:off x="723900" y="1945640"/>
            <a:ext cx="6985000" cy="2971800"/>
          </a:xfrm>
          <a:prstGeom prst="rect">
            <a:avLst/>
          </a:prstGeom>
        </p:spPr>
      </p:pic>
    </p:spTree>
    <p:extLst>
      <p:ext uri="{BB962C8B-B14F-4D97-AF65-F5344CB8AC3E}">
        <p14:creationId xmlns:p14="http://schemas.microsoft.com/office/powerpoint/2010/main" val="32492217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5662"/>
          </a:xfrm>
        </p:spPr>
        <p:txBody>
          <a:bodyPr/>
          <a:lstStyle/>
          <a:p>
            <a:r>
              <a:rPr lang="en-US" dirty="0" smtClean="0"/>
              <a:t>How Many Drinks Is This?</a:t>
            </a:r>
            <a:endParaRPr lang="en-US" dirty="0"/>
          </a:p>
        </p:txBody>
      </p:sp>
      <p:sp>
        <p:nvSpPr>
          <p:cNvPr id="3" name="Content Placeholder 2"/>
          <p:cNvSpPr>
            <a:spLocks noGrp="1"/>
          </p:cNvSpPr>
          <p:nvPr>
            <p:ph idx="1"/>
          </p:nvPr>
        </p:nvSpPr>
        <p:spPr>
          <a:xfrm>
            <a:off x="635000" y="1417638"/>
            <a:ext cx="8229600" cy="4894261"/>
          </a:xfrm>
        </p:spPr>
        <p:txBody>
          <a:bodyPr>
            <a:normAutofit fontScale="92500" lnSpcReduction="20000"/>
          </a:bodyPr>
          <a:lstStyle/>
          <a:p>
            <a:r>
              <a:rPr lang="en-US" dirty="0" smtClean="0"/>
              <a:t>Take a moment and determine how many drinks for the following:</a:t>
            </a:r>
          </a:p>
          <a:p>
            <a:endParaRPr lang="en-US" dirty="0"/>
          </a:p>
          <a:p>
            <a:r>
              <a:rPr lang="en-US" dirty="0" smtClean="0"/>
              <a:t>A 22 oz. Bell’s Two Hearted Ale</a:t>
            </a:r>
          </a:p>
          <a:p>
            <a:pPr lvl="1"/>
            <a:r>
              <a:rPr lang="en-US" dirty="0" smtClean="0"/>
              <a:t>What is the ABV?</a:t>
            </a:r>
          </a:p>
          <a:p>
            <a:pPr marL="0" indent="0">
              <a:buNone/>
            </a:pPr>
            <a:endParaRPr lang="en-US" dirty="0" smtClean="0"/>
          </a:p>
          <a:p>
            <a:r>
              <a:rPr lang="en-US" dirty="0" smtClean="0"/>
              <a:t>A 12 oz. Long Island Iced Tea </a:t>
            </a:r>
          </a:p>
          <a:p>
            <a:pPr lvl="1"/>
            <a:r>
              <a:rPr lang="en-US" dirty="0" smtClean="0"/>
              <a:t>How many shots?</a:t>
            </a:r>
          </a:p>
          <a:p>
            <a:endParaRPr lang="en-US" dirty="0"/>
          </a:p>
          <a:p>
            <a:r>
              <a:rPr lang="en-US" dirty="0" smtClean="0"/>
              <a:t>A 23 oz. Four Loco drink</a:t>
            </a:r>
          </a:p>
          <a:p>
            <a:pPr lvl="1"/>
            <a:r>
              <a:rPr lang="en-US" dirty="0" smtClean="0"/>
              <a:t>What is the ABV?</a:t>
            </a:r>
          </a:p>
          <a:p>
            <a:endParaRPr lang="en-US" dirty="0"/>
          </a:p>
          <a:p>
            <a:endParaRPr lang="en-US" dirty="0" smtClean="0"/>
          </a:p>
          <a:p>
            <a:pPr lvl="1"/>
            <a:endParaRPr lang="en-US" dirty="0"/>
          </a:p>
        </p:txBody>
      </p:sp>
      <p:pic>
        <p:nvPicPr>
          <p:cNvPr id="5" name="Picture 4"/>
          <p:cNvPicPr>
            <a:picLocks noChangeAspect="1"/>
          </p:cNvPicPr>
          <p:nvPr/>
        </p:nvPicPr>
        <p:blipFill>
          <a:blip r:embed="rId2"/>
          <a:stretch>
            <a:fillRect/>
          </a:stretch>
        </p:blipFill>
        <p:spPr>
          <a:xfrm>
            <a:off x="7200899" y="4864100"/>
            <a:ext cx="1485901" cy="1993900"/>
          </a:xfrm>
          <a:prstGeom prst="rect">
            <a:avLst/>
          </a:prstGeom>
        </p:spPr>
      </p:pic>
      <p:pic>
        <p:nvPicPr>
          <p:cNvPr id="6" name="Picture 5"/>
          <p:cNvPicPr>
            <a:picLocks noChangeAspect="1"/>
          </p:cNvPicPr>
          <p:nvPr/>
        </p:nvPicPr>
        <p:blipFill>
          <a:blip r:embed="rId3"/>
          <a:stretch>
            <a:fillRect/>
          </a:stretch>
        </p:blipFill>
        <p:spPr>
          <a:xfrm>
            <a:off x="6677025" y="2041524"/>
            <a:ext cx="2009775" cy="2276475"/>
          </a:xfrm>
          <a:prstGeom prst="rect">
            <a:avLst/>
          </a:prstGeom>
        </p:spPr>
      </p:pic>
    </p:spTree>
    <p:extLst>
      <p:ext uri="{BB962C8B-B14F-4D97-AF65-F5344CB8AC3E}">
        <p14:creationId xmlns:p14="http://schemas.microsoft.com/office/powerpoint/2010/main" val="21355963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many drinks?</a:t>
            </a:r>
            <a:endParaRPr lang="en-US" dirty="0"/>
          </a:p>
        </p:txBody>
      </p:sp>
      <p:sp>
        <p:nvSpPr>
          <p:cNvPr id="3" name="Content Placeholder 2"/>
          <p:cNvSpPr>
            <a:spLocks noGrp="1"/>
          </p:cNvSpPr>
          <p:nvPr>
            <p:ph idx="1"/>
          </p:nvPr>
        </p:nvSpPr>
        <p:spPr/>
        <p:txBody>
          <a:bodyPr/>
          <a:lstStyle/>
          <a:p>
            <a:r>
              <a:rPr lang="en-US" sz="3600" b="1" dirty="0" smtClean="0"/>
              <a:t>Two Hearted is 7% ABV</a:t>
            </a:r>
          </a:p>
          <a:p>
            <a:pPr lvl="1"/>
            <a:r>
              <a:rPr lang="en-US" dirty="0" smtClean="0"/>
              <a:t>7% is almost twice the ABV for one standard drink</a:t>
            </a:r>
          </a:p>
          <a:p>
            <a:pPr lvl="2"/>
            <a:r>
              <a:rPr lang="en-US" dirty="0" smtClean="0"/>
              <a:t>One, 12 </a:t>
            </a:r>
            <a:r>
              <a:rPr lang="en-US" dirty="0" err="1" smtClean="0"/>
              <a:t>oz</a:t>
            </a:r>
            <a:r>
              <a:rPr lang="en-US" dirty="0" smtClean="0"/>
              <a:t> Two Hearted is almost two standard drinks</a:t>
            </a:r>
          </a:p>
          <a:p>
            <a:pPr lvl="1"/>
            <a:r>
              <a:rPr lang="en-US" dirty="0" smtClean="0"/>
              <a:t>A 22 oz. beer is almost double the size of a standard drink.</a:t>
            </a:r>
          </a:p>
          <a:p>
            <a:pPr lvl="1"/>
            <a:endParaRPr lang="en-US" dirty="0"/>
          </a:p>
          <a:p>
            <a:pPr lvl="1"/>
            <a:r>
              <a:rPr lang="en-US" dirty="0" smtClean="0"/>
              <a:t>Therefore, a 22 oz. Two Hearted beer is almost FOUR standard drinks.</a:t>
            </a:r>
          </a:p>
        </p:txBody>
      </p:sp>
    </p:spTree>
    <p:extLst>
      <p:ext uri="{BB962C8B-B14F-4D97-AF65-F5344CB8AC3E}">
        <p14:creationId xmlns:p14="http://schemas.microsoft.com/office/powerpoint/2010/main" val="13901151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many drinks?</a:t>
            </a:r>
            <a:endParaRPr lang="en-US" dirty="0"/>
          </a:p>
        </p:txBody>
      </p:sp>
      <p:sp>
        <p:nvSpPr>
          <p:cNvPr id="3" name="Content Placeholder 2"/>
          <p:cNvSpPr>
            <a:spLocks noGrp="1"/>
          </p:cNvSpPr>
          <p:nvPr>
            <p:ph idx="1"/>
          </p:nvPr>
        </p:nvSpPr>
        <p:spPr/>
        <p:txBody>
          <a:bodyPr/>
          <a:lstStyle/>
          <a:p>
            <a:r>
              <a:rPr lang="en-US" sz="3600" b="1" dirty="0" smtClean="0"/>
              <a:t>A 12 oz. Long Island Iced Tea</a:t>
            </a:r>
          </a:p>
          <a:p>
            <a:pPr lvl="1"/>
            <a:r>
              <a:rPr lang="en-US" dirty="0" smtClean="0"/>
              <a:t>5 different types of liquor</a:t>
            </a:r>
          </a:p>
          <a:p>
            <a:pPr lvl="1"/>
            <a:r>
              <a:rPr lang="en-US" dirty="0" smtClean="0"/>
              <a:t>At ½ oz. per shot, it equates to 2.5 drinks</a:t>
            </a:r>
          </a:p>
          <a:p>
            <a:pPr lvl="1"/>
            <a:r>
              <a:rPr lang="en-US" dirty="0" smtClean="0"/>
              <a:t>At 5 shots of liquor, it equates to 5 drinks</a:t>
            </a:r>
            <a:endParaRPr lang="en-US" dirty="0"/>
          </a:p>
        </p:txBody>
      </p:sp>
    </p:spTree>
    <p:extLst>
      <p:ext uri="{BB962C8B-B14F-4D97-AF65-F5344CB8AC3E}">
        <p14:creationId xmlns:p14="http://schemas.microsoft.com/office/powerpoint/2010/main" val="29354779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four lok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8787" y="698500"/>
            <a:ext cx="5903913" cy="482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6772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SBIRT Training</a:t>
            </a:r>
            <a:endParaRPr lang="en-US" b="1" dirty="0"/>
          </a:p>
        </p:txBody>
      </p:sp>
      <p:sp>
        <p:nvSpPr>
          <p:cNvPr id="3" name="Content Placeholder 2"/>
          <p:cNvSpPr>
            <a:spLocks noGrp="1"/>
          </p:cNvSpPr>
          <p:nvPr>
            <p:ph idx="1"/>
          </p:nvPr>
        </p:nvSpPr>
        <p:spPr>
          <a:xfrm>
            <a:off x="457200" y="1417638"/>
            <a:ext cx="8229600" cy="4602162"/>
          </a:xfrm>
        </p:spPr>
        <p:txBody>
          <a:bodyPr>
            <a:noAutofit/>
          </a:bodyPr>
          <a:lstStyle/>
          <a:p>
            <a:pPr lvl="0"/>
            <a:r>
              <a:rPr lang="en-US" sz="3600" dirty="0" smtClean="0">
                <a:latin typeface="Calibri" panose="020F0502020204030204" pitchFamily="34" charset="0"/>
                <a:cs typeface="Calibri" panose="020F0502020204030204" pitchFamily="34" charset="0"/>
              </a:rPr>
              <a:t>What is SBIRT and </a:t>
            </a:r>
            <a:r>
              <a:rPr lang="en-US" sz="3600" dirty="0">
                <a:latin typeface="Calibri" panose="020F0502020204030204" pitchFamily="34" charset="0"/>
                <a:cs typeface="Calibri" panose="020F0502020204030204" pitchFamily="34" charset="0"/>
              </a:rPr>
              <a:t>w</a:t>
            </a:r>
            <a:r>
              <a:rPr lang="en-US" sz="3600" dirty="0" smtClean="0">
                <a:latin typeface="Calibri" panose="020F0502020204030204" pitchFamily="34" charset="0"/>
                <a:cs typeface="Calibri" panose="020F0502020204030204" pitchFamily="34" charset="0"/>
              </a:rPr>
              <a:t>hy use it? </a:t>
            </a:r>
          </a:p>
          <a:p>
            <a:pPr lvl="0"/>
            <a:r>
              <a:rPr lang="en-US" sz="3600" dirty="0" smtClean="0">
                <a:latin typeface="Calibri" panose="020F0502020204030204" pitchFamily="34" charset="0"/>
                <a:cs typeface="Calibri" panose="020F0502020204030204" pitchFamily="34" charset="0"/>
              </a:rPr>
              <a:t>Screening for Substance Use Disorders (SUDs)</a:t>
            </a:r>
          </a:p>
          <a:p>
            <a:pPr lvl="0"/>
            <a:r>
              <a:rPr lang="en-US" sz="3600" dirty="0" smtClean="0">
                <a:latin typeface="Calibri" panose="020F0502020204030204" pitchFamily="34" charset="0"/>
                <a:cs typeface="Calibri" panose="020F0502020204030204" pitchFamily="34" charset="0"/>
              </a:rPr>
              <a:t>Essential Motivational Interviewing (MI) Skills</a:t>
            </a:r>
          </a:p>
          <a:p>
            <a:pPr lvl="0"/>
            <a:r>
              <a:rPr lang="en-US" sz="3600" dirty="0" smtClean="0">
                <a:latin typeface="Calibri" panose="020F0502020204030204" pitchFamily="34" charset="0"/>
                <a:cs typeface="Calibri" panose="020F0502020204030204" pitchFamily="34" charset="0"/>
              </a:rPr>
              <a:t>Brief Intervention</a:t>
            </a:r>
          </a:p>
          <a:p>
            <a:r>
              <a:rPr lang="en-US" sz="3600" dirty="0" smtClean="0">
                <a:latin typeface="Calibri" panose="020F0502020204030204" pitchFamily="34" charset="0"/>
                <a:cs typeface="Calibri" panose="020F0502020204030204" pitchFamily="34" charset="0"/>
              </a:rPr>
              <a:t>Referral to Treatment</a:t>
            </a:r>
          </a:p>
        </p:txBody>
      </p:sp>
    </p:spTree>
    <p:extLst>
      <p:ext uri="{BB962C8B-B14F-4D97-AF65-F5344CB8AC3E}">
        <p14:creationId xmlns:p14="http://schemas.microsoft.com/office/powerpoint/2010/main" val="4592377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Handouts</a:t>
            </a:r>
            <a:endParaRPr lang="en-US" dirty="0"/>
          </a:p>
        </p:txBody>
      </p:sp>
      <p:sp>
        <p:nvSpPr>
          <p:cNvPr id="3" name="Content Placeholder 2"/>
          <p:cNvSpPr>
            <a:spLocks noGrp="1"/>
          </p:cNvSpPr>
          <p:nvPr>
            <p:ph idx="1"/>
          </p:nvPr>
        </p:nvSpPr>
        <p:spPr/>
        <p:txBody>
          <a:bodyPr/>
          <a:lstStyle/>
          <a:p>
            <a:r>
              <a:rPr lang="en-US" dirty="0" smtClean="0"/>
              <a:t>Let’s look at the AUDIT, DAST, CAGE-AID, and CRAFFT</a:t>
            </a:r>
          </a:p>
          <a:p>
            <a:endParaRPr lang="en-US" dirty="0"/>
          </a:p>
          <a:p>
            <a:r>
              <a:rPr lang="en-US" dirty="0" smtClean="0"/>
              <a:t>Commonly used drugs</a:t>
            </a:r>
          </a:p>
          <a:p>
            <a:endParaRPr lang="en-US" dirty="0"/>
          </a:p>
          <a:p>
            <a:endParaRPr lang="en-US" dirty="0"/>
          </a:p>
        </p:txBody>
      </p:sp>
    </p:spTree>
    <p:extLst>
      <p:ext uri="{BB962C8B-B14F-4D97-AF65-F5344CB8AC3E}">
        <p14:creationId xmlns:p14="http://schemas.microsoft.com/office/powerpoint/2010/main" val="12374066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Grp="1" noChangeArrowheads="1"/>
          </p:cNvSpPr>
          <p:nvPr>
            <p:ph type="title"/>
          </p:nvPr>
        </p:nvSpPr>
        <p:spPr bwMode="auto">
          <a:xfrm>
            <a:off x="457200" y="609600"/>
            <a:ext cx="8229600" cy="1143000"/>
          </a:xfrm>
          <a:prstGeom prst="rect">
            <a:avLst/>
          </a:prstGeom>
          <a:noFill/>
          <a:ln w="9525">
            <a:noFill/>
            <a:miter lim="800000"/>
            <a:headEnd/>
            <a:tailEnd/>
          </a:ln>
          <a:effectLst/>
        </p:spPr>
        <p:txBody>
          <a:bodyPr lIns="92075" tIns="46038" rIns="92075" bIns="46038" anchor="ctr">
            <a:normAutofit/>
          </a:bodyPr>
          <a:lstStyle/>
          <a:p>
            <a:pPr algn="ctr" eaLnBrk="0" hangingPunct="0">
              <a:lnSpc>
                <a:spcPct val="68000"/>
              </a:lnSpc>
              <a:defRPr/>
            </a:pPr>
            <a:r>
              <a:rPr lang="en-US" kern="0" dirty="0" smtClean="0">
                <a:solidFill>
                  <a:schemeClr val="accent2">
                    <a:lumMod val="50000"/>
                  </a:schemeClr>
                </a:solidFill>
              </a:rPr>
              <a:t>Prescreening </a:t>
            </a:r>
            <a:r>
              <a:rPr lang="en-US" kern="0" dirty="0">
                <a:solidFill>
                  <a:schemeClr val="accent2">
                    <a:lumMod val="50000"/>
                  </a:schemeClr>
                </a:solidFill>
              </a:rPr>
              <a:t>for Drugs</a:t>
            </a:r>
          </a:p>
        </p:txBody>
      </p:sp>
      <p:sp>
        <p:nvSpPr>
          <p:cNvPr id="4" name="Freeform 3"/>
          <p:cNvSpPr/>
          <p:nvPr/>
        </p:nvSpPr>
        <p:spPr>
          <a:xfrm>
            <a:off x="483674" y="1904997"/>
            <a:ext cx="8176670" cy="1610043"/>
          </a:xfrm>
          <a:custGeom>
            <a:avLst/>
            <a:gdLst>
              <a:gd name="connsiteX0" fmla="*/ 0 w 8176670"/>
              <a:gd name="connsiteY0" fmla="*/ 161004 h 1610043"/>
              <a:gd name="connsiteX1" fmla="*/ 161004 w 8176670"/>
              <a:gd name="connsiteY1" fmla="*/ 0 h 1610043"/>
              <a:gd name="connsiteX2" fmla="*/ 8015666 w 8176670"/>
              <a:gd name="connsiteY2" fmla="*/ 0 h 1610043"/>
              <a:gd name="connsiteX3" fmla="*/ 8176670 w 8176670"/>
              <a:gd name="connsiteY3" fmla="*/ 161004 h 1610043"/>
              <a:gd name="connsiteX4" fmla="*/ 8176670 w 8176670"/>
              <a:gd name="connsiteY4" fmla="*/ 1449039 h 1610043"/>
              <a:gd name="connsiteX5" fmla="*/ 8015666 w 8176670"/>
              <a:gd name="connsiteY5" fmla="*/ 1610043 h 1610043"/>
              <a:gd name="connsiteX6" fmla="*/ 161004 w 8176670"/>
              <a:gd name="connsiteY6" fmla="*/ 1610043 h 1610043"/>
              <a:gd name="connsiteX7" fmla="*/ 0 w 8176670"/>
              <a:gd name="connsiteY7" fmla="*/ 1449039 h 1610043"/>
              <a:gd name="connsiteX8" fmla="*/ 0 w 8176670"/>
              <a:gd name="connsiteY8" fmla="*/ 161004 h 1610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76670" h="1610043">
                <a:moveTo>
                  <a:pt x="0" y="161004"/>
                </a:moveTo>
                <a:cubicBezTo>
                  <a:pt x="0" y="72084"/>
                  <a:pt x="72084" y="0"/>
                  <a:pt x="161004" y="0"/>
                </a:cubicBezTo>
                <a:lnTo>
                  <a:pt x="8015666" y="0"/>
                </a:lnTo>
                <a:cubicBezTo>
                  <a:pt x="8104586" y="0"/>
                  <a:pt x="8176670" y="72084"/>
                  <a:pt x="8176670" y="161004"/>
                </a:cubicBezTo>
                <a:lnTo>
                  <a:pt x="8176670" y="1449039"/>
                </a:lnTo>
                <a:cubicBezTo>
                  <a:pt x="8176670" y="1537959"/>
                  <a:pt x="8104586" y="1610043"/>
                  <a:pt x="8015666" y="1610043"/>
                </a:cubicBezTo>
                <a:lnTo>
                  <a:pt x="161004" y="1610043"/>
                </a:lnTo>
                <a:cubicBezTo>
                  <a:pt x="72084" y="1610043"/>
                  <a:pt x="0" y="1537959"/>
                  <a:pt x="0" y="1449039"/>
                </a:cubicBezTo>
                <a:lnTo>
                  <a:pt x="0" y="161004"/>
                </a:lnTo>
                <a:close/>
              </a:path>
            </a:pathLst>
          </a:custGeom>
          <a:solidFill>
            <a:srgbClr val="632523"/>
          </a:solidFill>
          <a:ln>
            <a:solidFill>
              <a:srgbClr val="632523"/>
            </a:solidFill>
          </a:ln>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5257" tIns="72557" rIns="85257" bIns="72557" numCol="1" spcCol="1270" anchor="ctr" anchorCtr="0">
            <a:noAutofit/>
          </a:bodyPr>
          <a:lstStyle/>
          <a:p>
            <a:pPr lvl="0" algn="ctr" defTabSz="889000">
              <a:lnSpc>
                <a:spcPct val="90000"/>
              </a:lnSpc>
              <a:spcBef>
                <a:spcPct val="0"/>
              </a:spcBef>
              <a:spcAft>
                <a:spcPct val="35000"/>
              </a:spcAft>
            </a:pPr>
            <a:r>
              <a:rPr lang="en-US" sz="2000" i="1" kern="1200" dirty="0" smtClean="0">
                <a:solidFill>
                  <a:schemeClr val="bg1"/>
                </a:solidFill>
                <a:latin typeface="Century Gothic" pitchFamily="34" charset="0"/>
              </a:rPr>
              <a:t>“How many times in the past year have you used an illegal drug or used a prescription medication for nonmedical reasons?” </a:t>
            </a:r>
          </a:p>
          <a:p>
            <a:pPr lvl="0" algn="ctr" defTabSz="889000">
              <a:lnSpc>
                <a:spcPct val="90000"/>
              </a:lnSpc>
              <a:spcBef>
                <a:spcPct val="0"/>
              </a:spcBef>
              <a:spcAft>
                <a:spcPct val="35000"/>
              </a:spcAft>
            </a:pPr>
            <a:r>
              <a:rPr lang="en-US" sz="2000" kern="1200" dirty="0" smtClean="0">
                <a:solidFill>
                  <a:schemeClr val="bg1"/>
                </a:solidFill>
                <a:latin typeface="Century Gothic" pitchFamily="34" charset="0"/>
              </a:rPr>
              <a:t>(…for instance because of the feeling it caused or experiences you have…)</a:t>
            </a:r>
            <a:endParaRPr lang="en-US" sz="2000" kern="1200" dirty="0">
              <a:solidFill>
                <a:schemeClr val="bg1"/>
              </a:solidFill>
              <a:latin typeface="Century Gothic" pitchFamily="34" charset="0"/>
            </a:endParaRPr>
          </a:p>
        </p:txBody>
      </p:sp>
      <p:sp>
        <p:nvSpPr>
          <p:cNvPr id="6" name="Freeform 5"/>
          <p:cNvSpPr/>
          <p:nvPr/>
        </p:nvSpPr>
        <p:spPr>
          <a:xfrm>
            <a:off x="1301341" y="3515040"/>
            <a:ext cx="793882" cy="549480"/>
          </a:xfrm>
          <a:custGeom>
            <a:avLst/>
            <a:gdLst/>
            <a:ahLst/>
            <a:cxnLst/>
            <a:rect l="0" t="0" r="0" b="0"/>
            <a:pathLst>
              <a:path>
                <a:moveTo>
                  <a:pt x="0" y="0"/>
                </a:moveTo>
                <a:lnTo>
                  <a:pt x="0" y="549480"/>
                </a:lnTo>
                <a:lnTo>
                  <a:pt x="793882" y="549480"/>
                </a:lnTo>
              </a:path>
            </a:pathLst>
          </a:custGeom>
          <a:noFill/>
          <a:ln>
            <a:solidFill>
              <a:srgbClr val="B46C3A"/>
            </a:solidFill>
          </a:ln>
        </p:spPr>
        <p:style>
          <a:lnRef idx="2">
            <a:schemeClr val="accent6">
              <a:shade val="6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9" name="Freeform 8"/>
          <p:cNvSpPr/>
          <p:nvPr/>
        </p:nvSpPr>
        <p:spPr>
          <a:xfrm>
            <a:off x="2095224" y="3701081"/>
            <a:ext cx="5760720" cy="726879"/>
          </a:xfrm>
          <a:custGeom>
            <a:avLst/>
            <a:gdLst>
              <a:gd name="connsiteX0" fmla="*/ 0 w 5444522"/>
              <a:gd name="connsiteY0" fmla="*/ 72688 h 726879"/>
              <a:gd name="connsiteX1" fmla="*/ 72688 w 5444522"/>
              <a:gd name="connsiteY1" fmla="*/ 0 h 726879"/>
              <a:gd name="connsiteX2" fmla="*/ 5371834 w 5444522"/>
              <a:gd name="connsiteY2" fmla="*/ 0 h 726879"/>
              <a:gd name="connsiteX3" fmla="*/ 5444522 w 5444522"/>
              <a:gd name="connsiteY3" fmla="*/ 72688 h 726879"/>
              <a:gd name="connsiteX4" fmla="*/ 5444522 w 5444522"/>
              <a:gd name="connsiteY4" fmla="*/ 654191 h 726879"/>
              <a:gd name="connsiteX5" fmla="*/ 5371834 w 5444522"/>
              <a:gd name="connsiteY5" fmla="*/ 726879 h 726879"/>
              <a:gd name="connsiteX6" fmla="*/ 72688 w 5444522"/>
              <a:gd name="connsiteY6" fmla="*/ 726879 h 726879"/>
              <a:gd name="connsiteX7" fmla="*/ 0 w 5444522"/>
              <a:gd name="connsiteY7" fmla="*/ 654191 h 726879"/>
              <a:gd name="connsiteX8" fmla="*/ 0 w 5444522"/>
              <a:gd name="connsiteY8" fmla="*/ 72688 h 726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44522" h="726879">
                <a:moveTo>
                  <a:pt x="0" y="72688"/>
                </a:moveTo>
                <a:cubicBezTo>
                  <a:pt x="0" y="32544"/>
                  <a:pt x="32544" y="0"/>
                  <a:pt x="72688" y="0"/>
                </a:cubicBezTo>
                <a:lnTo>
                  <a:pt x="5371834" y="0"/>
                </a:lnTo>
                <a:cubicBezTo>
                  <a:pt x="5411978" y="0"/>
                  <a:pt x="5444522" y="32544"/>
                  <a:pt x="5444522" y="72688"/>
                </a:cubicBezTo>
                <a:lnTo>
                  <a:pt x="5444522" y="654191"/>
                </a:lnTo>
                <a:cubicBezTo>
                  <a:pt x="5444522" y="694335"/>
                  <a:pt x="5411978" y="726879"/>
                  <a:pt x="5371834" y="726879"/>
                </a:cubicBezTo>
                <a:lnTo>
                  <a:pt x="72688" y="726879"/>
                </a:lnTo>
                <a:cubicBezTo>
                  <a:pt x="32544" y="726879"/>
                  <a:pt x="0" y="694335"/>
                  <a:pt x="0" y="654191"/>
                </a:cubicBezTo>
                <a:lnTo>
                  <a:pt x="0" y="72688"/>
                </a:lnTo>
                <a:close/>
              </a:path>
            </a:pathLst>
          </a:custGeom>
          <a:noFill/>
          <a:ln>
            <a:solidFill>
              <a:srgbClr val="632523"/>
            </a:solidFill>
          </a:ln>
        </p:spPr>
        <p:style>
          <a:lnRef idx="2">
            <a:scrgbClr r="0" g="0" b="0"/>
          </a:lnRef>
          <a:fillRef idx="1">
            <a:scrgbClr r="0" g="0" b="0"/>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9390" tIns="46690" rIns="59390" bIns="4669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Century Gothic" pitchFamily="34" charset="0"/>
              </a:rPr>
              <a:t>If response is, “None,” screening is complete.</a:t>
            </a:r>
            <a:endParaRPr lang="en-US" sz="2000" kern="1200" dirty="0">
              <a:solidFill>
                <a:schemeClr val="tx1"/>
              </a:solidFill>
              <a:latin typeface="Century Gothic" pitchFamily="34" charset="0"/>
            </a:endParaRPr>
          </a:p>
        </p:txBody>
      </p:sp>
      <p:sp>
        <p:nvSpPr>
          <p:cNvPr id="10" name="Freeform 9"/>
          <p:cNvSpPr/>
          <p:nvPr/>
        </p:nvSpPr>
        <p:spPr>
          <a:xfrm>
            <a:off x="1301341" y="3515040"/>
            <a:ext cx="793882" cy="1679140"/>
          </a:xfrm>
          <a:custGeom>
            <a:avLst/>
            <a:gdLst/>
            <a:ahLst/>
            <a:cxnLst/>
            <a:rect l="0" t="0" r="0" b="0"/>
            <a:pathLst>
              <a:path>
                <a:moveTo>
                  <a:pt x="0" y="0"/>
                </a:moveTo>
                <a:lnTo>
                  <a:pt x="0" y="1679140"/>
                </a:lnTo>
                <a:lnTo>
                  <a:pt x="793882" y="1679140"/>
                </a:lnTo>
              </a:path>
            </a:pathLst>
          </a:custGeom>
          <a:noFill/>
          <a:ln>
            <a:solidFill>
              <a:srgbClr val="B46C3A"/>
            </a:solidFill>
          </a:ln>
        </p:spPr>
        <p:style>
          <a:lnRef idx="2">
            <a:schemeClr val="accent6">
              <a:shade val="6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11" name="Freeform 10"/>
          <p:cNvSpPr/>
          <p:nvPr/>
        </p:nvSpPr>
        <p:spPr>
          <a:xfrm>
            <a:off x="2095224" y="4742899"/>
            <a:ext cx="6588884" cy="902564"/>
          </a:xfrm>
          <a:custGeom>
            <a:avLst/>
            <a:gdLst>
              <a:gd name="connsiteX0" fmla="*/ 0 w 6588884"/>
              <a:gd name="connsiteY0" fmla="*/ 90256 h 902564"/>
              <a:gd name="connsiteX1" fmla="*/ 90256 w 6588884"/>
              <a:gd name="connsiteY1" fmla="*/ 0 h 902564"/>
              <a:gd name="connsiteX2" fmla="*/ 6498628 w 6588884"/>
              <a:gd name="connsiteY2" fmla="*/ 0 h 902564"/>
              <a:gd name="connsiteX3" fmla="*/ 6588884 w 6588884"/>
              <a:gd name="connsiteY3" fmla="*/ 90256 h 902564"/>
              <a:gd name="connsiteX4" fmla="*/ 6588884 w 6588884"/>
              <a:gd name="connsiteY4" fmla="*/ 812308 h 902564"/>
              <a:gd name="connsiteX5" fmla="*/ 6498628 w 6588884"/>
              <a:gd name="connsiteY5" fmla="*/ 902564 h 902564"/>
              <a:gd name="connsiteX6" fmla="*/ 90256 w 6588884"/>
              <a:gd name="connsiteY6" fmla="*/ 902564 h 902564"/>
              <a:gd name="connsiteX7" fmla="*/ 0 w 6588884"/>
              <a:gd name="connsiteY7" fmla="*/ 812308 h 902564"/>
              <a:gd name="connsiteX8" fmla="*/ 0 w 6588884"/>
              <a:gd name="connsiteY8" fmla="*/ 90256 h 902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88884" h="902564">
                <a:moveTo>
                  <a:pt x="0" y="90256"/>
                </a:moveTo>
                <a:cubicBezTo>
                  <a:pt x="0" y="40409"/>
                  <a:pt x="40409" y="0"/>
                  <a:pt x="90256" y="0"/>
                </a:cubicBezTo>
                <a:lnTo>
                  <a:pt x="6498628" y="0"/>
                </a:lnTo>
                <a:cubicBezTo>
                  <a:pt x="6548475" y="0"/>
                  <a:pt x="6588884" y="40409"/>
                  <a:pt x="6588884" y="90256"/>
                </a:cubicBezTo>
                <a:lnTo>
                  <a:pt x="6588884" y="812308"/>
                </a:lnTo>
                <a:cubicBezTo>
                  <a:pt x="6588884" y="862155"/>
                  <a:pt x="6548475" y="902564"/>
                  <a:pt x="6498628" y="902564"/>
                </a:cubicBezTo>
                <a:lnTo>
                  <a:pt x="90256" y="902564"/>
                </a:lnTo>
                <a:cubicBezTo>
                  <a:pt x="40409" y="902564"/>
                  <a:pt x="0" y="862155"/>
                  <a:pt x="0" y="812308"/>
                </a:cubicBezTo>
                <a:lnTo>
                  <a:pt x="0" y="90256"/>
                </a:lnTo>
                <a:close/>
              </a:path>
            </a:pathLst>
          </a:custGeom>
          <a:noFill/>
          <a:ln>
            <a:solidFill>
              <a:srgbClr val="632523"/>
            </a:solidFill>
          </a:ln>
        </p:spPr>
        <p:style>
          <a:lnRef idx="2">
            <a:scrgbClr r="0" g="0" b="0"/>
          </a:lnRef>
          <a:fillRef idx="1">
            <a:scrgbClr r="0" g="0" b="0"/>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535" tIns="51835" rIns="64535" bIns="51835"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Century Gothic" pitchFamily="34" charset="0"/>
              </a:rPr>
              <a:t>If response contains suspicious clues, inquire further.</a:t>
            </a:r>
            <a:endParaRPr lang="en-US" sz="2000" kern="1200" dirty="0">
              <a:solidFill>
                <a:schemeClr val="tx1"/>
              </a:solidFill>
              <a:latin typeface="Century Gothic" pitchFamily="34" charset="0"/>
            </a:endParaRPr>
          </a:p>
        </p:txBody>
      </p:sp>
      <p:sp>
        <p:nvSpPr>
          <p:cNvPr id="8" name="Content Placeholder 2"/>
          <p:cNvSpPr txBox="1">
            <a:spLocks/>
          </p:cNvSpPr>
          <p:nvPr/>
        </p:nvSpPr>
        <p:spPr bwMode="auto">
          <a:xfrm>
            <a:off x="220927" y="5486400"/>
            <a:ext cx="3436673" cy="322385"/>
          </a:xfrm>
          <a:prstGeom prst="rect">
            <a:avLst/>
          </a:prstGeom>
          <a:solidFill>
            <a:srgbClr val="51738E"/>
          </a:solidFill>
          <a:ln>
            <a:solidFill>
              <a:srgbClr val="51738E"/>
            </a:solidFill>
            <a:headEnd/>
            <a:tailEnd/>
          </a:ln>
        </p:spPr>
        <p:style>
          <a:lnRef idx="2">
            <a:schemeClr val="accent3"/>
          </a:lnRef>
          <a:fillRef idx="1">
            <a:schemeClr val="lt1"/>
          </a:fillRef>
          <a:effectRef idx="0">
            <a:schemeClr val="accent3"/>
          </a:effectRef>
          <a:fontRef idx="minor">
            <a:schemeClr val="dk1"/>
          </a:fontRef>
        </p:style>
        <p:txBody>
          <a:bodyPr lIns="92075" tIns="46038" rIns="92075" bIns="46038"/>
          <a:lstStyle/>
          <a:p>
            <a:pPr marL="0" lvl="1">
              <a:spcBef>
                <a:spcPts val="600"/>
              </a:spcBef>
              <a:buClr>
                <a:srgbClr val="1F497D"/>
              </a:buClr>
              <a:buSzPct val="75000"/>
            </a:pPr>
            <a:r>
              <a:rPr lang="en-US" sz="1600" dirty="0">
                <a:solidFill>
                  <a:schemeClr val="bg1"/>
                </a:solidFill>
                <a:latin typeface="Century Gothic" pitchFamily="34" charset="0"/>
              </a:rPr>
              <a:t>Sensitivity/Specificity: 100%/74%</a:t>
            </a:r>
          </a:p>
          <a:p>
            <a:pPr>
              <a:spcBef>
                <a:spcPts val="600"/>
              </a:spcBef>
            </a:pPr>
            <a:endParaRPr lang="en-US" sz="1200" dirty="0">
              <a:solidFill>
                <a:schemeClr val="bg1"/>
              </a:solidFill>
              <a:latin typeface="Century Gothic" pitchFamily="34" charset="0"/>
            </a:endParaRPr>
          </a:p>
        </p:txBody>
      </p:sp>
      <p:sp>
        <p:nvSpPr>
          <p:cNvPr id="2" name="TextBox 1"/>
          <p:cNvSpPr txBox="1"/>
          <p:nvPr/>
        </p:nvSpPr>
        <p:spPr>
          <a:xfrm>
            <a:off x="483674" y="5943600"/>
            <a:ext cx="8176670" cy="461665"/>
          </a:xfrm>
          <a:prstGeom prst="rect">
            <a:avLst/>
          </a:prstGeom>
          <a:noFill/>
        </p:spPr>
        <p:txBody>
          <a:bodyPr wrap="square" rtlCol="0">
            <a:spAutoFit/>
          </a:bodyPr>
          <a:lstStyle/>
          <a:p>
            <a:pPr marL="0" lvl="1" indent="-285750">
              <a:spcBef>
                <a:spcPts val="600"/>
              </a:spcBef>
              <a:buClr>
                <a:srgbClr val="1F497D"/>
              </a:buClr>
              <a:buSzPct val="75000"/>
            </a:pPr>
            <a:r>
              <a:rPr lang="en-US" sz="1200" dirty="0">
                <a:solidFill>
                  <a:prstClr val="black"/>
                </a:solidFill>
              </a:rPr>
              <a:t>Source: </a:t>
            </a:r>
            <a:r>
              <a:rPr lang="en-US" sz="1200" dirty="0" smtClean="0">
                <a:solidFill>
                  <a:prstClr val="black"/>
                </a:solidFill>
              </a:rPr>
              <a:t>Smith, </a:t>
            </a:r>
            <a:r>
              <a:rPr lang="en-US" sz="1200" dirty="0">
                <a:solidFill>
                  <a:prstClr val="black"/>
                </a:solidFill>
              </a:rPr>
              <a:t>P</a:t>
            </a:r>
            <a:r>
              <a:rPr lang="en-US" sz="1200" dirty="0" smtClean="0">
                <a:solidFill>
                  <a:prstClr val="black"/>
                </a:solidFill>
              </a:rPr>
              <a:t>. C</a:t>
            </a:r>
            <a:r>
              <a:rPr lang="en-US" sz="1200" dirty="0">
                <a:solidFill>
                  <a:prstClr val="black"/>
                </a:solidFill>
              </a:rPr>
              <a:t>., </a:t>
            </a:r>
            <a:r>
              <a:rPr lang="en-US" sz="1200" dirty="0" smtClean="0">
                <a:solidFill>
                  <a:prstClr val="black"/>
                </a:solidFill>
              </a:rPr>
              <a:t>Schmidt, </a:t>
            </a:r>
            <a:r>
              <a:rPr lang="en-US" sz="1200" dirty="0">
                <a:solidFill>
                  <a:prstClr val="black"/>
                </a:solidFill>
              </a:rPr>
              <a:t>S</a:t>
            </a:r>
            <a:r>
              <a:rPr lang="en-US" sz="1200" dirty="0" smtClean="0">
                <a:solidFill>
                  <a:prstClr val="black"/>
                </a:solidFill>
              </a:rPr>
              <a:t>. M</a:t>
            </a:r>
            <a:r>
              <a:rPr lang="en-US" sz="1200" dirty="0">
                <a:solidFill>
                  <a:prstClr val="black"/>
                </a:solidFill>
              </a:rPr>
              <a:t>., </a:t>
            </a:r>
            <a:r>
              <a:rPr lang="en-US" sz="1200" dirty="0" err="1" smtClean="0">
                <a:solidFill>
                  <a:prstClr val="black"/>
                </a:solidFill>
              </a:rPr>
              <a:t>Allensworth</a:t>
            </a:r>
            <a:r>
              <a:rPr lang="en-US" sz="1200" dirty="0" smtClean="0">
                <a:solidFill>
                  <a:prstClr val="black"/>
                </a:solidFill>
              </a:rPr>
              <a:t>-Davies, D., &amp; </a:t>
            </a:r>
            <a:r>
              <a:rPr lang="en-US" sz="1200" dirty="0" err="1" smtClean="0">
                <a:solidFill>
                  <a:prstClr val="black"/>
                </a:solidFill>
              </a:rPr>
              <a:t>Saitz</a:t>
            </a:r>
            <a:r>
              <a:rPr lang="en-US" sz="1200" dirty="0" smtClean="0">
                <a:solidFill>
                  <a:prstClr val="black"/>
                </a:solidFill>
              </a:rPr>
              <a:t>, </a:t>
            </a:r>
            <a:r>
              <a:rPr lang="en-US" sz="1200" dirty="0">
                <a:solidFill>
                  <a:prstClr val="black"/>
                </a:solidFill>
              </a:rPr>
              <a:t>R. </a:t>
            </a:r>
            <a:r>
              <a:rPr lang="en-US" sz="1200" dirty="0" smtClean="0">
                <a:solidFill>
                  <a:prstClr val="black"/>
                </a:solidFill>
              </a:rPr>
              <a:t>(2010). A </a:t>
            </a:r>
            <a:r>
              <a:rPr lang="en-US" sz="1200" dirty="0">
                <a:solidFill>
                  <a:prstClr val="black"/>
                </a:solidFill>
              </a:rPr>
              <a:t>single-question screening test for drug use in primary care. </a:t>
            </a:r>
            <a:r>
              <a:rPr lang="en-US" sz="1200" i="1" dirty="0">
                <a:solidFill>
                  <a:prstClr val="black"/>
                </a:solidFill>
              </a:rPr>
              <a:t>Arch Intern Med ,</a:t>
            </a:r>
            <a:r>
              <a:rPr lang="en-US" sz="1200" i="1" dirty="0" smtClean="0">
                <a:solidFill>
                  <a:prstClr val="black"/>
                </a:solidFill>
              </a:rPr>
              <a:t>170(13), 1155</a:t>
            </a:r>
            <a:r>
              <a:rPr lang="en-US" sz="1200" i="1" dirty="0" smtClean="0">
                <a:solidFill>
                  <a:prstClr val="black"/>
                </a:solidFill>
                <a:cs typeface="Calibri"/>
              </a:rPr>
              <a:t>−11</a:t>
            </a:r>
            <a:r>
              <a:rPr lang="en-US" sz="1200" i="1" dirty="0" smtClean="0">
                <a:solidFill>
                  <a:prstClr val="black"/>
                </a:solidFill>
              </a:rPr>
              <a:t>60</a:t>
            </a:r>
            <a:r>
              <a:rPr lang="en-US" sz="1200" i="1" dirty="0">
                <a:solidFill>
                  <a:prstClr val="black"/>
                </a:solidFill>
              </a:rPr>
              <a:t>.</a:t>
            </a:r>
            <a:endParaRPr lang="en-US" sz="1200" dirty="0">
              <a:solidFill>
                <a:prstClr val="black"/>
              </a:solidFill>
            </a:endParaRPr>
          </a:p>
        </p:txBody>
      </p:sp>
    </p:spTree>
    <p:extLst>
      <p:ext uri="{BB962C8B-B14F-4D97-AF65-F5344CB8AC3E}">
        <p14:creationId xmlns:p14="http://schemas.microsoft.com/office/powerpoint/2010/main" val="159389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5" y="685800"/>
            <a:ext cx="8836065" cy="1143000"/>
          </a:xfrm>
        </p:spPr>
        <p:txBody>
          <a:bodyPr>
            <a:normAutofit/>
          </a:bodyPr>
          <a:lstStyle/>
          <a:p>
            <a:r>
              <a:rPr lang="en-US" sz="4800" dirty="0" smtClean="0">
                <a:solidFill>
                  <a:schemeClr val="accent2">
                    <a:lumMod val="50000"/>
                  </a:schemeClr>
                </a:solidFill>
                <a:latin typeface="Cambria" panose="02040503050406030204" pitchFamily="18" charset="0"/>
              </a:rPr>
              <a:t>A Positive Drug Screen</a:t>
            </a:r>
            <a:endParaRPr lang="en-US" sz="4800" dirty="0">
              <a:solidFill>
                <a:schemeClr val="accent2">
                  <a:lumMod val="50000"/>
                </a:schemeClr>
              </a:solidFill>
              <a:latin typeface="Cambria" panose="02040503050406030204" pitchFamily="18" charset="0"/>
            </a:endParaRPr>
          </a:p>
        </p:txBody>
      </p:sp>
      <p:grpSp>
        <p:nvGrpSpPr>
          <p:cNvPr id="12" name="Group 11"/>
          <p:cNvGrpSpPr/>
          <p:nvPr/>
        </p:nvGrpSpPr>
        <p:grpSpPr>
          <a:xfrm>
            <a:off x="350520" y="1984248"/>
            <a:ext cx="8412480" cy="4187952"/>
            <a:chOff x="350520" y="1874520"/>
            <a:chExt cx="8412480" cy="4187952"/>
          </a:xfrm>
        </p:grpSpPr>
        <p:sp>
          <p:nvSpPr>
            <p:cNvPr id="10" name="Freeform 9"/>
            <p:cNvSpPr/>
            <p:nvPr/>
          </p:nvSpPr>
          <p:spPr>
            <a:xfrm>
              <a:off x="921878" y="2743194"/>
              <a:ext cx="754527" cy="2943211"/>
            </a:xfrm>
            <a:custGeom>
              <a:avLst/>
              <a:gdLst/>
              <a:ahLst/>
              <a:cxnLst/>
              <a:rect l="0" t="0" r="0" b="0"/>
              <a:pathLst>
                <a:path>
                  <a:moveTo>
                    <a:pt x="0" y="0"/>
                  </a:moveTo>
                  <a:lnTo>
                    <a:pt x="0" y="2943211"/>
                  </a:lnTo>
                  <a:lnTo>
                    <a:pt x="754527" y="2943211"/>
                  </a:lnTo>
                </a:path>
              </a:pathLst>
            </a:custGeom>
            <a:noFill/>
            <a:ln>
              <a:solidFill>
                <a:srgbClr val="B46C3A"/>
              </a:solidFill>
            </a:ln>
          </p:spPr>
          <p:style>
            <a:lnRef idx="2">
              <a:schemeClr val="accent6">
                <a:shade val="6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6" name="Freeform 5"/>
            <p:cNvSpPr/>
            <p:nvPr/>
          </p:nvSpPr>
          <p:spPr>
            <a:xfrm>
              <a:off x="921878" y="2939146"/>
              <a:ext cx="772593" cy="700229"/>
            </a:xfrm>
            <a:custGeom>
              <a:avLst/>
              <a:gdLst/>
              <a:ahLst/>
              <a:cxnLst/>
              <a:rect l="0" t="0" r="0" b="0"/>
              <a:pathLst>
                <a:path>
                  <a:moveTo>
                    <a:pt x="0" y="0"/>
                  </a:moveTo>
                  <a:lnTo>
                    <a:pt x="0" y="700229"/>
                  </a:lnTo>
                  <a:lnTo>
                    <a:pt x="772593" y="700229"/>
                  </a:lnTo>
                </a:path>
              </a:pathLst>
            </a:custGeom>
            <a:noFill/>
            <a:ln>
              <a:solidFill>
                <a:srgbClr val="B46C3A"/>
              </a:solidFill>
            </a:ln>
          </p:spPr>
          <p:style>
            <a:lnRef idx="2">
              <a:schemeClr val="accent6">
                <a:shade val="6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7" name="Freeform 6"/>
            <p:cNvSpPr/>
            <p:nvPr/>
          </p:nvSpPr>
          <p:spPr>
            <a:xfrm>
              <a:off x="1694472" y="3197352"/>
              <a:ext cx="5852160" cy="804672"/>
            </a:xfrm>
            <a:custGeom>
              <a:avLst/>
              <a:gdLst>
                <a:gd name="connsiteX0" fmla="*/ 0 w 7293999"/>
                <a:gd name="connsiteY0" fmla="*/ 88421 h 884207"/>
                <a:gd name="connsiteX1" fmla="*/ 88421 w 7293999"/>
                <a:gd name="connsiteY1" fmla="*/ 0 h 884207"/>
                <a:gd name="connsiteX2" fmla="*/ 7205578 w 7293999"/>
                <a:gd name="connsiteY2" fmla="*/ 0 h 884207"/>
                <a:gd name="connsiteX3" fmla="*/ 7293999 w 7293999"/>
                <a:gd name="connsiteY3" fmla="*/ 88421 h 884207"/>
                <a:gd name="connsiteX4" fmla="*/ 7293999 w 7293999"/>
                <a:gd name="connsiteY4" fmla="*/ 795786 h 884207"/>
                <a:gd name="connsiteX5" fmla="*/ 7205578 w 7293999"/>
                <a:gd name="connsiteY5" fmla="*/ 884207 h 884207"/>
                <a:gd name="connsiteX6" fmla="*/ 88421 w 7293999"/>
                <a:gd name="connsiteY6" fmla="*/ 884207 h 884207"/>
                <a:gd name="connsiteX7" fmla="*/ 0 w 7293999"/>
                <a:gd name="connsiteY7" fmla="*/ 795786 h 884207"/>
                <a:gd name="connsiteX8" fmla="*/ 0 w 7293999"/>
                <a:gd name="connsiteY8" fmla="*/ 88421 h 884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93999" h="884207">
                  <a:moveTo>
                    <a:pt x="0" y="88421"/>
                  </a:moveTo>
                  <a:cubicBezTo>
                    <a:pt x="0" y="39587"/>
                    <a:pt x="39587" y="0"/>
                    <a:pt x="88421" y="0"/>
                  </a:cubicBezTo>
                  <a:lnTo>
                    <a:pt x="7205578" y="0"/>
                  </a:lnTo>
                  <a:cubicBezTo>
                    <a:pt x="7254412" y="0"/>
                    <a:pt x="7293999" y="39587"/>
                    <a:pt x="7293999" y="88421"/>
                  </a:cubicBezTo>
                  <a:lnTo>
                    <a:pt x="7293999" y="795786"/>
                  </a:lnTo>
                  <a:cubicBezTo>
                    <a:pt x="7293999" y="844620"/>
                    <a:pt x="7254412" y="884207"/>
                    <a:pt x="7205578" y="884207"/>
                  </a:cubicBezTo>
                  <a:lnTo>
                    <a:pt x="88421" y="884207"/>
                  </a:lnTo>
                  <a:cubicBezTo>
                    <a:pt x="39587" y="884207"/>
                    <a:pt x="0" y="844620"/>
                    <a:pt x="0" y="795786"/>
                  </a:cubicBezTo>
                  <a:lnTo>
                    <a:pt x="0" y="88421"/>
                  </a:lnTo>
                  <a:close/>
                </a:path>
              </a:pathLst>
            </a:custGeom>
            <a:noFill/>
            <a:ln>
              <a:solidFill>
                <a:srgbClr val="632523"/>
              </a:solidFill>
            </a:ln>
          </p:spPr>
          <p:style>
            <a:lnRef idx="2">
              <a:schemeClr val="accent6">
                <a:hueOff val="0"/>
                <a:satOff val="0"/>
                <a:lumOff val="0"/>
                <a:alphaOff val="0"/>
              </a:schemeClr>
            </a:lnRef>
            <a:fillRef idx="1">
              <a:scrgbClr r="0" g="0" b="0"/>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3998" tIns="51298" rIns="63998" bIns="51298" numCol="1" spcCol="1270" anchor="ctr" anchorCtr="0">
              <a:noAutofit/>
            </a:bodyPr>
            <a:lstStyle/>
            <a:p>
              <a:pPr lvl="0" algn="ctr" defTabSz="889000">
                <a:lnSpc>
                  <a:spcPct val="90000"/>
                </a:lnSpc>
                <a:spcBef>
                  <a:spcPct val="0"/>
                </a:spcBef>
                <a:spcAft>
                  <a:spcPct val="35000"/>
                </a:spcAft>
              </a:pPr>
              <a:r>
                <a:rPr lang="en-US" sz="1600" kern="1200" dirty="0" smtClean="0">
                  <a:latin typeface="Century Gothic" pitchFamily="34" charset="0"/>
                </a:rPr>
                <a:t>Ask which drugs the patient has been using, such as </a:t>
              </a:r>
            </a:p>
            <a:p>
              <a:pPr lvl="0" algn="ctr" defTabSz="889000">
                <a:lnSpc>
                  <a:spcPct val="90000"/>
                </a:lnSpc>
                <a:spcBef>
                  <a:spcPct val="0"/>
                </a:spcBef>
                <a:spcAft>
                  <a:spcPct val="35000"/>
                </a:spcAft>
              </a:pPr>
              <a:r>
                <a:rPr lang="en-US" sz="1600" kern="1200" dirty="0" smtClean="0">
                  <a:latin typeface="Century Gothic" pitchFamily="34" charset="0"/>
                </a:rPr>
                <a:t>cocaine, meth, heroin, ecstasy, marijuana, </a:t>
              </a:r>
              <a:r>
                <a:rPr lang="en-US" sz="1600" dirty="0" smtClean="0">
                  <a:latin typeface="Century Gothic" pitchFamily="34" charset="0"/>
                </a:rPr>
                <a:t>opioids</a:t>
              </a:r>
              <a:r>
                <a:rPr lang="en-US" sz="1600" kern="1200" dirty="0" smtClean="0">
                  <a:latin typeface="Century Gothic" pitchFamily="34" charset="0"/>
                </a:rPr>
                <a:t>, etc.</a:t>
              </a:r>
              <a:endParaRPr lang="en-US" sz="1600" kern="1200" dirty="0">
                <a:latin typeface="Century Gothic" pitchFamily="34" charset="0"/>
              </a:endParaRPr>
            </a:p>
          </p:txBody>
        </p:sp>
        <p:sp>
          <p:nvSpPr>
            <p:cNvPr id="8" name="Freeform 7"/>
            <p:cNvSpPr/>
            <p:nvPr/>
          </p:nvSpPr>
          <p:spPr>
            <a:xfrm>
              <a:off x="921878" y="2835504"/>
              <a:ext cx="772593" cy="1835368"/>
            </a:xfrm>
            <a:custGeom>
              <a:avLst/>
              <a:gdLst/>
              <a:ahLst/>
              <a:cxnLst/>
              <a:rect l="0" t="0" r="0" b="0"/>
              <a:pathLst>
                <a:path>
                  <a:moveTo>
                    <a:pt x="0" y="0"/>
                  </a:moveTo>
                  <a:lnTo>
                    <a:pt x="0" y="1835368"/>
                  </a:lnTo>
                  <a:lnTo>
                    <a:pt x="772593" y="1835368"/>
                  </a:lnTo>
                </a:path>
              </a:pathLst>
            </a:custGeom>
            <a:noFill/>
            <a:ln>
              <a:solidFill>
                <a:srgbClr val="B46C3A"/>
              </a:solidFill>
            </a:ln>
          </p:spPr>
          <p:style>
            <a:lnRef idx="2">
              <a:schemeClr val="accent6">
                <a:shade val="6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9" name="Freeform 8"/>
            <p:cNvSpPr/>
            <p:nvPr/>
          </p:nvSpPr>
          <p:spPr>
            <a:xfrm>
              <a:off x="1694472" y="4227576"/>
              <a:ext cx="5120640" cy="804672"/>
            </a:xfrm>
            <a:custGeom>
              <a:avLst/>
              <a:gdLst>
                <a:gd name="connsiteX0" fmla="*/ 0 w 6443803"/>
                <a:gd name="connsiteY0" fmla="*/ 81635 h 816354"/>
                <a:gd name="connsiteX1" fmla="*/ 81635 w 6443803"/>
                <a:gd name="connsiteY1" fmla="*/ 0 h 816354"/>
                <a:gd name="connsiteX2" fmla="*/ 6362168 w 6443803"/>
                <a:gd name="connsiteY2" fmla="*/ 0 h 816354"/>
                <a:gd name="connsiteX3" fmla="*/ 6443803 w 6443803"/>
                <a:gd name="connsiteY3" fmla="*/ 81635 h 816354"/>
                <a:gd name="connsiteX4" fmla="*/ 6443803 w 6443803"/>
                <a:gd name="connsiteY4" fmla="*/ 734719 h 816354"/>
                <a:gd name="connsiteX5" fmla="*/ 6362168 w 6443803"/>
                <a:gd name="connsiteY5" fmla="*/ 816354 h 816354"/>
                <a:gd name="connsiteX6" fmla="*/ 81635 w 6443803"/>
                <a:gd name="connsiteY6" fmla="*/ 816354 h 816354"/>
                <a:gd name="connsiteX7" fmla="*/ 0 w 6443803"/>
                <a:gd name="connsiteY7" fmla="*/ 734719 h 816354"/>
                <a:gd name="connsiteX8" fmla="*/ 0 w 6443803"/>
                <a:gd name="connsiteY8" fmla="*/ 81635 h 816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43803" h="816354">
                  <a:moveTo>
                    <a:pt x="0" y="81635"/>
                  </a:moveTo>
                  <a:cubicBezTo>
                    <a:pt x="0" y="36549"/>
                    <a:pt x="36549" y="0"/>
                    <a:pt x="81635" y="0"/>
                  </a:cubicBezTo>
                  <a:lnTo>
                    <a:pt x="6362168" y="0"/>
                  </a:lnTo>
                  <a:cubicBezTo>
                    <a:pt x="6407254" y="0"/>
                    <a:pt x="6443803" y="36549"/>
                    <a:pt x="6443803" y="81635"/>
                  </a:cubicBezTo>
                  <a:lnTo>
                    <a:pt x="6443803" y="734719"/>
                  </a:lnTo>
                  <a:cubicBezTo>
                    <a:pt x="6443803" y="779805"/>
                    <a:pt x="6407254" y="816354"/>
                    <a:pt x="6362168" y="816354"/>
                  </a:cubicBezTo>
                  <a:lnTo>
                    <a:pt x="81635" y="816354"/>
                  </a:lnTo>
                  <a:cubicBezTo>
                    <a:pt x="36549" y="816354"/>
                    <a:pt x="0" y="779805"/>
                    <a:pt x="0" y="734719"/>
                  </a:cubicBezTo>
                  <a:lnTo>
                    <a:pt x="0" y="81635"/>
                  </a:lnTo>
                  <a:close/>
                </a:path>
              </a:pathLst>
            </a:custGeom>
            <a:noFill/>
            <a:ln>
              <a:solidFill>
                <a:srgbClr val="632523"/>
              </a:solidFill>
            </a:ln>
          </p:spPr>
          <p:style>
            <a:lnRef idx="2">
              <a:scrgbClr r="0" g="0" b="0"/>
            </a:lnRef>
            <a:fillRef idx="1">
              <a:scrgbClr r="0" g="0" b="0"/>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010" tIns="49310" rIns="62010" bIns="49310" numCol="1" spcCol="1270" anchor="ctr" anchorCtr="0">
              <a:noAutofit/>
            </a:bodyPr>
            <a:lstStyle/>
            <a:p>
              <a:pPr lvl="0" algn="ctr" defTabSz="889000">
                <a:lnSpc>
                  <a:spcPct val="90000"/>
                </a:lnSpc>
                <a:spcBef>
                  <a:spcPct val="0"/>
                </a:spcBef>
                <a:spcAft>
                  <a:spcPct val="35000"/>
                </a:spcAft>
              </a:pPr>
              <a:r>
                <a:rPr lang="en-US" sz="1600" kern="1200" dirty="0" smtClean="0">
                  <a:latin typeface="Century Gothic" pitchFamily="34" charset="0"/>
                </a:rPr>
                <a:t>Determine frequency and quantity.</a:t>
              </a:r>
              <a:endParaRPr lang="en-US" sz="1600" kern="1200" dirty="0">
                <a:latin typeface="Century Gothic" pitchFamily="34" charset="0"/>
              </a:endParaRPr>
            </a:p>
          </p:txBody>
        </p:sp>
        <p:sp>
          <p:nvSpPr>
            <p:cNvPr id="11" name="Freeform 10"/>
            <p:cNvSpPr/>
            <p:nvPr/>
          </p:nvSpPr>
          <p:spPr>
            <a:xfrm>
              <a:off x="1676405" y="5257800"/>
              <a:ext cx="4389120" cy="804672"/>
            </a:xfrm>
            <a:custGeom>
              <a:avLst/>
              <a:gdLst>
                <a:gd name="connsiteX0" fmla="*/ 0 w 4555233"/>
                <a:gd name="connsiteY0" fmla="*/ 80236 h 802362"/>
                <a:gd name="connsiteX1" fmla="*/ 80236 w 4555233"/>
                <a:gd name="connsiteY1" fmla="*/ 0 h 802362"/>
                <a:gd name="connsiteX2" fmla="*/ 4474997 w 4555233"/>
                <a:gd name="connsiteY2" fmla="*/ 0 h 802362"/>
                <a:gd name="connsiteX3" fmla="*/ 4555233 w 4555233"/>
                <a:gd name="connsiteY3" fmla="*/ 80236 h 802362"/>
                <a:gd name="connsiteX4" fmla="*/ 4555233 w 4555233"/>
                <a:gd name="connsiteY4" fmla="*/ 722126 h 802362"/>
                <a:gd name="connsiteX5" fmla="*/ 4474997 w 4555233"/>
                <a:gd name="connsiteY5" fmla="*/ 802362 h 802362"/>
                <a:gd name="connsiteX6" fmla="*/ 80236 w 4555233"/>
                <a:gd name="connsiteY6" fmla="*/ 802362 h 802362"/>
                <a:gd name="connsiteX7" fmla="*/ 0 w 4555233"/>
                <a:gd name="connsiteY7" fmla="*/ 722126 h 802362"/>
                <a:gd name="connsiteX8" fmla="*/ 0 w 4555233"/>
                <a:gd name="connsiteY8" fmla="*/ 80236 h 802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5233" h="802362">
                  <a:moveTo>
                    <a:pt x="0" y="80236"/>
                  </a:moveTo>
                  <a:cubicBezTo>
                    <a:pt x="0" y="35923"/>
                    <a:pt x="35923" y="0"/>
                    <a:pt x="80236" y="0"/>
                  </a:cubicBezTo>
                  <a:lnTo>
                    <a:pt x="4474997" y="0"/>
                  </a:lnTo>
                  <a:cubicBezTo>
                    <a:pt x="4519310" y="0"/>
                    <a:pt x="4555233" y="35923"/>
                    <a:pt x="4555233" y="80236"/>
                  </a:cubicBezTo>
                  <a:lnTo>
                    <a:pt x="4555233" y="722126"/>
                  </a:lnTo>
                  <a:cubicBezTo>
                    <a:pt x="4555233" y="766439"/>
                    <a:pt x="4519310" y="802362"/>
                    <a:pt x="4474997" y="802362"/>
                  </a:cubicBezTo>
                  <a:lnTo>
                    <a:pt x="80236" y="802362"/>
                  </a:lnTo>
                  <a:cubicBezTo>
                    <a:pt x="35923" y="802362"/>
                    <a:pt x="0" y="766439"/>
                    <a:pt x="0" y="722126"/>
                  </a:cubicBezTo>
                  <a:lnTo>
                    <a:pt x="0" y="80236"/>
                  </a:lnTo>
                  <a:close/>
                </a:path>
              </a:pathLst>
            </a:custGeom>
            <a:noFill/>
            <a:ln>
              <a:solidFill>
                <a:srgbClr val="632523"/>
              </a:solidFill>
            </a:ln>
          </p:spPr>
          <p:style>
            <a:lnRef idx="2">
              <a:scrgbClr r="0" g="0" b="0"/>
            </a:lnRef>
            <a:fillRef idx="1">
              <a:scrgbClr r="0" g="0" b="0"/>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1600" tIns="48900" rIns="61600" bIns="48900" numCol="1" spcCol="1270" anchor="ctr" anchorCtr="0">
              <a:noAutofit/>
            </a:bodyPr>
            <a:lstStyle/>
            <a:p>
              <a:pPr lvl="0" algn="ctr" defTabSz="889000">
                <a:lnSpc>
                  <a:spcPct val="90000"/>
                </a:lnSpc>
                <a:spcBef>
                  <a:spcPct val="0"/>
                </a:spcBef>
                <a:spcAft>
                  <a:spcPct val="35000"/>
                </a:spcAft>
              </a:pPr>
              <a:r>
                <a:rPr lang="en-US" sz="1600" kern="1200" dirty="0" smtClean="0">
                  <a:latin typeface="Century Gothic" pitchFamily="34" charset="0"/>
                </a:rPr>
                <a:t>Ask about negative impacts.</a:t>
              </a:r>
            </a:p>
          </p:txBody>
        </p:sp>
        <p:sp>
          <p:nvSpPr>
            <p:cNvPr id="5" name="Freeform 4"/>
            <p:cNvSpPr/>
            <p:nvPr/>
          </p:nvSpPr>
          <p:spPr>
            <a:xfrm>
              <a:off x="350520" y="1874520"/>
              <a:ext cx="8412480" cy="1097280"/>
            </a:xfrm>
            <a:custGeom>
              <a:avLst/>
              <a:gdLst>
                <a:gd name="connsiteX0" fmla="*/ 0 w 7694717"/>
                <a:gd name="connsiteY0" fmla="*/ 126797 h 1267967"/>
                <a:gd name="connsiteX1" fmla="*/ 126797 w 7694717"/>
                <a:gd name="connsiteY1" fmla="*/ 0 h 1267967"/>
                <a:gd name="connsiteX2" fmla="*/ 7567920 w 7694717"/>
                <a:gd name="connsiteY2" fmla="*/ 0 h 1267967"/>
                <a:gd name="connsiteX3" fmla="*/ 7694717 w 7694717"/>
                <a:gd name="connsiteY3" fmla="*/ 126797 h 1267967"/>
                <a:gd name="connsiteX4" fmla="*/ 7694717 w 7694717"/>
                <a:gd name="connsiteY4" fmla="*/ 1141170 h 1267967"/>
                <a:gd name="connsiteX5" fmla="*/ 7567920 w 7694717"/>
                <a:gd name="connsiteY5" fmla="*/ 1267967 h 1267967"/>
                <a:gd name="connsiteX6" fmla="*/ 126797 w 7694717"/>
                <a:gd name="connsiteY6" fmla="*/ 1267967 h 1267967"/>
                <a:gd name="connsiteX7" fmla="*/ 0 w 7694717"/>
                <a:gd name="connsiteY7" fmla="*/ 1141170 h 1267967"/>
                <a:gd name="connsiteX8" fmla="*/ 0 w 7694717"/>
                <a:gd name="connsiteY8" fmla="*/ 126797 h 1267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94717" h="1267967">
                  <a:moveTo>
                    <a:pt x="0" y="126797"/>
                  </a:moveTo>
                  <a:cubicBezTo>
                    <a:pt x="0" y="56769"/>
                    <a:pt x="56769" y="0"/>
                    <a:pt x="126797" y="0"/>
                  </a:cubicBezTo>
                  <a:lnTo>
                    <a:pt x="7567920" y="0"/>
                  </a:lnTo>
                  <a:cubicBezTo>
                    <a:pt x="7637948" y="0"/>
                    <a:pt x="7694717" y="56769"/>
                    <a:pt x="7694717" y="126797"/>
                  </a:cubicBezTo>
                  <a:lnTo>
                    <a:pt x="7694717" y="1141170"/>
                  </a:lnTo>
                  <a:cubicBezTo>
                    <a:pt x="7694717" y="1211198"/>
                    <a:pt x="7637948" y="1267967"/>
                    <a:pt x="7567920" y="1267967"/>
                  </a:cubicBezTo>
                  <a:lnTo>
                    <a:pt x="126797" y="1267967"/>
                  </a:lnTo>
                  <a:cubicBezTo>
                    <a:pt x="56769" y="1267967"/>
                    <a:pt x="0" y="1211198"/>
                    <a:pt x="0" y="1141170"/>
                  </a:cubicBezTo>
                  <a:lnTo>
                    <a:pt x="0" y="126797"/>
                  </a:lnTo>
                  <a:close/>
                </a:path>
              </a:pathLst>
            </a:custGeom>
            <a:solidFill>
              <a:srgbClr val="632523"/>
            </a:solidFill>
            <a:ln>
              <a:solidFill>
                <a:srgbClr val="632523"/>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5237" tIns="62537" rIns="75237" bIns="62537" numCol="1" spcCol="1270" anchor="ctr" anchorCtr="0">
              <a:noAutofit/>
            </a:bodyPr>
            <a:lstStyle/>
            <a:p>
              <a:pPr lvl="0" algn="ctr" defTabSz="889000">
                <a:spcBef>
                  <a:spcPct val="0"/>
                </a:spcBef>
              </a:pPr>
              <a:r>
                <a:rPr lang="en-US" sz="1700" i="1" kern="1200" dirty="0" smtClean="0">
                  <a:solidFill>
                    <a:schemeClr val="bg1"/>
                  </a:solidFill>
                  <a:latin typeface="Century Gothic" pitchFamily="34" charset="0"/>
                </a:rPr>
                <a:t>ANY positive on the drug prescreen question puts the patient in an “at-risk” category. The followup questions are to assess impact and whether substance use is serious enough to warrant a substance use disorder diagnosis.</a:t>
              </a:r>
              <a:endParaRPr lang="en-US" sz="1700" kern="1200" dirty="0">
                <a:solidFill>
                  <a:schemeClr val="bg1"/>
                </a:solidFill>
                <a:latin typeface="Century Gothic" pitchFamily="34" charset="0"/>
              </a:endParaRPr>
            </a:p>
          </p:txBody>
        </p:sp>
      </p:grpSp>
    </p:spTree>
    <p:extLst>
      <p:ext uri="{BB962C8B-B14F-4D97-AF65-F5344CB8AC3E}">
        <p14:creationId xmlns:p14="http://schemas.microsoft.com/office/powerpoint/2010/main" val="24222373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88900"/>
            <a:ext cx="9144000" cy="1016000"/>
          </a:xfrm>
        </p:spPr>
        <p:txBody>
          <a:bodyPr/>
          <a:lstStyle/>
          <a:p>
            <a:r>
              <a:rPr lang="en-US" dirty="0" smtClean="0"/>
              <a:t>Key Points for Screening</a:t>
            </a:r>
          </a:p>
        </p:txBody>
      </p:sp>
      <p:sp>
        <p:nvSpPr>
          <p:cNvPr id="124931" name="Content Placeholder 2"/>
          <p:cNvSpPr>
            <a:spLocks noGrp="1"/>
          </p:cNvSpPr>
          <p:nvPr>
            <p:ph idx="1"/>
          </p:nvPr>
        </p:nvSpPr>
        <p:spPr>
          <a:xfrm>
            <a:off x="457200" y="1104900"/>
            <a:ext cx="8229600" cy="5499100"/>
          </a:xfrm>
        </p:spPr>
        <p:txBody>
          <a:bodyPr>
            <a:normAutofit/>
          </a:bodyPr>
          <a:lstStyle/>
          <a:p>
            <a:pPr>
              <a:spcAft>
                <a:spcPts val="1800"/>
              </a:spcAft>
            </a:pPr>
            <a:r>
              <a:rPr lang="en-US" sz="2000" dirty="0" smtClean="0"/>
              <a:t>Screen </a:t>
            </a:r>
            <a:r>
              <a:rPr lang="en-US" sz="2000" b="1" dirty="0" smtClean="0"/>
              <a:t>everyone</a:t>
            </a:r>
            <a:r>
              <a:rPr lang="en-US" sz="2000" dirty="0" smtClean="0"/>
              <a:t>.</a:t>
            </a:r>
          </a:p>
          <a:p>
            <a:pPr>
              <a:spcAft>
                <a:spcPts val="1800"/>
              </a:spcAft>
            </a:pPr>
            <a:r>
              <a:rPr lang="en-US" sz="2000" dirty="0" smtClean="0"/>
              <a:t>Screen </a:t>
            </a:r>
            <a:r>
              <a:rPr lang="en-US" sz="2000" b="1" dirty="0" smtClean="0"/>
              <a:t>both</a:t>
            </a:r>
            <a:r>
              <a:rPr lang="en-US" sz="2000" dirty="0" smtClean="0"/>
              <a:t> alcohol and drug use including prescription drug abuse and tobacco.</a:t>
            </a:r>
          </a:p>
          <a:p>
            <a:pPr>
              <a:spcAft>
                <a:spcPts val="1800"/>
              </a:spcAft>
            </a:pPr>
            <a:r>
              <a:rPr lang="en-US" sz="2000" dirty="0" smtClean="0"/>
              <a:t>Use a validated tool.</a:t>
            </a:r>
          </a:p>
          <a:p>
            <a:pPr>
              <a:spcAft>
                <a:spcPts val="1800"/>
              </a:spcAft>
            </a:pPr>
            <a:r>
              <a:rPr lang="en-US" sz="2000" dirty="0" smtClean="0"/>
              <a:t>Prescreening is usually part of another health and wellness survey.</a:t>
            </a:r>
          </a:p>
          <a:p>
            <a:pPr>
              <a:spcAft>
                <a:spcPts val="1800"/>
              </a:spcAft>
            </a:pPr>
            <a:r>
              <a:rPr lang="en-US" sz="2000" dirty="0" smtClean="0"/>
              <a:t>Explore </a:t>
            </a:r>
            <a:r>
              <a:rPr lang="en-US" sz="2000" b="1" dirty="0" smtClean="0"/>
              <a:t>each</a:t>
            </a:r>
            <a:r>
              <a:rPr lang="en-US" sz="2000" dirty="0" smtClean="0"/>
              <a:t> substance; many patients use more than one.</a:t>
            </a:r>
          </a:p>
          <a:p>
            <a:pPr>
              <a:spcAft>
                <a:spcPts val="1800"/>
              </a:spcAft>
            </a:pPr>
            <a:r>
              <a:rPr lang="en-US" sz="2000" b="1" dirty="0" smtClean="0"/>
              <a:t>Follow up</a:t>
            </a:r>
            <a:r>
              <a:rPr lang="en-US" sz="2000" dirty="0" smtClean="0"/>
              <a:t> positives or "red flags" by assessing details and consequences of use.</a:t>
            </a:r>
          </a:p>
          <a:p>
            <a:pPr>
              <a:spcAft>
                <a:spcPts val="1800"/>
              </a:spcAft>
            </a:pPr>
            <a:r>
              <a:rPr lang="en-US" sz="2000" dirty="0" smtClean="0"/>
              <a:t>Use your MI skills and show </a:t>
            </a:r>
            <a:r>
              <a:rPr lang="en-US" sz="2000" b="1" dirty="0" smtClean="0"/>
              <a:t>nonjudgmental</a:t>
            </a:r>
            <a:r>
              <a:rPr lang="en-US" sz="2000" dirty="0" smtClean="0"/>
              <a:t>, </a:t>
            </a:r>
            <a:r>
              <a:rPr lang="en-US" sz="2000" b="1" dirty="0" smtClean="0"/>
              <a:t>empathic</a:t>
            </a:r>
            <a:r>
              <a:rPr lang="en-US" sz="2000" dirty="0" smtClean="0"/>
              <a:t> verbal and nonverbal behaviors during screening.</a:t>
            </a:r>
          </a:p>
        </p:txBody>
      </p:sp>
    </p:spTree>
    <p:extLst>
      <p:ext uri="{BB962C8B-B14F-4D97-AF65-F5344CB8AC3E}">
        <p14:creationId xmlns:p14="http://schemas.microsoft.com/office/powerpoint/2010/main" val="36864969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124931">
                                            <p:txEl>
                                              <p:pRg st="0" end="0"/>
                                            </p:txEl>
                                          </p:spTgt>
                                        </p:tgtEl>
                                        <p:attrNameLst>
                                          <p:attrName>style.color</p:attrName>
                                        </p:attrNameLst>
                                      </p:cBhvr>
                                      <p:to>
                                        <a:schemeClr val="tx2"/>
                                      </p:to>
                                    </p:animClr>
                                  </p:childTnLst>
                                  <p:subTnLst>
                                    <p:animClr clrSpc="rgb" dir="cw">
                                      <p:cBhvr override="childStyle">
                                        <p:cTn dur="1" fill="hold" display="0" masterRel="nextClick" afterEffect="1"/>
                                        <p:tgtEl>
                                          <p:spTgt spid="124931">
                                            <p:txEl>
                                              <p:pRg st="0" end="0"/>
                                            </p:txEl>
                                          </p:spTgt>
                                        </p:tgtEl>
                                        <p:attrNameLst>
                                          <p:attrName>ppt_c</p:attrName>
                                        </p:attrNameLst>
                                      </p:cBhvr>
                                      <p:to>
                                        <a:schemeClr val="tx1"/>
                                      </p:to>
                                    </p:animClr>
                                  </p:sub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1000" fill="hold"/>
                                        <p:tgtEl>
                                          <p:spTgt spid="124931">
                                            <p:txEl>
                                              <p:pRg st="1" end="1"/>
                                            </p:txEl>
                                          </p:spTgt>
                                        </p:tgtEl>
                                        <p:attrNameLst>
                                          <p:attrName>style.color</p:attrName>
                                        </p:attrNameLst>
                                      </p:cBhvr>
                                      <p:to>
                                        <a:schemeClr val="tx2"/>
                                      </p:to>
                                    </p:animClr>
                                  </p:childTnLst>
                                  <p:subTnLst>
                                    <p:animClr clrSpc="rgb" dir="cw">
                                      <p:cBhvr override="childStyle">
                                        <p:cTn dur="1" fill="hold" display="0" masterRel="nextClick" afterEffect="1"/>
                                        <p:tgtEl>
                                          <p:spTgt spid="124931">
                                            <p:txEl>
                                              <p:pRg st="1" end="1"/>
                                            </p:txEl>
                                          </p:spTgt>
                                        </p:tgtEl>
                                        <p:attrNameLst>
                                          <p:attrName>ppt_c</p:attrName>
                                        </p:attrNameLst>
                                      </p:cBhvr>
                                      <p:to>
                                        <a:schemeClr val="tx1"/>
                                      </p:to>
                                    </p:animClr>
                                  </p:sub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1000" fill="hold"/>
                                        <p:tgtEl>
                                          <p:spTgt spid="124931">
                                            <p:txEl>
                                              <p:pRg st="2" end="2"/>
                                            </p:txEl>
                                          </p:spTgt>
                                        </p:tgtEl>
                                        <p:attrNameLst>
                                          <p:attrName>style.color</p:attrName>
                                        </p:attrNameLst>
                                      </p:cBhvr>
                                      <p:to>
                                        <a:schemeClr val="tx2"/>
                                      </p:to>
                                    </p:animClr>
                                  </p:childTnLst>
                                  <p:subTnLst>
                                    <p:animClr clrSpc="rgb" dir="cw">
                                      <p:cBhvr override="childStyle">
                                        <p:cTn dur="1" fill="hold" display="0" masterRel="nextClick" afterEffect="1"/>
                                        <p:tgtEl>
                                          <p:spTgt spid="124931">
                                            <p:txEl>
                                              <p:pRg st="2" end="2"/>
                                            </p:txEl>
                                          </p:spTgt>
                                        </p:tgtEl>
                                        <p:attrNameLst>
                                          <p:attrName>ppt_c</p:attrName>
                                        </p:attrNameLst>
                                      </p:cBhvr>
                                      <p:to>
                                        <a:schemeClr val="tx1"/>
                                      </p:to>
                                    </p:animClr>
                                  </p:subTnLst>
                                </p:cTn>
                              </p:par>
                            </p:childTnLst>
                          </p:cTn>
                        </p:par>
                      </p:childTnLst>
                    </p:cTn>
                  </p:par>
                  <p:par>
                    <p:cTn id="15" fill="hold">
                      <p:stCondLst>
                        <p:cond delay="indefinite"/>
                      </p:stCondLst>
                      <p:childTnLst>
                        <p:par>
                          <p:cTn id="16" fill="hold">
                            <p:stCondLst>
                              <p:cond delay="0"/>
                            </p:stCondLst>
                            <p:childTnLst>
                              <p:par>
                                <p:cTn id="17" presetID="3" presetClass="emph" presetSubtype="2" fill="hold" nodeType="clickEffect">
                                  <p:stCondLst>
                                    <p:cond delay="0"/>
                                  </p:stCondLst>
                                  <p:childTnLst>
                                    <p:animClr clrSpc="rgb" dir="cw">
                                      <p:cBhvr override="childStyle">
                                        <p:cTn id="18" dur="1000" fill="hold"/>
                                        <p:tgtEl>
                                          <p:spTgt spid="124931">
                                            <p:txEl>
                                              <p:pRg st="3" end="3"/>
                                            </p:txEl>
                                          </p:spTgt>
                                        </p:tgtEl>
                                        <p:attrNameLst>
                                          <p:attrName>style.color</p:attrName>
                                        </p:attrNameLst>
                                      </p:cBhvr>
                                      <p:to>
                                        <a:schemeClr val="tx2"/>
                                      </p:to>
                                    </p:animClr>
                                  </p:childTnLst>
                                  <p:subTnLst>
                                    <p:animClr clrSpc="rgb" dir="cw">
                                      <p:cBhvr override="childStyle">
                                        <p:cTn dur="1" fill="hold" display="0" masterRel="nextClick" afterEffect="1"/>
                                        <p:tgtEl>
                                          <p:spTgt spid="124931">
                                            <p:txEl>
                                              <p:pRg st="3" end="3"/>
                                            </p:txEl>
                                          </p:spTgt>
                                        </p:tgtEl>
                                        <p:attrNameLst>
                                          <p:attrName>ppt_c</p:attrName>
                                        </p:attrNameLst>
                                      </p:cBhvr>
                                      <p:to>
                                        <a:schemeClr val="tx1"/>
                                      </p:to>
                                    </p:animClr>
                                  </p:subTnLst>
                                </p:cTn>
                              </p:par>
                            </p:childTnLst>
                          </p:cTn>
                        </p:par>
                      </p:childTnLst>
                    </p:cTn>
                  </p:par>
                  <p:par>
                    <p:cTn id="19" fill="hold">
                      <p:stCondLst>
                        <p:cond delay="indefinite"/>
                      </p:stCondLst>
                      <p:childTnLst>
                        <p:par>
                          <p:cTn id="20" fill="hold">
                            <p:stCondLst>
                              <p:cond delay="0"/>
                            </p:stCondLst>
                            <p:childTnLst>
                              <p:par>
                                <p:cTn id="21" presetID="3" presetClass="emph" presetSubtype="2" fill="hold" nodeType="clickEffect">
                                  <p:stCondLst>
                                    <p:cond delay="0"/>
                                  </p:stCondLst>
                                  <p:childTnLst>
                                    <p:animClr clrSpc="rgb" dir="cw">
                                      <p:cBhvr override="childStyle">
                                        <p:cTn id="22" dur="1000" fill="hold"/>
                                        <p:tgtEl>
                                          <p:spTgt spid="124931">
                                            <p:txEl>
                                              <p:pRg st="4" end="4"/>
                                            </p:txEl>
                                          </p:spTgt>
                                        </p:tgtEl>
                                        <p:attrNameLst>
                                          <p:attrName>style.color</p:attrName>
                                        </p:attrNameLst>
                                      </p:cBhvr>
                                      <p:to>
                                        <a:schemeClr val="tx2"/>
                                      </p:to>
                                    </p:animClr>
                                  </p:childTnLst>
                                  <p:subTnLst>
                                    <p:animClr clrSpc="rgb" dir="cw">
                                      <p:cBhvr override="childStyle">
                                        <p:cTn dur="1" fill="hold" display="0" masterRel="nextClick" afterEffect="1"/>
                                        <p:tgtEl>
                                          <p:spTgt spid="124931">
                                            <p:txEl>
                                              <p:pRg st="4" end="4"/>
                                            </p:txEl>
                                          </p:spTgt>
                                        </p:tgtEl>
                                        <p:attrNameLst>
                                          <p:attrName>ppt_c</p:attrName>
                                        </p:attrNameLst>
                                      </p:cBhvr>
                                      <p:to>
                                        <a:schemeClr val="tx1"/>
                                      </p:to>
                                    </p:animClr>
                                  </p:subTnLst>
                                </p:cTn>
                              </p:par>
                            </p:childTnLst>
                          </p:cTn>
                        </p:par>
                      </p:childTnLst>
                    </p:cTn>
                  </p:par>
                  <p:par>
                    <p:cTn id="23" fill="hold">
                      <p:stCondLst>
                        <p:cond delay="indefinite"/>
                      </p:stCondLst>
                      <p:childTnLst>
                        <p:par>
                          <p:cTn id="24" fill="hold">
                            <p:stCondLst>
                              <p:cond delay="0"/>
                            </p:stCondLst>
                            <p:childTnLst>
                              <p:par>
                                <p:cTn id="25" presetID="3" presetClass="emph" presetSubtype="2" fill="hold" nodeType="clickEffect">
                                  <p:stCondLst>
                                    <p:cond delay="0"/>
                                  </p:stCondLst>
                                  <p:childTnLst>
                                    <p:animClr clrSpc="rgb" dir="cw">
                                      <p:cBhvr override="childStyle">
                                        <p:cTn id="26" dur="1000" fill="hold"/>
                                        <p:tgtEl>
                                          <p:spTgt spid="124931">
                                            <p:txEl>
                                              <p:pRg st="5" end="5"/>
                                            </p:txEl>
                                          </p:spTgt>
                                        </p:tgtEl>
                                        <p:attrNameLst>
                                          <p:attrName>style.color</p:attrName>
                                        </p:attrNameLst>
                                      </p:cBhvr>
                                      <p:to>
                                        <a:schemeClr val="tx2"/>
                                      </p:to>
                                    </p:animClr>
                                  </p:childTnLst>
                                  <p:subTnLst>
                                    <p:animClr clrSpc="rgb" dir="cw">
                                      <p:cBhvr override="childStyle">
                                        <p:cTn dur="1" fill="hold" display="0" masterRel="nextClick" afterEffect="1"/>
                                        <p:tgtEl>
                                          <p:spTgt spid="124931">
                                            <p:txEl>
                                              <p:pRg st="5" end="5"/>
                                            </p:txEl>
                                          </p:spTgt>
                                        </p:tgtEl>
                                        <p:attrNameLst>
                                          <p:attrName>ppt_c</p:attrName>
                                        </p:attrNameLst>
                                      </p:cBhvr>
                                      <p:to>
                                        <a:schemeClr val="tx1"/>
                                      </p:to>
                                    </p:animClr>
                                  </p:subTnLst>
                                </p:cTn>
                              </p:par>
                            </p:childTnLst>
                          </p:cTn>
                        </p:par>
                      </p:childTnLst>
                    </p:cTn>
                  </p:par>
                  <p:par>
                    <p:cTn id="27" fill="hold">
                      <p:stCondLst>
                        <p:cond delay="indefinite"/>
                      </p:stCondLst>
                      <p:childTnLst>
                        <p:par>
                          <p:cTn id="28" fill="hold">
                            <p:stCondLst>
                              <p:cond delay="0"/>
                            </p:stCondLst>
                            <p:childTnLst>
                              <p:par>
                                <p:cTn id="29" presetID="3" presetClass="emph" presetSubtype="2" fill="hold" nodeType="clickEffect">
                                  <p:stCondLst>
                                    <p:cond delay="0"/>
                                  </p:stCondLst>
                                  <p:childTnLst>
                                    <p:animClr clrSpc="rgb" dir="cw">
                                      <p:cBhvr override="childStyle">
                                        <p:cTn id="30" dur="1000" fill="hold"/>
                                        <p:tgtEl>
                                          <p:spTgt spid="124931">
                                            <p:txEl>
                                              <p:pRg st="6" end="6"/>
                                            </p:txEl>
                                          </p:spTgt>
                                        </p:tgtEl>
                                        <p:attrNameLst>
                                          <p:attrName>style.color</p:attrName>
                                        </p:attrNameLst>
                                      </p:cBhvr>
                                      <p:to>
                                        <a:schemeClr val="tx2"/>
                                      </p:to>
                                    </p:animClr>
                                  </p:childTnLst>
                                  <p:subTnLst>
                                    <p:animClr clrSpc="rgb" dir="cw">
                                      <p:cBhvr override="childStyle">
                                        <p:cTn dur="1" fill="hold" display="0" masterRel="nextClick" afterEffect="1"/>
                                        <p:tgtEl>
                                          <p:spTgt spid="124931">
                                            <p:txEl>
                                              <p:pRg st="6" end="6"/>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Screening </a:t>
            </a:r>
            <a:r>
              <a:rPr lang="en-US" smtClean="0"/>
              <a:t>Stratifies Risk</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3160" y="2363555"/>
            <a:ext cx="7937680" cy="3883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80014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130425"/>
            <a:ext cx="8788400" cy="3508375"/>
          </a:xfrm>
        </p:spPr>
        <p:txBody>
          <a:bodyPr>
            <a:normAutofit/>
          </a:bodyPr>
          <a:lstStyle/>
          <a:p>
            <a:r>
              <a:rPr lang="en-US" sz="4800" b="1" dirty="0" smtClean="0"/>
              <a:t>Brief Negotiated Interview</a:t>
            </a:r>
            <a:endParaRPr lang="en-US" sz="48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268122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6875" y="5638800"/>
            <a:ext cx="3667125" cy="952500"/>
          </a:xfrm>
          <a:prstGeom prst="rect">
            <a:avLst/>
          </a:prstGeom>
        </p:spPr>
      </p:pic>
      <p:pic>
        <p:nvPicPr>
          <p:cNvPr id="1030" name="Picture 6" descr="Image result for wmu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01" y="5676899"/>
            <a:ext cx="4406899" cy="91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9874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5662"/>
          </a:xfrm>
        </p:spPr>
        <p:txBody>
          <a:bodyPr/>
          <a:lstStyle/>
          <a:p>
            <a:r>
              <a:rPr lang="en-US" dirty="0" smtClean="0"/>
              <a:t>What Is Brief Intervention?</a:t>
            </a:r>
            <a:endParaRPr lang="en-US" dirty="0"/>
          </a:p>
        </p:txBody>
      </p:sp>
      <p:sp>
        <p:nvSpPr>
          <p:cNvPr id="3" name="Content Placeholder 2"/>
          <p:cNvSpPr>
            <a:spLocks noGrp="1"/>
          </p:cNvSpPr>
          <p:nvPr>
            <p:ph idx="1"/>
          </p:nvPr>
        </p:nvSpPr>
        <p:spPr>
          <a:xfrm>
            <a:off x="685800" y="1320800"/>
            <a:ext cx="8001000" cy="5168900"/>
          </a:xfrm>
        </p:spPr>
        <p:txBody>
          <a:bodyPr>
            <a:normAutofit fontScale="92500" lnSpcReduction="20000"/>
          </a:bodyPr>
          <a:lstStyle/>
          <a:p>
            <a:pPr marL="0" indent="0">
              <a:buNone/>
            </a:pPr>
            <a:r>
              <a:rPr lang="en-US" sz="4700" b="1" dirty="0" smtClean="0">
                <a:solidFill>
                  <a:srgbClr val="FF0000"/>
                </a:solidFill>
              </a:rPr>
              <a:t>B</a:t>
            </a:r>
            <a:r>
              <a:rPr lang="en-US" sz="4700" b="1" dirty="0" smtClean="0"/>
              <a:t>rief </a:t>
            </a:r>
            <a:r>
              <a:rPr lang="en-US" sz="4700" b="1" dirty="0" smtClean="0">
                <a:solidFill>
                  <a:srgbClr val="FF0000"/>
                </a:solidFill>
              </a:rPr>
              <a:t>I</a:t>
            </a:r>
            <a:r>
              <a:rPr lang="en-US" sz="4700" b="1" dirty="0" smtClean="0"/>
              <a:t>ntervention </a:t>
            </a:r>
          </a:p>
          <a:p>
            <a:r>
              <a:rPr lang="en-US" sz="3600" dirty="0" smtClean="0"/>
              <a:t>a brief motivational and awareness-raising intervention given to risky or problematic substance users.</a:t>
            </a:r>
          </a:p>
          <a:p>
            <a:pPr marL="0" indent="0">
              <a:buNone/>
            </a:pPr>
            <a:endParaRPr lang="en-US" sz="3600" dirty="0"/>
          </a:p>
          <a:p>
            <a:pPr marL="0" indent="0">
              <a:buNone/>
            </a:pPr>
            <a:r>
              <a:rPr lang="en-US" sz="4200" b="1" dirty="0"/>
              <a:t>The </a:t>
            </a:r>
            <a:r>
              <a:rPr lang="en-US" sz="4200" b="1" dirty="0" smtClean="0">
                <a:solidFill>
                  <a:srgbClr val="FF0000"/>
                </a:solidFill>
              </a:rPr>
              <a:t>B</a:t>
            </a:r>
            <a:r>
              <a:rPr lang="en-US" sz="4200" b="1" dirty="0" smtClean="0"/>
              <a:t>rief </a:t>
            </a:r>
            <a:r>
              <a:rPr lang="en-US" sz="4200" b="1" dirty="0" smtClean="0">
                <a:solidFill>
                  <a:srgbClr val="FF0000"/>
                </a:solidFill>
              </a:rPr>
              <a:t>N</a:t>
            </a:r>
            <a:r>
              <a:rPr lang="en-US" sz="4200" b="1" dirty="0" smtClean="0"/>
              <a:t>egotiated </a:t>
            </a:r>
            <a:r>
              <a:rPr lang="en-US" sz="4200" b="1" dirty="0" smtClean="0">
                <a:solidFill>
                  <a:srgbClr val="FF0000"/>
                </a:solidFill>
              </a:rPr>
              <a:t>I</a:t>
            </a:r>
            <a:r>
              <a:rPr lang="en-US" sz="4200" b="1" dirty="0" smtClean="0"/>
              <a:t>nterview (BNI)</a:t>
            </a:r>
          </a:p>
          <a:p>
            <a:r>
              <a:rPr lang="en-US" sz="3600" dirty="0" smtClean="0"/>
              <a:t>a </a:t>
            </a:r>
            <a:r>
              <a:rPr lang="en-US" sz="3600" dirty="0" err="1"/>
              <a:t>semistructured</a:t>
            </a:r>
            <a:r>
              <a:rPr lang="en-US" sz="3600" dirty="0"/>
              <a:t> interview process based on MI that is a proven evidence-based practice and can be completed in 5−15 minutes. </a:t>
            </a:r>
          </a:p>
          <a:p>
            <a:pPr marL="0" indent="0">
              <a:buNone/>
            </a:pPr>
            <a:endParaRPr lang="en-US" dirty="0"/>
          </a:p>
        </p:txBody>
      </p:sp>
    </p:spTree>
    <p:extLst>
      <p:ext uri="{BB962C8B-B14F-4D97-AF65-F5344CB8AC3E}">
        <p14:creationId xmlns:p14="http://schemas.microsoft.com/office/powerpoint/2010/main" val="34278877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 to Handout</a:t>
            </a:r>
            <a:endParaRPr lang="en-US" dirty="0"/>
          </a:p>
        </p:txBody>
      </p:sp>
      <p:sp>
        <p:nvSpPr>
          <p:cNvPr id="3" name="Content Placeholder 2"/>
          <p:cNvSpPr>
            <a:spLocks noGrp="1"/>
          </p:cNvSpPr>
          <p:nvPr>
            <p:ph idx="1"/>
          </p:nvPr>
        </p:nvSpPr>
        <p:spPr/>
        <p:txBody>
          <a:bodyPr/>
          <a:lstStyle/>
          <a:p>
            <a:r>
              <a:rPr lang="en-US" dirty="0" smtClean="0"/>
              <a:t>SBIRT Flow Chart</a:t>
            </a:r>
            <a:endParaRPr lang="en-US" dirty="0"/>
          </a:p>
        </p:txBody>
      </p:sp>
    </p:spTree>
    <p:extLst>
      <p:ext uri="{BB962C8B-B14F-4D97-AF65-F5344CB8AC3E}">
        <p14:creationId xmlns:p14="http://schemas.microsoft.com/office/powerpoint/2010/main" val="4738054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82900"/>
            <a:ext cx="7772400" cy="2400300"/>
          </a:xfrm>
        </p:spPr>
        <p:txBody>
          <a:bodyPr>
            <a:normAutofit/>
          </a:bodyPr>
          <a:lstStyle/>
          <a:p>
            <a:r>
              <a:rPr lang="en-US" sz="5400" b="1" dirty="0" smtClean="0"/>
              <a:t>Change Talk</a:t>
            </a:r>
            <a:endParaRPr lang="en-US" sz="54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268122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6875" y="5638800"/>
            <a:ext cx="3667125" cy="952500"/>
          </a:xfrm>
          <a:prstGeom prst="rect">
            <a:avLst/>
          </a:prstGeom>
        </p:spPr>
      </p:pic>
      <p:pic>
        <p:nvPicPr>
          <p:cNvPr id="1030" name="Picture 6" descr="Image result for wmu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01" y="5676899"/>
            <a:ext cx="4406899" cy="91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97736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983" y="158956"/>
            <a:ext cx="6469849" cy="649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2224" r="-1634"/>
          <a:stretch/>
        </p:blipFill>
        <p:spPr bwMode="auto">
          <a:xfrm>
            <a:off x="7341832" y="1524001"/>
            <a:ext cx="1280160" cy="4682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85436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76200" y="292100"/>
            <a:ext cx="9067800" cy="1028700"/>
          </a:xfrm>
        </p:spPr>
        <p:txBody>
          <a:bodyPr/>
          <a:lstStyle/>
          <a:p>
            <a:r>
              <a:rPr lang="en-US" b="1" dirty="0" smtClean="0"/>
              <a:t>What Is SBIRT?</a:t>
            </a:r>
          </a:p>
        </p:txBody>
      </p:sp>
      <p:sp>
        <p:nvSpPr>
          <p:cNvPr id="4099" name="Content Placeholder 2"/>
          <p:cNvSpPr>
            <a:spLocks noGrp="1"/>
          </p:cNvSpPr>
          <p:nvPr>
            <p:ph idx="1"/>
          </p:nvPr>
        </p:nvSpPr>
        <p:spPr>
          <a:xfrm>
            <a:off x="215900" y="1473200"/>
            <a:ext cx="8547100" cy="5207000"/>
          </a:xfrm>
        </p:spPr>
        <p:txBody>
          <a:bodyPr/>
          <a:lstStyle/>
          <a:p>
            <a:pPr marL="0" indent="0">
              <a:buNone/>
            </a:pPr>
            <a:r>
              <a:rPr lang="en-US" sz="2400" b="1" dirty="0" smtClean="0">
                <a:latin typeface="Calibri" panose="020F0502020204030204" pitchFamily="34" charset="0"/>
                <a:cs typeface="Calibri" panose="020F0502020204030204" pitchFamily="34" charset="0"/>
              </a:rPr>
              <a:t>An intervention based on “motivational interviewing” strategies </a:t>
            </a:r>
          </a:p>
          <a:p>
            <a:r>
              <a:rPr lang="en-US" sz="2400" b="1" u="sng" dirty="0" smtClean="0">
                <a:solidFill>
                  <a:srgbClr val="953735"/>
                </a:solidFill>
                <a:latin typeface="Calibri" panose="020F0502020204030204" pitchFamily="34" charset="0"/>
                <a:cs typeface="Calibri" panose="020F0502020204030204" pitchFamily="34" charset="0"/>
              </a:rPr>
              <a:t>S</a:t>
            </a:r>
            <a:r>
              <a:rPr lang="en-US" sz="2400" b="1" dirty="0" smtClean="0">
                <a:latin typeface="Calibri" panose="020F0502020204030204" pitchFamily="34" charset="0"/>
                <a:cs typeface="Calibri" panose="020F0502020204030204" pitchFamily="34" charset="0"/>
              </a:rPr>
              <a:t>creening: </a:t>
            </a:r>
            <a:r>
              <a:rPr lang="en-US" sz="2400" dirty="0" smtClean="0">
                <a:latin typeface="Calibri" panose="020F0502020204030204" pitchFamily="34" charset="0"/>
                <a:cs typeface="Calibri" panose="020F0502020204030204" pitchFamily="34" charset="0"/>
              </a:rPr>
              <a:t>Universal screening for quickly assessing use and severity of alcohol; illicit drugs; and prescription drug use, misuse, and abuse</a:t>
            </a:r>
          </a:p>
          <a:p>
            <a:r>
              <a:rPr lang="en-US" sz="2400" b="1" u="sng" dirty="0" smtClean="0">
                <a:solidFill>
                  <a:srgbClr val="953735"/>
                </a:solidFill>
                <a:latin typeface="Calibri" panose="020F0502020204030204" pitchFamily="34" charset="0"/>
                <a:cs typeface="Calibri" panose="020F0502020204030204" pitchFamily="34" charset="0"/>
              </a:rPr>
              <a:t>B</a:t>
            </a:r>
            <a:r>
              <a:rPr lang="en-US" sz="2400" b="1" dirty="0" smtClean="0">
                <a:latin typeface="Calibri" panose="020F0502020204030204" pitchFamily="34" charset="0"/>
                <a:cs typeface="Calibri" panose="020F0502020204030204" pitchFamily="34" charset="0"/>
              </a:rPr>
              <a:t>rief </a:t>
            </a:r>
            <a:r>
              <a:rPr lang="en-US" sz="2400" b="1" u="sng" dirty="0">
                <a:solidFill>
                  <a:srgbClr val="953735"/>
                </a:solidFill>
                <a:latin typeface="Calibri" panose="020F0502020204030204" pitchFamily="34" charset="0"/>
                <a:cs typeface="Calibri" panose="020F0502020204030204" pitchFamily="34" charset="0"/>
              </a:rPr>
              <a:t>I</a:t>
            </a:r>
            <a:r>
              <a:rPr lang="en-US" sz="2400" b="1" dirty="0" smtClean="0">
                <a:latin typeface="Calibri" panose="020F0502020204030204" pitchFamily="34" charset="0"/>
                <a:cs typeface="Calibri" panose="020F0502020204030204" pitchFamily="34" charset="0"/>
              </a:rPr>
              <a:t>ntervention: </a:t>
            </a:r>
            <a:r>
              <a:rPr lang="en-US" sz="2400" dirty="0" smtClean="0">
                <a:latin typeface="Calibri" panose="020F0502020204030204" pitchFamily="34" charset="0"/>
                <a:cs typeface="Calibri" panose="020F0502020204030204" pitchFamily="34" charset="0"/>
              </a:rPr>
              <a:t>Brief motivational and awareness-raising intervention given to risky or problematic substance users</a:t>
            </a:r>
          </a:p>
          <a:p>
            <a:r>
              <a:rPr lang="en-US" sz="2400" b="1" u="sng" dirty="0" smtClean="0">
                <a:solidFill>
                  <a:srgbClr val="953735"/>
                </a:solidFill>
                <a:latin typeface="Calibri" panose="020F0502020204030204" pitchFamily="34" charset="0"/>
                <a:cs typeface="Calibri" panose="020F0502020204030204" pitchFamily="34" charset="0"/>
              </a:rPr>
              <a:t>R</a:t>
            </a:r>
            <a:r>
              <a:rPr lang="en-US" sz="2400" b="1" dirty="0" smtClean="0">
                <a:latin typeface="Calibri" panose="020F0502020204030204" pitchFamily="34" charset="0"/>
                <a:cs typeface="Calibri" panose="020F0502020204030204" pitchFamily="34" charset="0"/>
              </a:rPr>
              <a:t>eferral to </a:t>
            </a:r>
            <a:r>
              <a:rPr lang="en-US" sz="2400" b="1" u="sng" dirty="0" smtClean="0">
                <a:solidFill>
                  <a:srgbClr val="953735"/>
                </a:solidFill>
                <a:latin typeface="Calibri" panose="020F0502020204030204" pitchFamily="34" charset="0"/>
                <a:cs typeface="Calibri" panose="020F0502020204030204" pitchFamily="34" charset="0"/>
              </a:rPr>
              <a:t>T</a:t>
            </a:r>
            <a:r>
              <a:rPr lang="en-US" sz="2400" b="1" dirty="0" smtClean="0">
                <a:latin typeface="Calibri" panose="020F0502020204030204" pitchFamily="34" charset="0"/>
                <a:cs typeface="Calibri" panose="020F0502020204030204" pitchFamily="34" charset="0"/>
              </a:rPr>
              <a:t>reatment: </a:t>
            </a:r>
            <a:r>
              <a:rPr lang="en-US" sz="2400" dirty="0" smtClean="0">
                <a:latin typeface="Calibri" panose="020F0502020204030204" pitchFamily="34" charset="0"/>
                <a:cs typeface="Calibri" panose="020F0502020204030204" pitchFamily="34" charset="0"/>
              </a:rPr>
              <a:t>Referrals to specialty care for clients/patients with substance use disorders</a:t>
            </a:r>
          </a:p>
          <a:p>
            <a:pPr marL="0" indent="0">
              <a:buNone/>
            </a:pPr>
            <a:r>
              <a:rPr lang="en-US" sz="2400" dirty="0" smtClean="0">
                <a:latin typeface="Calibri" panose="020F0502020204030204" pitchFamily="34" charset="0"/>
                <a:cs typeface="Calibri" panose="020F0502020204030204" pitchFamily="34" charset="0"/>
              </a:rPr>
              <a:t>   </a:t>
            </a:r>
          </a:p>
          <a:p>
            <a:pPr marL="0" indent="0">
              <a:buNone/>
            </a:pPr>
            <a:r>
              <a:rPr lang="en-US" sz="2400" dirty="0" smtClean="0">
                <a:latin typeface="Calibri" panose="020F0502020204030204" pitchFamily="34" charset="0"/>
                <a:cs typeface="Calibri" panose="020F0502020204030204" pitchFamily="34" charset="0"/>
              </a:rPr>
              <a:t>Treatment may consist of brief treatment or specialty AOD (alcohol and other drugs) treatment. </a:t>
            </a:r>
          </a:p>
        </p:txBody>
      </p:sp>
    </p:spTree>
    <p:extLst>
      <p:ext uri="{BB962C8B-B14F-4D97-AF65-F5344CB8AC3E}">
        <p14:creationId xmlns:p14="http://schemas.microsoft.com/office/powerpoint/2010/main" val="473763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	</a:t>
            </a:r>
            <a:endParaRPr lang="en-US" dirty="0"/>
          </a:p>
        </p:txBody>
      </p:sp>
      <p:sp>
        <p:nvSpPr>
          <p:cNvPr id="4" name="Content Placeholder 1"/>
          <p:cNvSpPr>
            <a:spLocks noGrp="1"/>
          </p:cNvSpPr>
          <p:nvPr/>
        </p:nvSpPr>
        <p:spPr>
          <a:xfrm>
            <a:off x="0" y="1674598"/>
            <a:ext cx="9144000" cy="6096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3600" i="1" dirty="0" smtClean="0">
                <a:solidFill>
                  <a:srgbClr val="B46C3A"/>
                </a:solidFill>
              </a:rPr>
              <a:t>“Readiness to change”</a:t>
            </a:r>
            <a:endParaRPr lang="en-US" sz="3600" i="1" dirty="0">
              <a:solidFill>
                <a:srgbClr val="B46C3A"/>
              </a:solidFill>
            </a:endParaRPr>
          </a:p>
        </p:txBody>
      </p:sp>
      <p:grpSp>
        <p:nvGrpSpPr>
          <p:cNvPr id="5" name="Group 4"/>
          <p:cNvGrpSpPr/>
          <p:nvPr/>
        </p:nvGrpSpPr>
        <p:grpSpPr>
          <a:xfrm>
            <a:off x="2106076" y="3125888"/>
            <a:ext cx="4931843" cy="2574635"/>
            <a:chOff x="3253882" y="3776663"/>
            <a:chExt cx="3654918" cy="2532527"/>
          </a:xfrm>
        </p:grpSpPr>
        <p:sp>
          <p:nvSpPr>
            <p:cNvPr id="6" name="TextBox 5"/>
            <p:cNvSpPr txBox="1">
              <a:spLocks noChangeArrowheads="1"/>
            </p:cNvSpPr>
            <p:nvPr/>
          </p:nvSpPr>
          <p:spPr bwMode="auto">
            <a:xfrm>
              <a:off x="4470400" y="3939901"/>
              <a:ext cx="2438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0"/>
                </a:spcBef>
                <a:buClrTx/>
                <a:buFontTx/>
                <a:buNone/>
              </a:pPr>
              <a:r>
                <a:rPr lang="en-US" altLang="en-US" sz="3600" dirty="0" smtClean="0">
                  <a:cs typeface="Calibri" panose="020F0502020204030204" pitchFamily="34" charset="0"/>
                </a:rPr>
                <a:t>State of Being</a:t>
              </a:r>
              <a:endParaRPr lang="en-US" altLang="en-US" sz="3600" dirty="0">
                <a:cs typeface="Calibri" panose="020F0502020204030204" pitchFamily="34" charset="0"/>
              </a:endParaRPr>
            </a:p>
          </p:txBody>
        </p:sp>
        <p:sp>
          <p:nvSpPr>
            <p:cNvPr id="7" name="TextBox 6"/>
            <p:cNvSpPr txBox="1">
              <a:spLocks noChangeArrowheads="1"/>
            </p:cNvSpPr>
            <p:nvPr/>
          </p:nvSpPr>
          <p:spPr bwMode="auto">
            <a:xfrm>
              <a:off x="4470400" y="5108861"/>
              <a:ext cx="2438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0"/>
                </a:spcBef>
                <a:buClrTx/>
                <a:buFontTx/>
                <a:buNone/>
              </a:pPr>
              <a:r>
                <a:rPr lang="en-US" altLang="en-US" sz="3600" dirty="0" smtClean="0">
                  <a:cs typeface="Calibri" panose="020F0502020204030204" pitchFamily="34" charset="0"/>
                </a:rPr>
                <a:t>Personality Trait</a:t>
              </a:r>
              <a:endParaRPr lang="en-US" altLang="en-US" sz="3600" dirty="0">
                <a:cs typeface="Calibri" panose="020F0502020204030204" pitchFamily="34" charset="0"/>
              </a:endParaRPr>
            </a:p>
          </p:txBody>
        </p:sp>
        <p:grpSp>
          <p:nvGrpSpPr>
            <p:cNvPr id="8" name="Group 7"/>
            <p:cNvGrpSpPr/>
            <p:nvPr/>
          </p:nvGrpSpPr>
          <p:grpSpPr>
            <a:xfrm>
              <a:off x="3253882" y="3776663"/>
              <a:ext cx="1122626" cy="2090737"/>
              <a:chOff x="3253882" y="3776663"/>
              <a:chExt cx="1122626" cy="2090737"/>
            </a:xfrm>
          </p:grpSpPr>
          <p:sp>
            <p:nvSpPr>
              <p:cNvPr id="9" name="Rectangle 8"/>
              <p:cNvSpPr/>
              <p:nvPr/>
            </p:nvSpPr>
            <p:spPr>
              <a:xfrm>
                <a:off x="3530600" y="3776663"/>
                <a:ext cx="620713" cy="620712"/>
              </a:xfrm>
              <a:prstGeom prst="rect">
                <a:avLst/>
              </a:prstGeom>
              <a:solidFill>
                <a:srgbClr val="F9F3DD"/>
              </a:solidFill>
              <a:l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defRPr/>
                </a:pPr>
                <a:endParaRPr lang="en-US"/>
              </a:p>
            </p:txBody>
          </p:sp>
          <p:sp>
            <p:nvSpPr>
              <p:cNvPr id="10" name="Rectangle 9"/>
              <p:cNvSpPr/>
              <p:nvPr/>
            </p:nvSpPr>
            <p:spPr>
              <a:xfrm>
                <a:off x="3505200" y="4973638"/>
                <a:ext cx="620713" cy="619125"/>
              </a:xfrm>
              <a:prstGeom prst="rect">
                <a:avLst/>
              </a:prstGeom>
              <a:solidFill>
                <a:srgbClr val="F9F3DD"/>
              </a:solidFill>
              <a:ln/>
            </p:spPr>
            <p:style>
              <a:lnRef idx="2">
                <a:schemeClr val="accent2"/>
              </a:lnRef>
              <a:fillRef idx="1">
                <a:schemeClr val="lt1"/>
              </a:fillRef>
              <a:effectRef idx="0">
                <a:schemeClr val="accent2"/>
              </a:effectRef>
              <a:fontRef idx="minor">
                <a:schemeClr val="dk1"/>
              </a:fontRef>
            </p:style>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defRPr/>
                </a:pPr>
                <a:endParaRPr lang="en-US"/>
              </a:p>
            </p:txBody>
          </p:sp>
          <p:sp>
            <p:nvSpPr>
              <p:cNvPr id="11" name="Multiply 10"/>
              <p:cNvSpPr/>
              <p:nvPr/>
            </p:nvSpPr>
            <p:spPr>
              <a:xfrm>
                <a:off x="3253882" y="4744774"/>
                <a:ext cx="1122626" cy="1122626"/>
              </a:xfrm>
              <a:prstGeom prst="mathMultiply">
                <a:avLst/>
              </a:prstGeom>
              <a:ln/>
            </p:spPr>
            <p:style>
              <a:lnRef idx="0">
                <a:schemeClr val="accent2"/>
              </a:lnRef>
              <a:fillRef idx="3">
                <a:schemeClr val="accent2"/>
              </a:fillRef>
              <a:effectRef idx="3">
                <a:schemeClr val="accent2"/>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p>
            </p:txBody>
          </p:sp>
        </p:grpSp>
      </p:grpSp>
      <p:pic>
        <p:nvPicPr>
          <p:cNvPr id="12" name="Picture 11" descr="V:\PROJECTS\DSI\SBIRT-MedRes\Graphics\MI STRATEGIES\CHEC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2191" y="2444850"/>
            <a:ext cx="122872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27371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570"/>
            <a:ext cx="8229600" cy="1143000"/>
          </a:xfrm>
        </p:spPr>
        <p:txBody>
          <a:bodyPr/>
          <a:lstStyle/>
          <a:p>
            <a:r>
              <a:rPr lang="en-US" altLang="en-US" dirty="0" smtClean="0"/>
              <a:t>Increase Change Talk</a:t>
            </a:r>
          </a:p>
        </p:txBody>
      </p:sp>
      <p:sp>
        <p:nvSpPr>
          <p:cNvPr id="3" name="Content Placeholder 2"/>
          <p:cNvSpPr>
            <a:spLocks noGrp="1"/>
          </p:cNvSpPr>
          <p:nvPr>
            <p:ph idx="1"/>
          </p:nvPr>
        </p:nvSpPr>
        <p:spPr>
          <a:xfrm>
            <a:off x="310717" y="1038687"/>
            <a:ext cx="8753383" cy="5819313"/>
          </a:xfrm>
        </p:spPr>
        <p:txBody>
          <a:bodyPr>
            <a:normAutofit fontScale="85000" lnSpcReduction="20000"/>
          </a:bodyPr>
          <a:lstStyle/>
          <a:p>
            <a:pPr marL="0" indent="0" algn="ctr">
              <a:buNone/>
            </a:pPr>
            <a:r>
              <a:rPr lang="en-US" sz="5200" b="1" dirty="0" smtClean="0">
                <a:solidFill>
                  <a:srgbClr val="FF0000"/>
                </a:solidFill>
              </a:rPr>
              <a:t>DARN-CAT</a:t>
            </a:r>
          </a:p>
          <a:p>
            <a:pPr marL="0" indent="0">
              <a:buNone/>
            </a:pPr>
            <a:r>
              <a:rPr lang="en-US" sz="3100" dirty="0" smtClean="0"/>
              <a:t>Change talk is at the heart of MI. We want to elicit— </a:t>
            </a:r>
          </a:p>
          <a:p>
            <a:pPr>
              <a:spcBef>
                <a:spcPts val="1200"/>
              </a:spcBef>
            </a:pPr>
            <a:r>
              <a:rPr lang="en-US" sz="3100" dirty="0" smtClean="0"/>
              <a:t>Preparatory </a:t>
            </a:r>
            <a:r>
              <a:rPr lang="en-US" sz="3100" dirty="0"/>
              <a:t>change talk</a:t>
            </a:r>
          </a:p>
          <a:p>
            <a:pPr lvl="1"/>
            <a:r>
              <a:rPr lang="en-US" sz="3100" b="1" dirty="0">
                <a:solidFill>
                  <a:srgbClr val="FF0000"/>
                </a:solidFill>
              </a:rPr>
              <a:t>D</a:t>
            </a:r>
            <a:r>
              <a:rPr lang="en-US" sz="3100" dirty="0">
                <a:solidFill>
                  <a:schemeClr val="accent1">
                    <a:lumMod val="50000"/>
                  </a:schemeClr>
                </a:solidFill>
              </a:rPr>
              <a:t>esire: I want to change.</a:t>
            </a:r>
          </a:p>
          <a:p>
            <a:pPr lvl="1"/>
            <a:r>
              <a:rPr lang="en-US" sz="3100" b="1" dirty="0">
                <a:solidFill>
                  <a:srgbClr val="FF0000"/>
                </a:solidFill>
              </a:rPr>
              <a:t>A</a:t>
            </a:r>
            <a:r>
              <a:rPr lang="en-US" sz="3100" dirty="0">
                <a:solidFill>
                  <a:schemeClr val="accent1">
                    <a:lumMod val="50000"/>
                  </a:schemeClr>
                </a:solidFill>
              </a:rPr>
              <a:t>bility: I can change.</a:t>
            </a:r>
          </a:p>
          <a:p>
            <a:pPr lvl="1"/>
            <a:r>
              <a:rPr lang="en-US" sz="3100" b="1" dirty="0">
                <a:solidFill>
                  <a:srgbClr val="FF0000"/>
                </a:solidFill>
              </a:rPr>
              <a:t>R</a:t>
            </a:r>
            <a:r>
              <a:rPr lang="en-US" sz="3100" dirty="0">
                <a:solidFill>
                  <a:schemeClr val="accent1">
                    <a:lumMod val="50000"/>
                  </a:schemeClr>
                </a:solidFill>
              </a:rPr>
              <a:t>eason: It’s important to change.</a:t>
            </a:r>
          </a:p>
          <a:p>
            <a:pPr lvl="1"/>
            <a:r>
              <a:rPr lang="en-US" sz="3100" b="1" dirty="0">
                <a:solidFill>
                  <a:srgbClr val="FF0000"/>
                </a:solidFill>
              </a:rPr>
              <a:t>N</a:t>
            </a:r>
            <a:r>
              <a:rPr lang="en-US" sz="3100" dirty="0">
                <a:solidFill>
                  <a:schemeClr val="accent1">
                    <a:lumMod val="50000"/>
                  </a:schemeClr>
                </a:solidFill>
              </a:rPr>
              <a:t>eed: I should change</a:t>
            </a:r>
            <a:r>
              <a:rPr lang="en-US" sz="3100" dirty="0" smtClean="0">
                <a:solidFill>
                  <a:schemeClr val="accent1">
                    <a:lumMod val="50000"/>
                  </a:schemeClr>
                </a:solidFill>
              </a:rPr>
              <a:t>.</a:t>
            </a:r>
            <a:endParaRPr lang="en-US" sz="3100" dirty="0">
              <a:solidFill>
                <a:schemeClr val="accent1">
                  <a:lumMod val="50000"/>
                </a:schemeClr>
              </a:solidFill>
            </a:endParaRPr>
          </a:p>
          <a:p>
            <a:pPr>
              <a:spcBef>
                <a:spcPts val="1200"/>
              </a:spcBef>
            </a:pPr>
            <a:r>
              <a:rPr lang="en-US" sz="3100" dirty="0"/>
              <a:t>Implementing change talk</a:t>
            </a:r>
          </a:p>
          <a:p>
            <a:pPr lvl="1"/>
            <a:r>
              <a:rPr lang="en-US" sz="3100" b="1" dirty="0">
                <a:solidFill>
                  <a:srgbClr val="FF0000"/>
                </a:solidFill>
              </a:rPr>
              <a:t>C</a:t>
            </a:r>
            <a:r>
              <a:rPr lang="en-US" sz="3100" dirty="0">
                <a:solidFill>
                  <a:schemeClr val="accent1">
                    <a:lumMod val="50000"/>
                  </a:schemeClr>
                </a:solidFill>
              </a:rPr>
              <a:t>ommitment: I will make changes.</a:t>
            </a:r>
          </a:p>
          <a:p>
            <a:pPr lvl="1"/>
            <a:r>
              <a:rPr lang="en-US" sz="3100" b="1" dirty="0">
                <a:solidFill>
                  <a:srgbClr val="FF0000"/>
                </a:solidFill>
              </a:rPr>
              <a:t>A</a:t>
            </a:r>
            <a:r>
              <a:rPr lang="en-US" sz="3100" dirty="0">
                <a:solidFill>
                  <a:schemeClr val="accent1">
                    <a:lumMod val="50000"/>
                  </a:schemeClr>
                </a:solidFill>
              </a:rPr>
              <a:t>ctivation: I am ready, prepared, willing to change.</a:t>
            </a:r>
          </a:p>
          <a:p>
            <a:pPr lvl="1"/>
            <a:r>
              <a:rPr lang="en-US" sz="3100" b="1" dirty="0">
                <a:solidFill>
                  <a:srgbClr val="FF0000"/>
                </a:solidFill>
              </a:rPr>
              <a:t>T</a:t>
            </a:r>
            <a:r>
              <a:rPr lang="en-US" sz="3100" dirty="0">
                <a:solidFill>
                  <a:schemeClr val="accent1">
                    <a:lumMod val="50000"/>
                  </a:schemeClr>
                </a:solidFill>
              </a:rPr>
              <a:t>aking steps: I am taking specific actions to change</a:t>
            </a:r>
            <a:r>
              <a:rPr lang="en-US" sz="3100" dirty="0" smtClean="0">
                <a:solidFill>
                  <a:schemeClr val="accent1">
                    <a:lumMod val="50000"/>
                  </a:schemeClr>
                </a:solidFill>
              </a:rPr>
              <a:t>.</a:t>
            </a:r>
            <a:r>
              <a:rPr lang="en-US" sz="3100" dirty="0" smtClean="0"/>
              <a:t>   </a:t>
            </a:r>
            <a:r>
              <a:rPr lang="en-US" dirty="0" smtClean="0"/>
              <a:t/>
            </a:r>
            <a:br>
              <a:rPr lang="en-US" dirty="0" smtClean="0"/>
            </a:br>
            <a:r>
              <a:rPr lang="en-US" dirty="0" smtClean="0"/>
              <a:t>  </a:t>
            </a:r>
            <a:endParaRPr lang="en-US" dirty="0"/>
          </a:p>
          <a:p>
            <a:pPr marL="457200" lvl="1" indent="0">
              <a:buNone/>
            </a:pPr>
            <a:r>
              <a:rPr lang="en-US" sz="1400" dirty="0"/>
              <a:t>Source: “An Overview of Motivational Interviewing,” Motivational Interviewing website (</a:t>
            </a:r>
            <a:r>
              <a:rPr lang="en-US" sz="1400" dirty="0" err="1"/>
              <a:t>www.motivationalinterview.org</a:t>
            </a:r>
            <a:r>
              <a:rPr lang="en-US" sz="1400" dirty="0"/>
              <a:t>/Documents/1%20A%20MI%20Definition%20Principles%20&amp;%20Approach%20V4%20012911.pdf</a:t>
            </a:r>
            <a:r>
              <a:rPr lang="en-US" sz="1400" dirty="0" smtClean="0"/>
              <a:t>)</a:t>
            </a:r>
            <a:endParaRPr lang="en-US" sz="1400" dirty="0"/>
          </a:p>
        </p:txBody>
      </p:sp>
    </p:spTree>
    <p:extLst>
      <p:ext uri="{BB962C8B-B14F-4D97-AF65-F5344CB8AC3E}">
        <p14:creationId xmlns:p14="http://schemas.microsoft.com/office/powerpoint/2010/main" val="15521052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0"/>
            <a:ext cx="8229600" cy="1193800"/>
          </a:xfrm>
        </p:spPr>
        <p:txBody>
          <a:bodyPr/>
          <a:lstStyle/>
          <a:p>
            <a:r>
              <a:rPr lang="en-US" altLang="en-US" dirty="0" smtClean="0"/>
              <a:t>Exercise</a:t>
            </a:r>
          </a:p>
        </p:txBody>
      </p:sp>
      <p:sp>
        <p:nvSpPr>
          <p:cNvPr id="3" name="Content Placeholder 2"/>
          <p:cNvSpPr>
            <a:spLocks noGrp="1"/>
          </p:cNvSpPr>
          <p:nvPr>
            <p:ph idx="1"/>
          </p:nvPr>
        </p:nvSpPr>
        <p:spPr>
          <a:xfrm>
            <a:off x="228600" y="1270000"/>
            <a:ext cx="8686800" cy="5207000"/>
          </a:xfrm>
        </p:spPr>
        <p:txBody>
          <a:bodyPr>
            <a:normAutofit/>
          </a:bodyPr>
          <a:lstStyle/>
          <a:p>
            <a:pPr marL="0" indent="0">
              <a:buNone/>
            </a:pPr>
            <a:r>
              <a:rPr lang="en-US" sz="4400" b="1" dirty="0" smtClean="0">
                <a:solidFill>
                  <a:srgbClr val="FF0000"/>
                </a:solidFill>
              </a:rPr>
              <a:t>What would be some examples of change talk?</a:t>
            </a:r>
          </a:p>
          <a:p>
            <a:pPr marL="0" indent="0">
              <a:buNone/>
            </a:pPr>
            <a:endParaRPr lang="en-US" sz="4400" b="1" dirty="0">
              <a:solidFill>
                <a:srgbClr val="FF0000"/>
              </a:solidFill>
            </a:endParaRPr>
          </a:p>
          <a:p>
            <a:pPr marL="0" indent="0">
              <a:buNone/>
            </a:pPr>
            <a:r>
              <a:rPr lang="en-US" sz="4400" dirty="0" smtClean="0"/>
              <a:t>Now let’s look at the handouts in your packet</a:t>
            </a:r>
          </a:p>
          <a:p>
            <a:endParaRPr lang="en-US" dirty="0"/>
          </a:p>
        </p:txBody>
      </p:sp>
    </p:spTree>
    <p:extLst>
      <p:ext uri="{BB962C8B-B14F-4D97-AF65-F5344CB8AC3E}">
        <p14:creationId xmlns:p14="http://schemas.microsoft.com/office/powerpoint/2010/main" val="8587088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0100" y="3275777"/>
            <a:ext cx="7772400" cy="1702624"/>
          </a:xfrm>
        </p:spPr>
        <p:txBody>
          <a:bodyPr>
            <a:normAutofit/>
          </a:bodyPr>
          <a:lstStyle/>
          <a:p>
            <a:r>
              <a:rPr lang="en-US" sz="4800" b="1" dirty="0" smtClean="0"/>
              <a:t>Motivational Interviewing</a:t>
            </a:r>
            <a:endParaRPr lang="en-US" sz="48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268122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6875" y="5638800"/>
            <a:ext cx="3667125" cy="952500"/>
          </a:xfrm>
          <a:prstGeom prst="rect">
            <a:avLst/>
          </a:prstGeom>
        </p:spPr>
      </p:pic>
      <p:pic>
        <p:nvPicPr>
          <p:cNvPr id="1030" name="Picture 6" descr="Image result for wmu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01" y="5676899"/>
            <a:ext cx="4406899" cy="91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6691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fontScale="90000"/>
          </a:bodyPr>
          <a:lstStyle/>
          <a:p>
            <a:pPr>
              <a:lnSpc>
                <a:spcPts val="4800"/>
              </a:lnSpc>
              <a:defRPr/>
            </a:pPr>
            <a:r>
              <a:rPr lang="en-US" dirty="0" smtClean="0">
                <a:ea typeface="+mj-ea"/>
              </a:rPr>
              <a:t>Definition of Motivational Interviewing</a:t>
            </a:r>
          </a:p>
        </p:txBody>
      </p:sp>
      <p:sp>
        <p:nvSpPr>
          <p:cNvPr id="20483" name="Content Placeholder 2"/>
          <p:cNvSpPr>
            <a:spLocks noGrp="1"/>
          </p:cNvSpPr>
          <p:nvPr>
            <p:ph idx="1"/>
          </p:nvPr>
        </p:nvSpPr>
        <p:spPr>
          <a:xfrm>
            <a:off x="876300" y="1417638"/>
            <a:ext cx="4800600" cy="4678362"/>
          </a:xfrm>
        </p:spPr>
        <p:txBody>
          <a:bodyPr/>
          <a:lstStyle/>
          <a:p>
            <a:pPr marL="0" indent="0">
              <a:spcBef>
                <a:spcPct val="0"/>
              </a:spcBef>
              <a:buClr>
                <a:srgbClr val="4F6228"/>
              </a:buClr>
              <a:buFont typeface="Wingdings" charset="0"/>
              <a:buNone/>
            </a:pPr>
            <a:r>
              <a:rPr lang="en-US" sz="3200" i="1" dirty="0">
                <a:latin typeface="Calibri" charset="0"/>
              </a:rPr>
              <a:t>“Motivational interviewing is a </a:t>
            </a:r>
            <a:r>
              <a:rPr lang="en-US" sz="3200" i="1" dirty="0">
                <a:solidFill>
                  <a:srgbClr val="FF0000"/>
                </a:solidFill>
                <a:latin typeface="Calibri" charset="0"/>
              </a:rPr>
              <a:t>client-centered, directive </a:t>
            </a:r>
            <a:r>
              <a:rPr lang="en-US" sz="3200" i="1" dirty="0">
                <a:latin typeface="Calibri" charset="0"/>
              </a:rPr>
              <a:t>method for enhancing </a:t>
            </a:r>
            <a:r>
              <a:rPr lang="en-US" sz="3200" i="1" dirty="0">
                <a:solidFill>
                  <a:srgbClr val="FF0000"/>
                </a:solidFill>
                <a:latin typeface="Calibri" charset="0"/>
              </a:rPr>
              <a:t>intrinsic</a:t>
            </a:r>
            <a:r>
              <a:rPr lang="en-US" sz="3200" i="1" dirty="0">
                <a:latin typeface="Calibri" charset="0"/>
              </a:rPr>
              <a:t> motivation to change by exploring and resolving ambivalence.”</a:t>
            </a:r>
          </a:p>
        </p:txBody>
      </p:sp>
      <p:pic>
        <p:nvPicPr>
          <p:cNvPr id="2048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7900" y="2770188"/>
            <a:ext cx="2111375" cy="31464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111384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279400"/>
            <a:ext cx="8229600" cy="800100"/>
          </a:xfrm>
        </p:spPr>
        <p:txBody>
          <a:bodyPr/>
          <a:lstStyle/>
          <a:p>
            <a:pPr>
              <a:defRPr/>
            </a:pPr>
            <a:r>
              <a:rPr lang="en-US" dirty="0" smtClean="0">
                <a:ea typeface="+mj-ea"/>
              </a:rPr>
              <a:t>Motivational Interviewing</a:t>
            </a:r>
          </a:p>
        </p:txBody>
      </p:sp>
      <p:sp>
        <p:nvSpPr>
          <p:cNvPr id="19459" name="Content Placeholder 2"/>
          <p:cNvSpPr>
            <a:spLocks noGrp="1"/>
          </p:cNvSpPr>
          <p:nvPr>
            <p:ph idx="1"/>
          </p:nvPr>
        </p:nvSpPr>
        <p:spPr>
          <a:xfrm>
            <a:off x="457200" y="1270000"/>
            <a:ext cx="8229600" cy="5245100"/>
          </a:xfrm>
        </p:spPr>
        <p:txBody>
          <a:bodyPr>
            <a:normAutofit/>
          </a:bodyPr>
          <a:lstStyle/>
          <a:p>
            <a:pPr marL="0" indent="0">
              <a:spcBef>
                <a:spcPct val="0"/>
              </a:spcBef>
              <a:spcAft>
                <a:spcPts val="1800"/>
              </a:spcAft>
              <a:buClr>
                <a:srgbClr val="4F6228"/>
              </a:buClr>
              <a:buFont typeface="Wingdings" charset="0"/>
              <a:buNone/>
            </a:pPr>
            <a:r>
              <a:rPr lang="en-US" sz="2800" dirty="0">
                <a:latin typeface="Calibri" charset="0"/>
              </a:rPr>
              <a:t>The tasks of MI are to—</a:t>
            </a:r>
          </a:p>
          <a:p>
            <a:pPr marL="0" indent="0">
              <a:spcBef>
                <a:spcPct val="0"/>
              </a:spcBef>
              <a:spcAft>
                <a:spcPts val="1800"/>
              </a:spcAft>
              <a:buClr>
                <a:srgbClr val="4F6228"/>
              </a:buClr>
              <a:buFont typeface="Wingdings" charset="0"/>
              <a:buChar char="§"/>
            </a:pPr>
            <a:r>
              <a:rPr lang="en-US" sz="2400" b="1" dirty="0">
                <a:solidFill>
                  <a:srgbClr val="632523"/>
                </a:solidFill>
                <a:latin typeface="Calibri" charset="0"/>
              </a:rPr>
              <a:t>Engage</a:t>
            </a:r>
            <a:r>
              <a:rPr lang="en-US" sz="2400" dirty="0">
                <a:latin typeface="Calibri" charset="0"/>
              </a:rPr>
              <a:t>, through having sensitive conversations with </a:t>
            </a:r>
            <a:r>
              <a:rPr lang="en-US" sz="2400" dirty="0" smtClean="0">
                <a:latin typeface="Calibri" charset="0"/>
              </a:rPr>
              <a:t>clients/patients</a:t>
            </a:r>
            <a:r>
              <a:rPr lang="en-US" sz="2400" dirty="0">
                <a:latin typeface="Calibri" charset="0"/>
              </a:rPr>
              <a:t>. </a:t>
            </a:r>
          </a:p>
          <a:p>
            <a:pPr marL="0" indent="0">
              <a:spcBef>
                <a:spcPct val="0"/>
              </a:spcBef>
              <a:spcAft>
                <a:spcPts val="1800"/>
              </a:spcAft>
              <a:buClr>
                <a:srgbClr val="4F6228"/>
              </a:buClr>
              <a:buFont typeface="Wingdings" charset="0"/>
              <a:buChar char="§"/>
            </a:pPr>
            <a:r>
              <a:rPr lang="en-US" sz="2400" b="1" dirty="0">
                <a:solidFill>
                  <a:srgbClr val="632523"/>
                </a:solidFill>
                <a:latin typeface="Calibri" charset="0"/>
              </a:rPr>
              <a:t>Focus</a:t>
            </a:r>
            <a:r>
              <a:rPr lang="en-US" sz="2400" dirty="0">
                <a:latin typeface="Calibri" charset="0"/>
              </a:rPr>
              <a:t> on </a:t>
            </a:r>
            <a:r>
              <a:rPr lang="en-US" sz="2400" dirty="0" smtClean="0">
                <a:latin typeface="Calibri" charset="0"/>
              </a:rPr>
              <a:t>what</a:t>
            </a:r>
            <a:r>
              <a:rPr lang="ja-JP" altLang="en-US" sz="2400" dirty="0">
                <a:latin typeface="Calibri" charset="0"/>
              </a:rPr>
              <a:t> </a:t>
            </a:r>
            <a:r>
              <a:rPr lang="en-US" altLang="ja-JP" sz="2400" dirty="0" smtClean="0">
                <a:latin typeface="Calibri" charset="0"/>
              </a:rPr>
              <a:t>i</a:t>
            </a:r>
            <a:r>
              <a:rPr lang="en-US" sz="2400" dirty="0" smtClean="0">
                <a:latin typeface="Calibri" charset="0"/>
              </a:rPr>
              <a:t>s </a:t>
            </a:r>
            <a:r>
              <a:rPr lang="en-US" sz="2400" dirty="0">
                <a:latin typeface="Calibri" charset="0"/>
              </a:rPr>
              <a:t>important to the </a:t>
            </a:r>
            <a:r>
              <a:rPr lang="en-US" sz="2400" dirty="0" smtClean="0">
                <a:latin typeface="Calibri" charset="0"/>
              </a:rPr>
              <a:t>client/patient </a:t>
            </a:r>
            <a:r>
              <a:rPr lang="en-US" sz="2400" dirty="0">
                <a:latin typeface="Calibri" charset="0"/>
              </a:rPr>
              <a:t>regarding behavior, health, and welfare.</a:t>
            </a:r>
          </a:p>
          <a:p>
            <a:pPr marL="0" indent="0">
              <a:spcBef>
                <a:spcPct val="0"/>
              </a:spcBef>
              <a:spcAft>
                <a:spcPts val="1800"/>
              </a:spcAft>
              <a:buClr>
                <a:srgbClr val="4F6228"/>
              </a:buClr>
              <a:buFont typeface="Wingdings" charset="0"/>
              <a:buChar char="§"/>
            </a:pPr>
            <a:r>
              <a:rPr lang="en-US" sz="2400" b="1" dirty="0">
                <a:solidFill>
                  <a:srgbClr val="632523"/>
                </a:solidFill>
                <a:latin typeface="Calibri" charset="0"/>
              </a:rPr>
              <a:t>Evoke</a:t>
            </a:r>
            <a:r>
              <a:rPr lang="en-US" sz="2400" dirty="0">
                <a:latin typeface="Calibri" charset="0"/>
              </a:rPr>
              <a:t> </a:t>
            </a:r>
            <a:r>
              <a:rPr lang="en-US" sz="2400" dirty="0" smtClean="0">
                <a:latin typeface="Calibri" charset="0"/>
              </a:rPr>
              <a:t>the client/patient’s </a:t>
            </a:r>
            <a:r>
              <a:rPr lang="en-US" sz="2400" dirty="0">
                <a:latin typeface="Calibri" charset="0"/>
              </a:rPr>
              <a:t>personal motivation for change. </a:t>
            </a:r>
          </a:p>
          <a:p>
            <a:pPr marL="0" indent="0">
              <a:spcBef>
                <a:spcPct val="0"/>
              </a:spcBef>
              <a:spcAft>
                <a:spcPts val="1800"/>
              </a:spcAft>
              <a:buClr>
                <a:srgbClr val="4F6228"/>
              </a:buClr>
              <a:buFont typeface="Wingdings" charset="0"/>
              <a:buChar char="§"/>
            </a:pPr>
            <a:r>
              <a:rPr lang="en-US" sz="2400" b="1" dirty="0">
                <a:solidFill>
                  <a:srgbClr val="632523"/>
                </a:solidFill>
                <a:latin typeface="Calibri" charset="0"/>
              </a:rPr>
              <a:t>Negotiate plans</a:t>
            </a:r>
            <a:r>
              <a:rPr lang="en-US" sz="2400" dirty="0">
                <a:latin typeface="Calibri" charset="0"/>
              </a:rPr>
              <a:t>. </a:t>
            </a:r>
          </a:p>
          <a:p>
            <a:pPr marL="0" indent="0">
              <a:spcBef>
                <a:spcPct val="0"/>
              </a:spcBef>
              <a:spcAft>
                <a:spcPts val="1800"/>
              </a:spcAft>
              <a:buClr>
                <a:srgbClr val="4F6228"/>
              </a:buClr>
              <a:buFont typeface="Wingdings" charset="0"/>
              <a:buNone/>
            </a:pPr>
            <a:r>
              <a:rPr lang="en-US" sz="2800" dirty="0">
                <a:latin typeface="Calibri" charset="0"/>
              </a:rPr>
              <a:t>Motivating often means resolving conflicting and ambivalent feelings and thoughts</a:t>
            </a:r>
          </a:p>
        </p:txBody>
      </p:sp>
    </p:spTree>
    <p:extLst>
      <p:ext uri="{BB962C8B-B14F-4D97-AF65-F5344CB8AC3E}">
        <p14:creationId xmlns:p14="http://schemas.microsoft.com/office/powerpoint/2010/main" val="19663919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Matt Foley: The Original Motivational Speaker</a:t>
            </a:r>
            <a:endParaRPr lang="en-US" dirty="0"/>
          </a:p>
        </p:txBody>
      </p:sp>
      <p:sp>
        <p:nvSpPr>
          <p:cNvPr id="3" name="Content Placeholder 2"/>
          <p:cNvSpPr>
            <a:spLocks noGrp="1"/>
          </p:cNvSpPr>
          <p:nvPr>
            <p:ph idx="1"/>
          </p:nvPr>
        </p:nvSpPr>
        <p:spPr/>
        <p:txBody>
          <a:bodyPr/>
          <a:lstStyle/>
          <a:p>
            <a:pPr marL="0" indent="0">
              <a:buNone/>
            </a:pPr>
            <a:r>
              <a:rPr lang="en-US" dirty="0" smtClean="0">
                <a:hlinkClick r:id="rId2"/>
              </a:rPr>
              <a:t>http://www.hulu.com/watch/4183</a:t>
            </a:r>
            <a:endParaRPr lang="en-US" dirty="0"/>
          </a:p>
        </p:txBody>
      </p:sp>
    </p:spTree>
    <p:extLst>
      <p:ext uri="{BB962C8B-B14F-4D97-AF65-F5344CB8AC3E}">
        <p14:creationId xmlns:p14="http://schemas.microsoft.com/office/powerpoint/2010/main" val="37566240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8" descr="V:\PROJECTS\DSI\SBIRT-MedRes\Graphics\MI_BASICS\15303748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5700" y="2133600"/>
            <a:ext cx="2794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12700"/>
            <a:ext cx="8229600" cy="1143000"/>
          </a:xfrm>
        </p:spPr>
        <p:txBody>
          <a:bodyPr/>
          <a:lstStyle/>
          <a:p>
            <a:pPr>
              <a:defRPr/>
            </a:pPr>
            <a:r>
              <a:rPr lang="en-US" dirty="0" smtClean="0">
                <a:ea typeface="+mj-ea"/>
              </a:rPr>
              <a:t>What MI Is Not</a:t>
            </a:r>
          </a:p>
        </p:txBody>
      </p:sp>
      <p:sp>
        <p:nvSpPr>
          <p:cNvPr id="43011" name="Content Placeholder 2"/>
          <p:cNvSpPr>
            <a:spLocks noGrp="1"/>
          </p:cNvSpPr>
          <p:nvPr>
            <p:ph idx="1"/>
          </p:nvPr>
        </p:nvSpPr>
        <p:spPr>
          <a:xfrm>
            <a:off x="457200" y="1320800"/>
            <a:ext cx="5676900" cy="5219700"/>
          </a:xfrm>
        </p:spPr>
        <p:txBody>
          <a:bodyPr>
            <a:normAutofit fontScale="92500"/>
          </a:bodyPr>
          <a:lstStyle/>
          <a:p>
            <a:pPr>
              <a:spcAft>
                <a:spcPts val="1200"/>
              </a:spcAft>
              <a:defRPr/>
            </a:pPr>
            <a:r>
              <a:rPr lang="en-US" dirty="0" smtClean="0">
                <a:ea typeface="+mn-ea"/>
              </a:rPr>
              <a:t>A way of tricking people into doing what you want them to do</a:t>
            </a:r>
          </a:p>
          <a:p>
            <a:pPr>
              <a:spcAft>
                <a:spcPts val="1200"/>
              </a:spcAft>
              <a:defRPr/>
            </a:pPr>
            <a:r>
              <a:rPr lang="en-US" dirty="0" smtClean="0">
                <a:ea typeface="+mn-ea"/>
              </a:rPr>
              <a:t>A specific technique</a:t>
            </a:r>
          </a:p>
          <a:p>
            <a:pPr>
              <a:spcAft>
                <a:spcPts val="1200"/>
              </a:spcAft>
              <a:defRPr/>
            </a:pPr>
            <a:r>
              <a:rPr lang="en-US" dirty="0" smtClean="0">
                <a:ea typeface="+mn-ea"/>
              </a:rPr>
              <a:t>Problem solving or skill building</a:t>
            </a:r>
          </a:p>
          <a:p>
            <a:pPr>
              <a:spcAft>
                <a:spcPts val="1200"/>
              </a:spcAft>
              <a:defRPr/>
            </a:pPr>
            <a:r>
              <a:rPr lang="en-US" dirty="0" smtClean="0">
                <a:ea typeface="+mn-ea"/>
              </a:rPr>
              <a:t>Just patient-centered therapy</a:t>
            </a:r>
          </a:p>
          <a:p>
            <a:pPr>
              <a:spcAft>
                <a:spcPts val="1200"/>
              </a:spcAft>
              <a:defRPr/>
            </a:pPr>
            <a:r>
              <a:rPr lang="en-US" dirty="0" smtClean="0">
                <a:ea typeface="+mn-ea"/>
              </a:rPr>
              <a:t>Easy to learn</a:t>
            </a:r>
          </a:p>
          <a:p>
            <a:pPr>
              <a:spcAft>
                <a:spcPts val="1200"/>
              </a:spcAft>
              <a:defRPr/>
            </a:pPr>
            <a:r>
              <a:rPr lang="en-US" dirty="0" smtClean="0">
                <a:ea typeface="+mn-ea"/>
              </a:rPr>
              <a:t>A panacea for every clinical challenge</a:t>
            </a:r>
          </a:p>
          <a:p>
            <a:pPr>
              <a:defRPr/>
            </a:pPr>
            <a:endParaRPr lang="en-US" dirty="0" smtClean="0">
              <a:ea typeface="+mn-ea"/>
            </a:endParaRPr>
          </a:p>
          <a:p>
            <a:pPr>
              <a:defRPr/>
            </a:pPr>
            <a:endParaRPr lang="en-US" dirty="0" smtClean="0">
              <a:ea typeface="+mn-ea"/>
            </a:endParaRPr>
          </a:p>
          <a:p>
            <a:pPr>
              <a:defRPr/>
            </a:pPr>
            <a:endParaRPr lang="en-US" dirty="0" smtClean="0">
              <a:ea typeface="+mn-ea"/>
            </a:endParaRPr>
          </a:p>
        </p:txBody>
      </p:sp>
      <p:sp>
        <p:nvSpPr>
          <p:cNvPr id="6" name="TextBox 5"/>
          <p:cNvSpPr txBox="1"/>
          <p:nvPr/>
        </p:nvSpPr>
        <p:spPr>
          <a:xfrm>
            <a:off x="5334000" y="5726113"/>
            <a:ext cx="3429000" cy="338137"/>
          </a:xfrm>
          <a:prstGeom prst="rect">
            <a:avLst/>
          </a:prstGeom>
          <a:noFill/>
        </p:spPr>
        <p:txBody>
          <a:bodyPr>
            <a:spAutoFit/>
          </a:bodyPr>
          <a:lstStyle/>
          <a:p>
            <a:pPr algn="r">
              <a:defRPr/>
            </a:pPr>
            <a:r>
              <a:rPr lang="en-US" sz="1600" dirty="0">
                <a:latin typeface="+mj-lt"/>
                <a:ea typeface="+mn-ea"/>
                <a:cs typeface="+mn-cs"/>
              </a:rPr>
              <a:t>Miller, W. R., &amp; </a:t>
            </a:r>
            <a:r>
              <a:rPr lang="en-US" sz="1600" dirty="0" err="1">
                <a:latin typeface="+mj-lt"/>
                <a:ea typeface="+mn-ea"/>
                <a:cs typeface="+mn-cs"/>
              </a:rPr>
              <a:t>Rollnick</a:t>
            </a:r>
            <a:r>
              <a:rPr lang="en-US" sz="1600" dirty="0">
                <a:latin typeface="+mj-lt"/>
                <a:ea typeface="+mn-ea"/>
                <a:cs typeface="+mn-cs"/>
              </a:rPr>
              <a:t>, S. (2012).</a:t>
            </a:r>
          </a:p>
        </p:txBody>
      </p:sp>
    </p:spTree>
    <p:extLst>
      <p:ext uri="{BB962C8B-B14F-4D97-AF65-F5344CB8AC3E}">
        <p14:creationId xmlns:p14="http://schemas.microsoft.com/office/powerpoint/2010/main" val="256283083"/>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rtlCol="0">
            <a:noAutofit/>
          </a:bodyPr>
          <a:lstStyle/>
          <a:p>
            <a:pPr eaLnBrk="1" fontAlgn="auto" hangingPunct="1">
              <a:lnSpc>
                <a:spcPts val="4800"/>
              </a:lnSpc>
              <a:spcAft>
                <a:spcPts val="0"/>
              </a:spcAft>
              <a:defRPr/>
            </a:pPr>
            <a:r>
              <a:rPr lang="en-US" dirty="0">
                <a:ea typeface="+mj-ea"/>
              </a:rPr>
              <a:t>Motivational </a:t>
            </a:r>
            <a:r>
              <a:rPr lang="en-US" dirty="0" smtClean="0">
                <a:ea typeface="+mj-ea"/>
              </a:rPr>
              <a:t>Interviewing Principles</a:t>
            </a:r>
            <a:endParaRPr lang="en-US" dirty="0">
              <a:ea typeface="+mj-ea"/>
            </a:endParaRPr>
          </a:p>
        </p:txBody>
      </p:sp>
      <p:pic>
        <p:nvPicPr>
          <p:cNvPr id="31748" name="Picture 5" descr="V:\PROJECTS\DSI\SBIRT-MedRes\Graphics\MI_BASICS\14512038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667000"/>
            <a:ext cx="4783138" cy="31861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6920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ChangeArrowheads="1"/>
          </p:cNvSpPr>
          <p:nvPr>
            <p:ph type="title"/>
          </p:nvPr>
        </p:nvSpPr>
        <p:spPr>
          <a:xfrm>
            <a:off x="457200" y="215900"/>
            <a:ext cx="8229600" cy="1143000"/>
          </a:xfrm>
        </p:spPr>
        <p:txBody>
          <a:bodyPr/>
          <a:lstStyle/>
          <a:p>
            <a:pPr>
              <a:defRPr/>
            </a:pPr>
            <a:r>
              <a:rPr lang="en-US" dirty="0" smtClean="0">
                <a:ea typeface="+mj-ea"/>
              </a:rPr>
              <a:t>MI Principles </a:t>
            </a:r>
            <a:r>
              <a:rPr lang="en-US" sz="3800" dirty="0" smtClean="0">
                <a:ea typeface="+mj-ea"/>
              </a:rPr>
              <a:t>(continued)</a:t>
            </a:r>
          </a:p>
        </p:txBody>
      </p:sp>
      <p:sp>
        <p:nvSpPr>
          <p:cNvPr id="113668" name="Rectangle 3"/>
          <p:cNvSpPr>
            <a:spLocks noGrp="1" noChangeArrowheads="1"/>
          </p:cNvSpPr>
          <p:nvPr>
            <p:ph idx="1"/>
          </p:nvPr>
        </p:nvSpPr>
        <p:spPr>
          <a:xfrm>
            <a:off x="457200" y="1447800"/>
            <a:ext cx="8432800" cy="4838700"/>
          </a:xfrm>
        </p:spPr>
        <p:txBody>
          <a:bodyPr/>
          <a:lstStyle/>
          <a:p>
            <a:pPr marL="0" indent="0">
              <a:buFont typeface="Wingdings" pitchFamily="2" charset="2"/>
              <a:buNone/>
              <a:defRPr/>
            </a:pPr>
            <a:r>
              <a:rPr lang="en-GB" sz="4000" b="1" dirty="0" smtClean="0">
                <a:ea typeface="+mn-ea"/>
              </a:rPr>
              <a:t>MI is founded on </a:t>
            </a:r>
            <a:r>
              <a:rPr lang="en-GB" sz="4000" b="1" dirty="0" smtClean="0">
                <a:solidFill>
                  <a:srgbClr val="FF0000"/>
                </a:solidFill>
                <a:ea typeface="+mn-ea"/>
              </a:rPr>
              <a:t>four</a:t>
            </a:r>
            <a:r>
              <a:rPr lang="en-GB" sz="4000" b="1" dirty="0" smtClean="0">
                <a:ea typeface="+mn-ea"/>
              </a:rPr>
              <a:t> basic principles:</a:t>
            </a:r>
          </a:p>
          <a:p>
            <a:pPr>
              <a:defRPr/>
            </a:pPr>
            <a:r>
              <a:rPr lang="en-GB" sz="4000" dirty="0" smtClean="0">
                <a:ea typeface="+mn-ea"/>
              </a:rPr>
              <a:t>Express empathy.</a:t>
            </a:r>
          </a:p>
          <a:p>
            <a:pPr>
              <a:defRPr/>
            </a:pPr>
            <a:r>
              <a:rPr lang="en-GB" sz="4000" dirty="0" smtClean="0">
                <a:ea typeface="+mn-ea"/>
              </a:rPr>
              <a:t>Develop discrepancy.</a:t>
            </a:r>
          </a:p>
          <a:p>
            <a:pPr>
              <a:defRPr/>
            </a:pPr>
            <a:r>
              <a:rPr lang="en-GB" sz="4000" dirty="0" smtClean="0">
                <a:ea typeface="+mn-ea"/>
              </a:rPr>
              <a:t>Roll with resistance.</a:t>
            </a:r>
          </a:p>
          <a:p>
            <a:pPr>
              <a:defRPr/>
            </a:pPr>
            <a:r>
              <a:rPr lang="en-GB" sz="4000" dirty="0" smtClean="0">
                <a:ea typeface="+mn-ea"/>
              </a:rPr>
              <a:t>Support self-efficacy</a:t>
            </a:r>
            <a:r>
              <a:rPr lang="en-GB" sz="2400" dirty="0" smtClean="0">
                <a:ea typeface="+mn-ea"/>
              </a:rPr>
              <a:t>. </a:t>
            </a:r>
          </a:p>
        </p:txBody>
      </p:sp>
    </p:spTree>
    <p:extLst>
      <p:ext uri="{BB962C8B-B14F-4D97-AF65-F5344CB8AC3E}">
        <p14:creationId xmlns:p14="http://schemas.microsoft.com/office/powerpoint/2010/main" val="24304316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17500"/>
            <a:ext cx="9067800" cy="977900"/>
          </a:xfrm>
        </p:spPr>
        <p:txBody>
          <a:bodyPr/>
          <a:lstStyle/>
          <a:p>
            <a:r>
              <a:rPr lang="en-US" b="1" dirty="0" smtClean="0"/>
              <a:t>Why Is SBIRT Important? </a:t>
            </a:r>
            <a:endParaRPr lang="en-US" b="1" dirty="0"/>
          </a:p>
        </p:txBody>
      </p:sp>
      <p:sp>
        <p:nvSpPr>
          <p:cNvPr id="3" name="Content Placeholder 2"/>
          <p:cNvSpPr>
            <a:spLocks noGrp="1"/>
          </p:cNvSpPr>
          <p:nvPr>
            <p:ph idx="1"/>
          </p:nvPr>
        </p:nvSpPr>
        <p:spPr>
          <a:xfrm>
            <a:off x="457200" y="1422400"/>
            <a:ext cx="8686800" cy="5245100"/>
          </a:xfrm>
        </p:spPr>
        <p:txBody>
          <a:bodyPr>
            <a:noAutofit/>
          </a:bodyPr>
          <a:lstStyle/>
          <a:p>
            <a:r>
              <a:rPr lang="en-US" dirty="0" smtClean="0">
                <a:latin typeface="+mn-lt"/>
              </a:rPr>
              <a:t>Unhealthy and unsafe alcohol and drug use are major preventable public health problems resulting in more than 100,000 deaths each year.</a:t>
            </a:r>
          </a:p>
          <a:p>
            <a:pPr marL="0" indent="0">
              <a:buNone/>
            </a:pPr>
            <a:endParaRPr lang="en-US" sz="1100" dirty="0" smtClean="0">
              <a:latin typeface="+mn-lt"/>
            </a:endParaRPr>
          </a:p>
          <a:p>
            <a:r>
              <a:rPr lang="en-US" dirty="0" smtClean="0">
                <a:latin typeface="+mn-lt"/>
              </a:rPr>
              <a:t>The costs to society are more than $600 billion annually. </a:t>
            </a:r>
          </a:p>
          <a:p>
            <a:endParaRPr lang="en-US" sz="1100" dirty="0" smtClean="0">
              <a:latin typeface="+mn-lt"/>
            </a:endParaRPr>
          </a:p>
          <a:p>
            <a:r>
              <a:rPr lang="en-US" dirty="0" smtClean="0">
                <a:latin typeface="+mn-lt"/>
              </a:rPr>
              <a:t>Effects of unhealthy and unsafe alcohol and drug use have far-reaching implications for the individual, family, workplace, community, and the health care system. </a:t>
            </a:r>
            <a:endParaRPr lang="en-US" dirty="0">
              <a:latin typeface="+mn-lt"/>
            </a:endParaRPr>
          </a:p>
        </p:txBody>
      </p:sp>
    </p:spTree>
    <p:extLst>
      <p:ext uri="{BB962C8B-B14F-4D97-AF65-F5344CB8AC3E}">
        <p14:creationId xmlns:p14="http://schemas.microsoft.com/office/powerpoint/2010/main" val="10356586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342900"/>
            <a:ext cx="8229600" cy="1206500"/>
          </a:xfrm>
        </p:spPr>
        <p:txBody>
          <a:bodyPr/>
          <a:lstStyle/>
          <a:p>
            <a:pPr>
              <a:lnSpc>
                <a:spcPts val="4800"/>
              </a:lnSpc>
              <a:defRPr/>
            </a:pPr>
            <a:r>
              <a:rPr lang="en-US" dirty="0" smtClean="0">
                <a:ea typeface="+mj-ea"/>
              </a:rPr>
              <a:t>Four Other Guiding MI Principles</a:t>
            </a:r>
          </a:p>
        </p:txBody>
      </p:sp>
      <p:sp>
        <p:nvSpPr>
          <p:cNvPr id="33795" name="Content Placeholder 2"/>
          <p:cNvSpPr>
            <a:spLocks noGrp="1"/>
          </p:cNvSpPr>
          <p:nvPr>
            <p:ph idx="1"/>
          </p:nvPr>
        </p:nvSpPr>
        <p:spPr>
          <a:xfrm>
            <a:off x="457200" y="1803400"/>
            <a:ext cx="8229600" cy="3606800"/>
          </a:xfrm>
        </p:spPr>
        <p:txBody>
          <a:bodyPr/>
          <a:lstStyle/>
          <a:p>
            <a:pPr marL="457200" indent="-457200">
              <a:spcBef>
                <a:spcPct val="0"/>
              </a:spcBef>
              <a:buClrTx/>
              <a:buFont typeface="Calibri" charset="0"/>
              <a:buAutoNum type="arabicPeriod"/>
            </a:pPr>
            <a:r>
              <a:rPr lang="en-US" sz="3600" b="1" dirty="0">
                <a:latin typeface="Calibri" charset="0"/>
              </a:rPr>
              <a:t>Resist the righting reflex.</a:t>
            </a:r>
          </a:p>
          <a:p>
            <a:pPr marL="457200" indent="-457200">
              <a:spcBef>
                <a:spcPct val="0"/>
              </a:spcBef>
              <a:buClr>
                <a:srgbClr val="4F6228"/>
              </a:buClr>
              <a:buFont typeface="Wingdings" charset="0"/>
              <a:buChar char="§"/>
            </a:pPr>
            <a:r>
              <a:rPr lang="en-US" sz="3200" dirty="0">
                <a:latin typeface="Calibri" charset="0"/>
              </a:rPr>
              <a:t>If a patient is ambivalent about change, and the clinician champions the side of change…</a:t>
            </a:r>
          </a:p>
        </p:txBody>
      </p:sp>
    </p:spTree>
    <p:extLst>
      <p:ext uri="{BB962C8B-B14F-4D97-AF65-F5344CB8AC3E}">
        <p14:creationId xmlns:p14="http://schemas.microsoft.com/office/powerpoint/2010/main" val="7585481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57200" y="482600"/>
            <a:ext cx="8229600" cy="1651000"/>
          </a:xfrm>
        </p:spPr>
        <p:txBody>
          <a:bodyPr>
            <a:normAutofit/>
          </a:bodyPr>
          <a:lstStyle/>
          <a:p>
            <a:pPr eaLnBrk="1" hangingPunct="1">
              <a:lnSpc>
                <a:spcPts val="4800"/>
              </a:lnSpc>
              <a:defRPr/>
            </a:pPr>
            <a:r>
              <a:rPr lang="en-US" dirty="0">
                <a:ea typeface="+mj-ea"/>
              </a:rPr>
              <a:t>Four Other Guiding MI Principles </a:t>
            </a:r>
            <a:r>
              <a:rPr lang="en-US" sz="3800" dirty="0">
                <a:ea typeface="+mj-ea"/>
              </a:rPr>
              <a:t>(continued)</a:t>
            </a:r>
            <a:endParaRPr lang="en-US" dirty="0" smtClean="0">
              <a:ea typeface="+mj-ea"/>
            </a:endParaRPr>
          </a:p>
        </p:txBody>
      </p:sp>
      <p:sp>
        <p:nvSpPr>
          <p:cNvPr id="34819" name="Content Placeholder 2"/>
          <p:cNvSpPr>
            <a:spLocks noGrp="1"/>
          </p:cNvSpPr>
          <p:nvPr>
            <p:ph idx="1"/>
          </p:nvPr>
        </p:nvSpPr>
        <p:spPr>
          <a:xfrm>
            <a:off x="457200" y="2260600"/>
            <a:ext cx="8229600" cy="4419600"/>
          </a:xfrm>
        </p:spPr>
        <p:txBody>
          <a:bodyPr>
            <a:normAutofit/>
          </a:bodyPr>
          <a:lstStyle/>
          <a:p>
            <a:pPr marL="406400" indent="-406400" eaLnBrk="1" hangingPunct="1">
              <a:spcBef>
                <a:spcPct val="0"/>
              </a:spcBef>
              <a:buClr>
                <a:srgbClr val="4F6228"/>
              </a:buClr>
              <a:buFontTx/>
              <a:buAutoNum type="arabicPeriod" startAt="2"/>
            </a:pPr>
            <a:r>
              <a:rPr lang="en-US" sz="3600" b="1" dirty="0">
                <a:latin typeface="Calibri" charset="0"/>
              </a:rPr>
              <a:t>Understand your </a:t>
            </a:r>
            <a:r>
              <a:rPr lang="en-US" sz="3600" b="1" dirty="0" smtClean="0">
                <a:latin typeface="Calibri" charset="0"/>
              </a:rPr>
              <a:t>client’s/patient’s </a:t>
            </a:r>
            <a:r>
              <a:rPr lang="en-US" sz="3600" b="1" dirty="0">
                <a:latin typeface="Calibri" charset="0"/>
              </a:rPr>
              <a:t>motivations.</a:t>
            </a:r>
          </a:p>
          <a:p>
            <a:pPr marL="406400" indent="-406400" eaLnBrk="1" hangingPunct="1">
              <a:spcBef>
                <a:spcPct val="0"/>
              </a:spcBef>
              <a:buClr>
                <a:srgbClr val="4F6228"/>
              </a:buClr>
              <a:buFont typeface="Wingdings" charset="0"/>
              <a:buChar char="§"/>
            </a:pPr>
            <a:r>
              <a:rPr lang="en-US" sz="3200" dirty="0">
                <a:latin typeface="Calibri" charset="0"/>
              </a:rPr>
              <a:t>With limited consultation time, it is more productive asking </a:t>
            </a:r>
            <a:r>
              <a:rPr lang="en-US" sz="3200" dirty="0" smtClean="0">
                <a:latin typeface="Calibri" charset="0"/>
              </a:rPr>
              <a:t>clients/patients </a:t>
            </a:r>
            <a:r>
              <a:rPr lang="en-US" sz="3200" b="1" dirty="0">
                <a:solidFill>
                  <a:srgbClr val="B46C3A"/>
                </a:solidFill>
                <a:latin typeface="Calibri" charset="0"/>
              </a:rPr>
              <a:t>what</a:t>
            </a:r>
            <a:r>
              <a:rPr lang="en-US" sz="3200" dirty="0">
                <a:solidFill>
                  <a:srgbClr val="B46C3A"/>
                </a:solidFill>
                <a:latin typeface="Calibri" charset="0"/>
              </a:rPr>
              <a:t> </a:t>
            </a:r>
            <a:r>
              <a:rPr lang="en-US" sz="3200" b="1" dirty="0">
                <a:solidFill>
                  <a:srgbClr val="B46C3A"/>
                </a:solidFill>
                <a:latin typeface="Calibri" charset="0"/>
              </a:rPr>
              <a:t>their</a:t>
            </a:r>
            <a:r>
              <a:rPr lang="en-US" sz="3200" dirty="0">
                <a:solidFill>
                  <a:srgbClr val="B46C3A"/>
                </a:solidFill>
                <a:latin typeface="Calibri" charset="0"/>
              </a:rPr>
              <a:t> </a:t>
            </a:r>
            <a:r>
              <a:rPr lang="en-US" sz="3200" dirty="0">
                <a:latin typeface="Calibri" charset="0"/>
              </a:rPr>
              <a:t>reasons are and why they choose to change, rather than telling them they should.</a:t>
            </a:r>
          </a:p>
        </p:txBody>
      </p:sp>
    </p:spTree>
    <p:extLst>
      <p:ext uri="{BB962C8B-B14F-4D97-AF65-F5344CB8AC3E}">
        <p14:creationId xmlns:p14="http://schemas.microsoft.com/office/powerpoint/2010/main" val="9184724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57200" y="292100"/>
            <a:ext cx="8229600" cy="1181100"/>
          </a:xfrm>
        </p:spPr>
        <p:txBody>
          <a:bodyPr>
            <a:normAutofit fontScale="90000"/>
          </a:bodyPr>
          <a:lstStyle/>
          <a:p>
            <a:pPr eaLnBrk="1" hangingPunct="1">
              <a:lnSpc>
                <a:spcPts val="4800"/>
              </a:lnSpc>
              <a:defRPr/>
            </a:pPr>
            <a:r>
              <a:rPr lang="en-US" dirty="0">
                <a:ea typeface="+mj-ea"/>
              </a:rPr>
              <a:t>Four Other Guiding MI Principles </a:t>
            </a:r>
            <a:r>
              <a:rPr lang="en-US" sz="3800" dirty="0">
                <a:ea typeface="+mj-ea"/>
              </a:rPr>
              <a:t>(continued)</a:t>
            </a:r>
            <a:endParaRPr lang="en-US" dirty="0" smtClean="0">
              <a:ea typeface="+mj-ea"/>
            </a:endParaRPr>
          </a:p>
        </p:txBody>
      </p:sp>
      <p:sp>
        <p:nvSpPr>
          <p:cNvPr id="35843" name="Content Placeholder 2"/>
          <p:cNvSpPr>
            <a:spLocks noGrp="1"/>
          </p:cNvSpPr>
          <p:nvPr>
            <p:ph idx="1"/>
          </p:nvPr>
        </p:nvSpPr>
        <p:spPr>
          <a:xfrm>
            <a:off x="457200" y="1943100"/>
            <a:ext cx="8229600" cy="3314700"/>
          </a:xfrm>
        </p:spPr>
        <p:txBody>
          <a:bodyPr/>
          <a:lstStyle/>
          <a:p>
            <a:pPr marL="457200" indent="-457200" eaLnBrk="1" hangingPunct="1">
              <a:buFontTx/>
              <a:buAutoNum type="arabicPeriod" startAt="3"/>
              <a:defRPr/>
            </a:pPr>
            <a:r>
              <a:rPr lang="en-US" sz="3600" b="1" dirty="0" smtClean="0">
                <a:ea typeface="+mn-ea"/>
              </a:rPr>
              <a:t>Listen to your client/patient.</a:t>
            </a:r>
          </a:p>
          <a:p>
            <a:pPr marL="457200" indent="-457200" eaLnBrk="1" hangingPunct="1">
              <a:defRPr/>
            </a:pPr>
            <a:r>
              <a:rPr lang="en-US" sz="3200" dirty="0" smtClean="0">
                <a:ea typeface="+mn-ea"/>
              </a:rPr>
              <a:t>When it comes to behavior change, the answers most likely will lie within the client/patient, and finding answers requires listening.</a:t>
            </a:r>
          </a:p>
        </p:txBody>
      </p:sp>
    </p:spTree>
    <p:extLst>
      <p:ext uri="{BB962C8B-B14F-4D97-AF65-F5344CB8AC3E}">
        <p14:creationId xmlns:p14="http://schemas.microsoft.com/office/powerpoint/2010/main" val="1167388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57200" y="304800"/>
            <a:ext cx="8229600" cy="1282700"/>
          </a:xfrm>
        </p:spPr>
        <p:txBody>
          <a:bodyPr>
            <a:normAutofit fontScale="90000"/>
          </a:bodyPr>
          <a:lstStyle/>
          <a:p>
            <a:pPr eaLnBrk="1" hangingPunct="1">
              <a:lnSpc>
                <a:spcPts val="4800"/>
              </a:lnSpc>
              <a:defRPr/>
            </a:pPr>
            <a:r>
              <a:rPr lang="en-US" dirty="0" smtClean="0">
                <a:ea typeface="+mj-ea"/>
              </a:rPr>
              <a:t>Four Other Guiding MI Principles </a:t>
            </a:r>
            <a:r>
              <a:rPr lang="en-US" sz="3800" dirty="0" smtClean="0">
                <a:ea typeface="+mj-ea"/>
              </a:rPr>
              <a:t>(continued)</a:t>
            </a:r>
          </a:p>
        </p:txBody>
      </p:sp>
      <p:sp>
        <p:nvSpPr>
          <p:cNvPr id="36867" name="Content Placeholder 2"/>
          <p:cNvSpPr>
            <a:spLocks noGrp="1"/>
          </p:cNvSpPr>
          <p:nvPr>
            <p:ph idx="1"/>
          </p:nvPr>
        </p:nvSpPr>
        <p:spPr>
          <a:xfrm>
            <a:off x="457200" y="1879600"/>
            <a:ext cx="8229600" cy="4597400"/>
          </a:xfrm>
        </p:spPr>
        <p:txBody>
          <a:bodyPr/>
          <a:lstStyle/>
          <a:p>
            <a:pPr marL="457200" indent="-457200" eaLnBrk="1" hangingPunct="1">
              <a:buFontTx/>
              <a:buAutoNum type="arabicPeriod" startAt="4"/>
              <a:defRPr/>
            </a:pPr>
            <a:r>
              <a:rPr lang="en-US" sz="3600" b="1" dirty="0" smtClean="0">
                <a:ea typeface="+mn-ea"/>
              </a:rPr>
              <a:t>Empower your client/patient.</a:t>
            </a:r>
          </a:p>
          <a:p>
            <a:pPr marL="457200" indent="-457200" eaLnBrk="1" hangingPunct="1">
              <a:defRPr/>
            </a:pPr>
            <a:r>
              <a:rPr lang="en-US" sz="3200" dirty="0" smtClean="0">
                <a:ea typeface="+mn-ea"/>
              </a:rPr>
              <a:t>A client/patient who is active in the consultation, thinking aloud about the why, what, and how of change, is more likely to do something about it.</a:t>
            </a:r>
          </a:p>
        </p:txBody>
      </p:sp>
    </p:spTree>
    <p:extLst>
      <p:ext uri="{BB962C8B-B14F-4D97-AF65-F5344CB8AC3E}">
        <p14:creationId xmlns:p14="http://schemas.microsoft.com/office/powerpoint/2010/main" val="1007962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20178"/>
            <a:ext cx="7772400" cy="2441575"/>
          </a:xfrm>
        </p:spPr>
        <p:txBody>
          <a:bodyPr>
            <a:normAutofit/>
          </a:bodyPr>
          <a:lstStyle/>
          <a:p>
            <a:r>
              <a:rPr lang="en-US" sz="4800" b="1" dirty="0" smtClean="0"/>
              <a:t>MI Steps and Core Skills</a:t>
            </a:r>
            <a:endParaRPr lang="en-US" sz="48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268122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6875" y="5638800"/>
            <a:ext cx="3667125" cy="952500"/>
          </a:xfrm>
          <a:prstGeom prst="rect">
            <a:avLst/>
          </a:prstGeom>
        </p:spPr>
      </p:pic>
      <p:pic>
        <p:nvPicPr>
          <p:cNvPr id="1030" name="Picture 6" descr="Image result for wmu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01" y="5676899"/>
            <a:ext cx="4406899" cy="91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4757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20003"/>
            <a:ext cx="7772400" cy="1362075"/>
          </a:xfrm>
        </p:spPr>
        <p:txBody>
          <a:bodyPr>
            <a:noAutofit/>
          </a:bodyPr>
          <a:lstStyle/>
          <a:p>
            <a:pPr algn="ctr">
              <a:lnSpc>
                <a:spcPts val="4800"/>
              </a:lnSpc>
            </a:pPr>
            <a:r>
              <a:rPr lang="en-US" sz="4800" b="0" cap="none" dirty="0" smtClean="0">
                <a:solidFill>
                  <a:srgbClr val="632523"/>
                </a:solidFill>
                <a:latin typeface="Cambria" panose="02040503050406030204" pitchFamily="18" charset="0"/>
              </a:rPr>
              <a:t>Motivational Interviewing Core Skills</a:t>
            </a:r>
            <a:endParaRPr lang="en-US" sz="4800" b="0" cap="none" dirty="0">
              <a:solidFill>
                <a:srgbClr val="632523"/>
              </a:solidFill>
              <a:latin typeface="Cambria" panose="02040503050406030204" pitchFamily="18"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676525"/>
            <a:ext cx="4552950" cy="34194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58641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838200"/>
            <a:ext cx="8229600" cy="1143000"/>
          </a:xfrm>
        </p:spPr>
        <p:txBody>
          <a:bodyPr/>
          <a:lstStyle/>
          <a:p>
            <a:r>
              <a:rPr lang="en-US" dirty="0" smtClean="0"/>
              <a:t>Core MI</a:t>
            </a:r>
          </a:p>
        </p:txBody>
      </p:sp>
      <p:sp>
        <p:nvSpPr>
          <p:cNvPr id="56323" name="Content Placeholder 2"/>
          <p:cNvSpPr>
            <a:spLocks noGrp="1"/>
          </p:cNvSpPr>
          <p:nvPr>
            <p:ph idx="1"/>
          </p:nvPr>
        </p:nvSpPr>
        <p:spPr>
          <a:xfrm>
            <a:off x="914400" y="2438400"/>
            <a:ext cx="4876800" cy="3962400"/>
          </a:xfrm>
        </p:spPr>
        <p:txBody>
          <a:bodyPr>
            <a:normAutofit/>
          </a:bodyPr>
          <a:lstStyle/>
          <a:p>
            <a:pPr>
              <a:spcBef>
                <a:spcPts val="0"/>
              </a:spcBef>
              <a:spcAft>
                <a:spcPts val="2400"/>
              </a:spcAft>
            </a:pPr>
            <a:r>
              <a:rPr lang="en-US" sz="3600" b="1" dirty="0" smtClean="0">
                <a:solidFill>
                  <a:srgbClr val="FF0000"/>
                </a:solidFill>
              </a:rPr>
              <a:t>O</a:t>
            </a:r>
            <a:r>
              <a:rPr lang="en-US" sz="3600" dirty="0" smtClean="0"/>
              <a:t>pen-ended questions</a:t>
            </a:r>
          </a:p>
          <a:p>
            <a:pPr>
              <a:spcBef>
                <a:spcPts val="0"/>
              </a:spcBef>
              <a:spcAft>
                <a:spcPts val="2400"/>
              </a:spcAft>
            </a:pPr>
            <a:r>
              <a:rPr lang="en-US" sz="3600" b="1" dirty="0" smtClean="0">
                <a:solidFill>
                  <a:srgbClr val="FF0000"/>
                </a:solidFill>
              </a:rPr>
              <a:t>A</a:t>
            </a:r>
            <a:r>
              <a:rPr lang="en-US" sz="3600" dirty="0" smtClean="0"/>
              <a:t>ffirmations</a:t>
            </a:r>
          </a:p>
          <a:p>
            <a:pPr>
              <a:spcBef>
                <a:spcPts val="0"/>
              </a:spcBef>
              <a:spcAft>
                <a:spcPts val="2400"/>
              </a:spcAft>
            </a:pPr>
            <a:r>
              <a:rPr lang="en-US" sz="3600" b="1" dirty="0" smtClean="0">
                <a:solidFill>
                  <a:srgbClr val="FF0000"/>
                </a:solidFill>
              </a:rPr>
              <a:t>R</a:t>
            </a:r>
            <a:r>
              <a:rPr lang="en-US" sz="3600" dirty="0" smtClean="0"/>
              <a:t>eflections </a:t>
            </a:r>
          </a:p>
          <a:p>
            <a:pPr>
              <a:spcBef>
                <a:spcPts val="0"/>
              </a:spcBef>
              <a:spcAft>
                <a:spcPts val="2400"/>
              </a:spcAft>
            </a:pPr>
            <a:r>
              <a:rPr lang="en-US" sz="3600" b="1" dirty="0" smtClean="0">
                <a:solidFill>
                  <a:srgbClr val="FF0000"/>
                </a:solidFill>
              </a:rPr>
              <a:t>S</a:t>
            </a:r>
            <a:r>
              <a:rPr lang="en-US" sz="3600" dirty="0" smtClean="0"/>
              <a:t>ummaries</a:t>
            </a:r>
          </a:p>
        </p:txBody>
      </p:sp>
      <p:pic>
        <p:nvPicPr>
          <p:cNvPr id="56325"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782600" y="1895061"/>
            <a:ext cx="1599400" cy="4505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48366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Title 1"/>
          <p:cNvSpPr>
            <a:spLocks noGrp="1"/>
          </p:cNvSpPr>
          <p:nvPr>
            <p:ph type="title"/>
          </p:nvPr>
        </p:nvSpPr>
        <p:spPr/>
        <p:txBody>
          <a:bodyPr/>
          <a:lstStyle/>
          <a:p>
            <a:r>
              <a:rPr lang="en-US" b="1" dirty="0" smtClean="0">
                <a:solidFill>
                  <a:srgbClr val="B46C3A"/>
                </a:solidFill>
              </a:rPr>
              <a:t>O</a:t>
            </a:r>
            <a:r>
              <a:rPr lang="en-US" dirty="0" smtClean="0"/>
              <a:t>pen-Ended Questions</a:t>
            </a:r>
          </a:p>
        </p:txBody>
      </p:sp>
      <p:sp>
        <p:nvSpPr>
          <p:cNvPr id="59395" name="Content Placeholder 2"/>
          <p:cNvSpPr>
            <a:spLocks noGrp="1"/>
          </p:cNvSpPr>
          <p:nvPr>
            <p:ph idx="1"/>
          </p:nvPr>
        </p:nvSpPr>
        <p:spPr>
          <a:xfrm>
            <a:off x="457200" y="1714500"/>
            <a:ext cx="8229600" cy="4610100"/>
          </a:xfrm>
        </p:spPr>
        <p:txBody>
          <a:bodyPr>
            <a:normAutofit/>
          </a:bodyPr>
          <a:lstStyle/>
          <a:p>
            <a:pPr marL="0" indent="0">
              <a:spcBef>
                <a:spcPts val="0"/>
              </a:spcBef>
              <a:spcAft>
                <a:spcPts val="2400"/>
              </a:spcAft>
              <a:buNone/>
            </a:pPr>
            <a:r>
              <a:rPr lang="en-US" sz="3600" dirty="0" smtClean="0"/>
              <a:t>Using open-ended questions—</a:t>
            </a:r>
          </a:p>
          <a:p>
            <a:pPr>
              <a:spcBef>
                <a:spcPts val="0"/>
              </a:spcBef>
              <a:spcAft>
                <a:spcPts val="2400"/>
              </a:spcAft>
            </a:pPr>
            <a:r>
              <a:rPr lang="en-US" dirty="0" smtClean="0"/>
              <a:t>Enables the client/patient to convey           more information</a:t>
            </a:r>
          </a:p>
          <a:p>
            <a:pPr>
              <a:spcBef>
                <a:spcPts val="0"/>
              </a:spcBef>
              <a:spcAft>
                <a:spcPts val="2400"/>
              </a:spcAft>
            </a:pPr>
            <a:r>
              <a:rPr lang="en-US" dirty="0" smtClean="0"/>
              <a:t>Encourages engagement</a:t>
            </a:r>
          </a:p>
          <a:p>
            <a:pPr>
              <a:spcBef>
                <a:spcPts val="0"/>
              </a:spcBef>
              <a:spcAft>
                <a:spcPts val="2400"/>
              </a:spcAft>
            </a:pPr>
            <a:r>
              <a:rPr lang="en-US" dirty="0" smtClean="0"/>
              <a:t>Opens the door for exploration</a:t>
            </a:r>
          </a:p>
        </p:txBody>
      </p:sp>
      <p:pic>
        <p:nvPicPr>
          <p:cNvPr id="57349" name="Picture 1"/>
          <p:cNvPicPr>
            <a:picLocks noChangeAspect="1"/>
          </p:cNvPicPr>
          <p:nvPr/>
        </p:nvPicPr>
        <p:blipFill rotWithShape="1">
          <a:blip r:embed="rId3">
            <a:extLst>
              <a:ext uri="{28A0092B-C50C-407E-A947-70E740481C1C}">
                <a14:useLocalDpi xmlns:a14="http://schemas.microsoft.com/office/drawing/2010/main" val="0"/>
              </a:ext>
            </a:extLst>
          </a:blip>
          <a:srcRect b="6645"/>
          <a:stretch/>
        </p:blipFill>
        <p:spPr bwMode="auto">
          <a:xfrm>
            <a:off x="7010401" y="2209800"/>
            <a:ext cx="156460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29124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p:cNvSpPr>
          <p:nvPr>
            <p:ph type="title"/>
          </p:nvPr>
        </p:nvSpPr>
        <p:spPr>
          <a:xfrm>
            <a:off x="457200" y="329152"/>
            <a:ext cx="8229600" cy="1143000"/>
          </a:xfrm>
        </p:spPr>
        <p:txBody>
          <a:bodyPr>
            <a:normAutofit/>
          </a:bodyPr>
          <a:lstStyle/>
          <a:p>
            <a:pPr>
              <a:lnSpc>
                <a:spcPts val="3800"/>
              </a:lnSpc>
            </a:pPr>
            <a:r>
              <a:rPr lang="en-US" dirty="0" smtClean="0"/>
              <a:t>Open-Ended Questions </a:t>
            </a:r>
            <a:r>
              <a:rPr lang="en-US" sz="3800" dirty="0" smtClean="0"/>
              <a:t>(continued)</a:t>
            </a:r>
          </a:p>
        </p:txBody>
      </p:sp>
      <p:sp>
        <p:nvSpPr>
          <p:cNvPr id="524291" name="Rectangle 3"/>
          <p:cNvSpPr>
            <a:spLocks noGrp="1"/>
          </p:cNvSpPr>
          <p:nvPr>
            <p:ph idx="1"/>
          </p:nvPr>
        </p:nvSpPr>
        <p:spPr>
          <a:xfrm>
            <a:off x="457200" y="1663701"/>
            <a:ext cx="6400800" cy="4660900"/>
          </a:xfrm>
        </p:spPr>
        <p:txBody>
          <a:bodyPr lIns="45720" rIns="45720">
            <a:noAutofit/>
          </a:bodyPr>
          <a:lstStyle/>
          <a:p>
            <a:pPr>
              <a:spcBef>
                <a:spcPts val="0"/>
              </a:spcBef>
              <a:spcAft>
                <a:spcPts val="1200"/>
              </a:spcAft>
              <a:buFont typeface="Arial" charset="0"/>
              <a:buNone/>
            </a:pPr>
            <a:r>
              <a:rPr lang="en-US" sz="3100" dirty="0" smtClean="0"/>
              <a:t>What are open-ended questions?</a:t>
            </a:r>
          </a:p>
          <a:p>
            <a:pPr>
              <a:spcBef>
                <a:spcPts val="0"/>
              </a:spcBef>
              <a:spcAft>
                <a:spcPts val="1200"/>
              </a:spcAft>
            </a:pPr>
            <a:r>
              <a:rPr lang="en-US" sz="2700" dirty="0" smtClean="0"/>
              <a:t>Gather broad descriptive information</a:t>
            </a:r>
          </a:p>
          <a:p>
            <a:pPr>
              <a:spcBef>
                <a:spcPts val="0"/>
              </a:spcBef>
              <a:spcAft>
                <a:spcPts val="1200"/>
              </a:spcAft>
            </a:pPr>
            <a:r>
              <a:rPr lang="en-US" sz="2700" dirty="0" smtClean="0"/>
              <a:t>Require more of a response than a simple yes/no or fill in the blank </a:t>
            </a:r>
          </a:p>
          <a:p>
            <a:pPr>
              <a:spcBef>
                <a:spcPts val="0"/>
              </a:spcBef>
            </a:pPr>
            <a:r>
              <a:rPr lang="en-US" sz="2700" dirty="0" smtClean="0"/>
              <a:t>Often start with words such as— </a:t>
            </a:r>
          </a:p>
          <a:p>
            <a:pPr lvl="1" indent="-398463"/>
            <a:r>
              <a:rPr lang="en-US" sz="2300" dirty="0" smtClean="0"/>
              <a:t>“How…” </a:t>
            </a:r>
          </a:p>
          <a:p>
            <a:pPr lvl="1" indent="-398463"/>
            <a:r>
              <a:rPr lang="en-US" sz="2300" dirty="0" smtClean="0"/>
              <a:t>“What…” </a:t>
            </a:r>
          </a:p>
          <a:p>
            <a:pPr lvl="1" indent="-398463">
              <a:spcBef>
                <a:spcPts val="0"/>
              </a:spcBef>
              <a:spcAft>
                <a:spcPts val="1200"/>
              </a:spcAft>
            </a:pPr>
            <a:r>
              <a:rPr lang="en-US" sz="2300" dirty="0" smtClean="0"/>
              <a:t>“Tell me about…” </a:t>
            </a:r>
          </a:p>
          <a:p>
            <a:pPr>
              <a:spcBef>
                <a:spcPts val="0"/>
              </a:spcBef>
            </a:pPr>
            <a:r>
              <a:rPr lang="en-US" sz="2700" dirty="0" smtClean="0"/>
              <a:t>Usually go from general to specific</a:t>
            </a:r>
          </a:p>
          <a:p>
            <a:endParaRPr lang="en-US" sz="2800" dirty="0" smtClean="0"/>
          </a:p>
        </p:txBody>
      </p:sp>
      <p:pic>
        <p:nvPicPr>
          <p:cNvPr id="58373" name="Picture 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172200" y="4356608"/>
            <a:ext cx="2438400" cy="17393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96484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429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429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429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2429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24291">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24291">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2429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0" y="838200"/>
            <a:ext cx="9144000" cy="1143000"/>
          </a:xfrm>
        </p:spPr>
        <p:txBody>
          <a:bodyPr>
            <a:noAutofit/>
          </a:bodyPr>
          <a:lstStyle/>
          <a:p>
            <a:pPr>
              <a:lnSpc>
                <a:spcPts val="4800"/>
              </a:lnSpc>
            </a:pPr>
            <a:r>
              <a:rPr lang="en-US" sz="4600" dirty="0" smtClean="0"/>
              <a:t>Closed-Ended Questions</a:t>
            </a:r>
            <a:br>
              <a:rPr lang="en-US" sz="4600" dirty="0" smtClean="0"/>
            </a:br>
            <a:r>
              <a:rPr lang="en-US" sz="4600" dirty="0" smtClean="0"/>
              <a:t>Present Conversational Dead Ends</a:t>
            </a:r>
          </a:p>
        </p:txBody>
      </p:sp>
      <p:sp>
        <p:nvSpPr>
          <p:cNvPr id="60419" name="Content Placeholder 2"/>
          <p:cNvSpPr>
            <a:spLocks noGrp="1"/>
          </p:cNvSpPr>
          <p:nvPr>
            <p:ph sz="half" idx="1"/>
          </p:nvPr>
        </p:nvSpPr>
        <p:spPr>
          <a:xfrm>
            <a:off x="457200" y="2332037"/>
            <a:ext cx="5029200" cy="3916363"/>
          </a:xfrm>
        </p:spPr>
        <p:txBody>
          <a:bodyPr>
            <a:noAutofit/>
          </a:bodyPr>
          <a:lstStyle/>
          <a:p>
            <a:pPr marL="0" indent="0">
              <a:spcBef>
                <a:spcPts val="0"/>
              </a:spcBef>
              <a:spcAft>
                <a:spcPts val="2400"/>
              </a:spcAft>
              <a:buNone/>
            </a:pPr>
            <a:r>
              <a:rPr lang="en-US" dirty="0"/>
              <a:t>Closed-ended </a:t>
            </a:r>
            <a:r>
              <a:rPr lang="en-US" dirty="0" smtClean="0"/>
              <a:t>questions typically—</a:t>
            </a:r>
          </a:p>
          <a:p>
            <a:pPr>
              <a:spcBef>
                <a:spcPts val="0"/>
              </a:spcBef>
              <a:spcAft>
                <a:spcPts val="2400"/>
              </a:spcAft>
            </a:pPr>
            <a:r>
              <a:rPr lang="en-US" sz="2400" dirty="0" smtClean="0"/>
              <a:t>Are for gathering very specific information</a:t>
            </a:r>
          </a:p>
          <a:p>
            <a:pPr>
              <a:spcBef>
                <a:spcPts val="0"/>
              </a:spcBef>
              <a:spcAft>
                <a:spcPts val="2400"/>
              </a:spcAft>
            </a:pPr>
            <a:r>
              <a:rPr lang="en-US" sz="2400" dirty="0" smtClean="0"/>
              <a:t>Tend to solicit yes-or-no answers</a:t>
            </a:r>
          </a:p>
          <a:p>
            <a:pPr>
              <a:spcBef>
                <a:spcPts val="0"/>
              </a:spcBef>
              <a:spcAft>
                <a:spcPts val="2400"/>
              </a:spcAft>
            </a:pPr>
            <a:r>
              <a:rPr lang="en-US" sz="2400" dirty="0" smtClean="0"/>
              <a:t>Convey impression that the agenda is not focused on the patient</a:t>
            </a:r>
          </a:p>
        </p:txBody>
      </p:sp>
      <p:pic>
        <p:nvPicPr>
          <p:cNvPr id="60421"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019800" y="3124200"/>
            <a:ext cx="2209800" cy="2209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704583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p:nvPr>
        </p:nvSpPr>
        <p:spPr>
          <a:xfrm>
            <a:off x="0" y="254000"/>
            <a:ext cx="9144000" cy="1054100"/>
          </a:xfrm>
        </p:spPr>
        <p:txBody>
          <a:bodyPr>
            <a:normAutofit fontScale="90000"/>
          </a:bodyPr>
          <a:lstStyle/>
          <a:p>
            <a:r>
              <a:rPr lang="en-US" b="1" dirty="0" smtClean="0"/>
              <a:t>Health Impacts</a:t>
            </a:r>
            <a:r>
              <a:rPr lang="en-US" b="1" dirty="0"/>
              <a:t> </a:t>
            </a:r>
            <a:r>
              <a:rPr lang="en-US" b="1" dirty="0" smtClean="0"/>
              <a:t>of </a:t>
            </a:r>
            <a:br>
              <a:rPr lang="en-US" b="1" dirty="0" smtClean="0"/>
            </a:br>
            <a:r>
              <a:rPr lang="en-US" b="1" dirty="0" smtClean="0"/>
              <a:t>Problematic Substance Use</a:t>
            </a:r>
          </a:p>
        </p:txBody>
      </p:sp>
      <p:sp>
        <p:nvSpPr>
          <p:cNvPr id="25603" name="Rectangle 3"/>
          <p:cNvSpPr>
            <a:spLocks noGrp="1"/>
          </p:cNvSpPr>
          <p:nvPr>
            <p:ph type="body" idx="1"/>
          </p:nvPr>
        </p:nvSpPr>
        <p:spPr>
          <a:xfrm>
            <a:off x="457200" y="1612900"/>
            <a:ext cx="8229600" cy="5118100"/>
          </a:xfrm>
        </p:spPr>
        <p:txBody>
          <a:bodyPr>
            <a:normAutofit/>
          </a:bodyPr>
          <a:lstStyle/>
          <a:p>
            <a:pPr>
              <a:spcAft>
                <a:spcPts val="1800"/>
              </a:spcAft>
            </a:pPr>
            <a:r>
              <a:rPr lang="en-US" sz="2800" dirty="0" smtClean="0"/>
              <a:t>Hypertension, heart disease</a:t>
            </a:r>
          </a:p>
          <a:p>
            <a:pPr>
              <a:spcAft>
                <a:spcPts val="1800"/>
              </a:spcAft>
            </a:pPr>
            <a:r>
              <a:rPr lang="en-US" sz="2800" dirty="0" smtClean="0"/>
              <a:t>Liver disease, gastritis, pancreatitis</a:t>
            </a:r>
          </a:p>
          <a:p>
            <a:pPr>
              <a:spcAft>
                <a:spcPts val="1800"/>
              </a:spcAft>
            </a:pPr>
            <a:r>
              <a:rPr lang="en-US" sz="2800" dirty="0" smtClean="0"/>
              <a:t>Depression, anxiety, sleep dysfunction</a:t>
            </a:r>
          </a:p>
          <a:p>
            <a:pPr>
              <a:spcAft>
                <a:spcPts val="1800"/>
              </a:spcAft>
            </a:pPr>
            <a:r>
              <a:rPr lang="en-US" sz="2800" dirty="0" smtClean="0"/>
              <a:t>Risk for breast, colon, esophageal, head, and neck cancers</a:t>
            </a:r>
          </a:p>
          <a:p>
            <a:pPr>
              <a:spcAft>
                <a:spcPts val="1800"/>
              </a:spcAft>
            </a:pPr>
            <a:r>
              <a:rPr lang="en-US" sz="2800" dirty="0" smtClean="0"/>
              <a:t>HIV/AIDS, other STIs, and other infectious diseases</a:t>
            </a:r>
          </a:p>
          <a:p>
            <a:pPr>
              <a:spcAft>
                <a:spcPts val="1800"/>
              </a:spcAft>
            </a:pPr>
            <a:r>
              <a:rPr lang="en-US" sz="2800" dirty="0" smtClean="0"/>
              <a:t>Trauma, disability</a:t>
            </a:r>
          </a:p>
        </p:txBody>
      </p:sp>
    </p:spTree>
    <p:extLst>
      <p:ext uri="{BB962C8B-B14F-4D97-AF65-F5344CB8AC3E}">
        <p14:creationId xmlns:p14="http://schemas.microsoft.com/office/powerpoint/2010/main" val="20074846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p:cNvSpPr>
          <p:nvPr>
            <p:ph type="title"/>
          </p:nvPr>
        </p:nvSpPr>
        <p:spPr>
          <a:xfrm>
            <a:off x="457200" y="-101600"/>
            <a:ext cx="8229600" cy="1549400"/>
          </a:xfrm>
        </p:spPr>
        <p:txBody>
          <a:bodyPr/>
          <a:lstStyle/>
          <a:p>
            <a:r>
              <a:rPr lang="en-US" dirty="0" smtClean="0">
                <a:solidFill>
                  <a:srgbClr val="B46C3A"/>
                </a:solidFill>
              </a:rPr>
              <a:t>A</a:t>
            </a:r>
            <a:r>
              <a:rPr lang="en-US" dirty="0" smtClean="0"/>
              <a:t>ffirmations</a:t>
            </a:r>
          </a:p>
        </p:txBody>
      </p:sp>
      <p:sp>
        <p:nvSpPr>
          <p:cNvPr id="735235" name="Rectangle 3"/>
          <p:cNvSpPr>
            <a:spLocks noGrp="1"/>
          </p:cNvSpPr>
          <p:nvPr>
            <p:ph idx="1"/>
          </p:nvPr>
        </p:nvSpPr>
        <p:spPr>
          <a:xfrm>
            <a:off x="533400" y="1447800"/>
            <a:ext cx="6019800" cy="4572000"/>
          </a:xfrm>
        </p:spPr>
        <p:txBody>
          <a:bodyPr lIns="45720" rIns="45720">
            <a:noAutofit/>
          </a:bodyPr>
          <a:lstStyle/>
          <a:p>
            <a:pPr marL="0" indent="0">
              <a:lnSpc>
                <a:spcPct val="120000"/>
              </a:lnSpc>
              <a:spcBef>
                <a:spcPts val="0"/>
              </a:spcBef>
              <a:spcAft>
                <a:spcPts val="2400"/>
              </a:spcAft>
              <a:buNone/>
            </a:pPr>
            <a:r>
              <a:rPr lang="en-US" dirty="0" smtClean="0"/>
              <a:t>What is an affirmation?</a:t>
            </a:r>
          </a:p>
          <a:p>
            <a:pPr>
              <a:lnSpc>
                <a:spcPct val="120000"/>
              </a:lnSpc>
              <a:spcBef>
                <a:spcPts val="0"/>
              </a:spcBef>
              <a:spcAft>
                <a:spcPts val="2400"/>
              </a:spcAft>
            </a:pPr>
            <a:r>
              <a:rPr lang="en-US" sz="2800" dirty="0" smtClean="0"/>
              <a:t>Compliments or statements of appreciation and understanding</a:t>
            </a:r>
          </a:p>
          <a:p>
            <a:pPr lvl="1">
              <a:lnSpc>
                <a:spcPct val="120000"/>
              </a:lnSpc>
              <a:spcBef>
                <a:spcPts val="0"/>
              </a:spcBef>
              <a:spcAft>
                <a:spcPts val="2400"/>
              </a:spcAft>
            </a:pPr>
            <a:r>
              <a:rPr lang="en-US" sz="2400" dirty="0" smtClean="0"/>
              <a:t>Praise positive behaviors</a:t>
            </a:r>
          </a:p>
          <a:p>
            <a:pPr lvl="1">
              <a:lnSpc>
                <a:spcPct val="120000"/>
              </a:lnSpc>
              <a:spcBef>
                <a:spcPts val="0"/>
              </a:spcBef>
              <a:spcAft>
                <a:spcPts val="2400"/>
              </a:spcAft>
            </a:pPr>
            <a:r>
              <a:rPr lang="en-US" sz="2400" dirty="0" smtClean="0"/>
              <a:t>Support the person as they describe difficult situations</a:t>
            </a:r>
            <a:endParaRPr lang="en-US" sz="1800" dirty="0" smtClean="0"/>
          </a:p>
        </p:txBody>
      </p:sp>
      <p:pic>
        <p:nvPicPr>
          <p:cNvPr id="64516"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943937" y="1981200"/>
            <a:ext cx="1590463" cy="448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01062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3523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3523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352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smtClean="0"/>
              <a:t>Affirmations May Include:</a:t>
            </a:r>
          </a:p>
        </p:txBody>
      </p:sp>
      <p:sp>
        <p:nvSpPr>
          <p:cNvPr id="44035" name="Content Placeholder 2"/>
          <p:cNvSpPr>
            <a:spLocks noGrp="1"/>
          </p:cNvSpPr>
          <p:nvPr>
            <p:ph idx="1"/>
          </p:nvPr>
        </p:nvSpPr>
        <p:spPr/>
        <p:txBody>
          <a:bodyPr>
            <a:noAutofit/>
          </a:bodyPr>
          <a:lstStyle/>
          <a:p>
            <a:r>
              <a:rPr lang="en-US" dirty="0" smtClean="0"/>
              <a:t>Commenting positively on an attribute</a:t>
            </a:r>
          </a:p>
          <a:p>
            <a:pPr lvl="1" indent="-398463">
              <a:spcBef>
                <a:spcPts val="0"/>
              </a:spcBef>
              <a:spcAft>
                <a:spcPts val="1800"/>
              </a:spcAft>
            </a:pPr>
            <a:r>
              <a:rPr lang="en-US" dirty="0" smtClean="0"/>
              <a:t>“You are determined to get your health back.”</a:t>
            </a:r>
          </a:p>
          <a:p>
            <a:r>
              <a:rPr lang="en-US" dirty="0" smtClean="0"/>
              <a:t>A statement of appreciation</a:t>
            </a:r>
          </a:p>
          <a:p>
            <a:pPr lvl="1" indent="-398463">
              <a:spcBef>
                <a:spcPts val="0"/>
              </a:spcBef>
              <a:spcAft>
                <a:spcPts val="1800"/>
              </a:spcAft>
            </a:pPr>
            <a:r>
              <a:rPr lang="en-US" dirty="0" smtClean="0"/>
              <a:t>“I appreciate your efforts despite the discomfort you’re in.”</a:t>
            </a:r>
          </a:p>
          <a:p>
            <a:r>
              <a:rPr lang="en-US" dirty="0" smtClean="0"/>
              <a:t>A compliment</a:t>
            </a:r>
          </a:p>
          <a:p>
            <a:pPr lvl="1" indent="-398463"/>
            <a:r>
              <a:rPr lang="en-US" dirty="0" smtClean="0"/>
              <a:t>“Thank you for all your hard work today.”</a:t>
            </a:r>
          </a:p>
        </p:txBody>
      </p:sp>
    </p:spTree>
    <p:extLst>
      <p:ext uri="{BB962C8B-B14F-4D97-AF65-F5344CB8AC3E}">
        <p14:creationId xmlns:p14="http://schemas.microsoft.com/office/powerpoint/2010/main" val="1182867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p:cNvSpPr>
          <p:nvPr>
            <p:ph type="title"/>
          </p:nvPr>
        </p:nvSpPr>
        <p:spPr/>
        <p:txBody>
          <a:bodyPr/>
          <a:lstStyle/>
          <a:p>
            <a:r>
              <a:rPr lang="en-US" dirty="0" smtClean="0">
                <a:solidFill>
                  <a:srgbClr val="B46C3A"/>
                </a:solidFill>
              </a:rPr>
              <a:t>R</a:t>
            </a:r>
            <a:r>
              <a:rPr lang="en-US" dirty="0" smtClean="0"/>
              <a:t>eflective Listening</a:t>
            </a:r>
          </a:p>
        </p:txBody>
      </p:sp>
      <p:sp>
        <p:nvSpPr>
          <p:cNvPr id="73731" name="Content Placeholder 2"/>
          <p:cNvSpPr>
            <a:spLocks noGrp="1"/>
          </p:cNvSpPr>
          <p:nvPr>
            <p:ph idx="1"/>
          </p:nvPr>
        </p:nvSpPr>
        <p:spPr>
          <a:xfrm>
            <a:off x="457200" y="1587501"/>
            <a:ext cx="6172200" cy="4584700"/>
          </a:xfrm>
        </p:spPr>
        <p:txBody>
          <a:bodyPr>
            <a:noAutofit/>
          </a:bodyPr>
          <a:lstStyle/>
          <a:p>
            <a:pPr marL="0" indent="0">
              <a:spcBef>
                <a:spcPts val="0"/>
              </a:spcBef>
              <a:spcAft>
                <a:spcPts val="2400"/>
              </a:spcAft>
              <a:buFont typeface="Arial" charset="0"/>
              <a:buNone/>
              <a:defRPr/>
            </a:pPr>
            <a:r>
              <a:rPr lang="en-US" sz="3600" dirty="0" smtClean="0">
                <a:cs typeface="Arial" charset="0"/>
              </a:rPr>
              <a:t>Reflective listening is one of the hardest skills to learn.</a:t>
            </a:r>
          </a:p>
          <a:p>
            <a:pPr marL="0" indent="0">
              <a:spcBef>
                <a:spcPts val="0"/>
              </a:spcBef>
              <a:spcAft>
                <a:spcPts val="2400"/>
              </a:spcAft>
              <a:buFontTx/>
              <a:buNone/>
              <a:defRPr/>
            </a:pPr>
            <a:r>
              <a:rPr lang="en-US" i="1" dirty="0" smtClean="0"/>
              <a:t>“Reflective listening is a way of checking rather than assuming that you know what is meant.”</a:t>
            </a:r>
          </a:p>
          <a:p>
            <a:pPr algn="r">
              <a:spcBef>
                <a:spcPts val="0"/>
              </a:spcBef>
              <a:spcAft>
                <a:spcPts val="2400"/>
              </a:spcAft>
              <a:buFontTx/>
              <a:buNone/>
              <a:defRPr/>
            </a:pPr>
            <a:r>
              <a:rPr lang="en-US" sz="2000" dirty="0" smtClean="0"/>
              <a:t>				(Miller and </a:t>
            </a:r>
            <a:r>
              <a:rPr lang="en-US" sz="2000" dirty="0" err="1" smtClean="0"/>
              <a:t>Rollnick</a:t>
            </a:r>
            <a:r>
              <a:rPr lang="en-US" sz="2000" dirty="0" smtClean="0"/>
              <a:t>, 2002)</a:t>
            </a:r>
            <a:endParaRPr lang="en-US" dirty="0" smtClean="0"/>
          </a:p>
        </p:txBody>
      </p:sp>
      <p:pic>
        <p:nvPicPr>
          <p:cNvPr id="75780"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324725" y="1857375"/>
            <a:ext cx="1666875"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884159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normAutofit/>
          </a:bodyPr>
          <a:lstStyle/>
          <a:p>
            <a:r>
              <a:rPr lang="en-US" dirty="0" smtClean="0"/>
              <a:t>Reflective Listening </a:t>
            </a:r>
            <a:r>
              <a:rPr lang="en-US" sz="3800" dirty="0" smtClean="0"/>
              <a:t>(continued)</a:t>
            </a:r>
          </a:p>
        </p:txBody>
      </p:sp>
      <p:sp>
        <p:nvSpPr>
          <p:cNvPr id="76803" name="Content Placeholder 2"/>
          <p:cNvSpPr>
            <a:spLocks noGrp="1"/>
          </p:cNvSpPr>
          <p:nvPr>
            <p:ph idx="1"/>
          </p:nvPr>
        </p:nvSpPr>
        <p:spPr>
          <a:xfrm>
            <a:off x="457200" y="1625600"/>
            <a:ext cx="4559300" cy="4622800"/>
          </a:xfrm>
        </p:spPr>
        <p:txBody>
          <a:bodyPr>
            <a:normAutofit/>
          </a:bodyPr>
          <a:lstStyle/>
          <a:p>
            <a:pPr>
              <a:spcBef>
                <a:spcPts val="0"/>
              </a:spcBef>
              <a:spcAft>
                <a:spcPts val="2400"/>
              </a:spcAft>
            </a:pPr>
            <a:r>
              <a:rPr lang="en-US" sz="3600" dirty="0" smtClean="0"/>
              <a:t>Involves listening and understanding the meaning of what the client/patient says</a:t>
            </a:r>
          </a:p>
          <a:p>
            <a:pPr>
              <a:spcBef>
                <a:spcPts val="0"/>
              </a:spcBef>
              <a:spcAft>
                <a:spcPts val="2400"/>
              </a:spcAft>
            </a:pPr>
            <a:r>
              <a:rPr lang="en-US" sz="3600" dirty="0" smtClean="0"/>
              <a:t>Accurate empathy is a predictor of behavior change</a:t>
            </a:r>
          </a:p>
        </p:txBody>
      </p:sp>
      <p:pic>
        <p:nvPicPr>
          <p:cNvPr id="76805"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37186" y="3048000"/>
            <a:ext cx="3100387" cy="20654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023487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p:cNvSpPr>
          <p:nvPr>
            <p:ph type="title"/>
          </p:nvPr>
        </p:nvSpPr>
        <p:spPr>
          <a:xfrm>
            <a:off x="457200" y="254000"/>
            <a:ext cx="8229600" cy="1054100"/>
          </a:xfrm>
        </p:spPr>
        <p:txBody>
          <a:bodyPr>
            <a:normAutofit/>
          </a:bodyPr>
          <a:lstStyle/>
          <a:p>
            <a:r>
              <a:rPr lang="en-US" dirty="0" smtClean="0"/>
              <a:t>Levels of Reflection</a:t>
            </a:r>
          </a:p>
        </p:txBody>
      </p:sp>
      <p:sp>
        <p:nvSpPr>
          <p:cNvPr id="84995" name="Rectangle 3"/>
          <p:cNvSpPr>
            <a:spLocks noGrp="1"/>
          </p:cNvSpPr>
          <p:nvPr>
            <p:ph idx="1"/>
          </p:nvPr>
        </p:nvSpPr>
        <p:spPr>
          <a:xfrm>
            <a:off x="457200" y="1435100"/>
            <a:ext cx="8229600" cy="5130800"/>
          </a:xfrm>
        </p:spPr>
        <p:txBody>
          <a:bodyPr lIns="45720" rIns="45720">
            <a:noAutofit/>
          </a:bodyPr>
          <a:lstStyle/>
          <a:p>
            <a:pPr>
              <a:spcBef>
                <a:spcPts val="0"/>
              </a:spcBef>
              <a:spcAft>
                <a:spcPts val="600"/>
              </a:spcAft>
            </a:pPr>
            <a:r>
              <a:rPr lang="en-US" sz="3600" b="1" dirty="0" smtClean="0"/>
              <a:t>Simple Reflection—</a:t>
            </a:r>
            <a:r>
              <a:rPr lang="en-US" sz="3600" dirty="0" smtClean="0"/>
              <a:t> stays close</a:t>
            </a:r>
          </a:p>
          <a:p>
            <a:pPr lvl="1">
              <a:spcBef>
                <a:spcPts val="0"/>
              </a:spcBef>
              <a:spcAft>
                <a:spcPts val="600"/>
              </a:spcAft>
            </a:pPr>
            <a:r>
              <a:rPr lang="en-US" sz="2400" dirty="0" smtClean="0"/>
              <a:t>Repeating</a:t>
            </a:r>
          </a:p>
          <a:p>
            <a:pPr lvl="1">
              <a:spcBef>
                <a:spcPts val="0"/>
              </a:spcBef>
            </a:pPr>
            <a:r>
              <a:rPr lang="en-US" sz="2400" dirty="0" smtClean="0"/>
              <a:t>Rephrasing (substitutes synonyms)</a:t>
            </a:r>
          </a:p>
          <a:p>
            <a:pPr marL="0" indent="0">
              <a:spcBef>
                <a:spcPts val="2400"/>
              </a:spcBef>
              <a:buNone/>
            </a:pPr>
            <a:r>
              <a:rPr lang="en-US" sz="2800" b="1" dirty="0" smtClean="0"/>
              <a:t>Example:</a:t>
            </a:r>
          </a:p>
          <a:p>
            <a:pPr>
              <a:spcBef>
                <a:spcPts val="2400"/>
              </a:spcBef>
            </a:pPr>
            <a:r>
              <a:rPr lang="en-US" sz="2800" dirty="0" smtClean="0">
                <a:solidFill>
                  <a:srgbClr val="FF0000"/>
                </a:solidFill>
              </a:rPr>
              <a:t>Client/Patient: </a:t>
            </a:r>
            <a:r>
              <a:rPr lang="en-US" sz="2800" dirty="0" smtClean="0"/>
              <a:t>I hear what you are saying about my drinking, but I don’t think it’s such a big deal. </a:t>
            </a:r>
          </a:p>
          <a:p>
            <a:pPr>
              <a:spcBef>
                <a:spcPts val="2400"/>
              </a:spcBef>
            </a:pPr>
            <a:r>
              <a:rPr lang="en-US" sz="2800" dirty="0" smtClean="0">
                <a:solidFill>
                  <a:srgbClr val="FF0000"/>
                </a:solidFill>
              </a:rPr>
              <a:t>Clinician: </a:t>
            </a:r>
            <a:r>
              <a:rPr lang="en-US" sz="2800" dirty="0" smtClean="0"/>
              <a:t>So, at this moment you are not too concerned about your drinking. </a:t>
            </a:r>
            <a:endParaRPr lang="en-US" sz="2800" dirty="0"/>
          </a:p>
        </p:txBody>
      </p:sp>
    </p:spTree>
    <p:extLst>
      <p:ext uri="{BB962C8B-B14F-4D97-AF65-F5344CB8AC3E}">
        <p14:creationId xmlns:p14="http://schemas.microsoft.com/office/powerpoint/2010/main" val="10738485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p:cNvSpPr>
          <p:nvPr>
            <p:ph type="title"/>
          </p:nvPr>
        </p:nvSpPr>
        <p:spPr>
          <a:xfrm>
            <a:off x="457200" y="274638"/>
            <a:ext cx="8229600" cy="881062"/>
          </a:xfrm>
        </p:spPr>
        <p:txBody>
          <a:bodyPr>
            <a:normAutofit/>
          </a:bodyPr>
          <a:lstStyle/>
          <a:p>
            <a:r>
              <a:rPr lang="en-US" dirty="0" smtClean="0"/>
              <a:t>Levels of Reflection </a:t>
            </a:r>
            <a:r>
              <a:rPr lang="en-US" sz="3800" dirty="0" smtClean="0"/>
              <a:t>(continued)</a:t>
            </a:r>
          </a:p>
        </p:txBody>
      </p:sp>
      <p:sp>
        <p:nvSpPr>
          <p:cNvPr id="86019" name="Rectangle 3"/>
          <p:cNvSpPr>
            <a:spLocks noGrp="1"/>
          </p:cNvSpPr>
          <p:nvPr>
            <p:ph idx="1"/>
          </p:nvPr>
        </p:nvSpPr>
        <p:spPr>
          <a:xfrm>
            <a:off x="457200" y="1417638"/>
            <a:ext cx="8229600" cy="4373562"/>
          </a:xfrm>
        </p:spPr>
        <p:txBody>
          <a:bodyPr lIns="45720" rIns="45720">
            <a:noAutofit/>
          </a:bodyPr>
          <a:lstStyle/>
          <a:p>
            <a:pPr>
              <a:spcBef>
                <a:spcPts val="0"/>
              </a:spcBef>
              <a:spcAft>
                <a:spcPts val="600"/>
              </a:spcAft>
            </a:pPr>
            <a:r>
              <a:rPr lang="en-US" sz="3600" b="1" dirty="0" smtClean="0"/>
              <a:t>Complex Reflection— </a:t>
            </a:r>
            <a:r>
              <a:rPr lang="en-US" sz="3600" dirty="0" smtClean="0"/>
              <a:t>makes a guess</a:t>
            </a:r>
          </a:p>
          <a:p>
            <a:pPr marL="688975" lvl="1" indent="-344488">
              <a:spcBef>
                <a:spcPts val="0"/>
              </a:spcBef>
              <a:spcAft>
                <a:spcPts val="1200"/>
              </a:spcAft>
            </a:pPr>
            <a:r>
              <a:rPr lang="en-US" sz="2400" dirty="0" smtClean="0"/>
              <a:t>Paraphrasing—major restatement, infers meaning, “continuing the paragraph”</a:t>
            </a:r>
          </a:p>
          <a:p>
            <a:pPr marL="0" indent="0">
              <a:spcBef>
                <a:spcPts val="0"/>
              </a:spcBef>
              <a:spcAft>
                <a:spcPts val="1800"/>
              </a:spcAft>
              <a:buNone/>
              <a:defRPr/>
            </a:pPr>
            <a:r>
              <a:rPr lang="en-US" sz="2000" dirty="0" smtClean="0"/>
              <a:t>Examples</a:t>
            </a:r>
          </a:p>
          <a:p>
            <a:pPr marL="114250" indent="0">
              <a:spcBef>
                <a:spcPts val="0"/>
              </a:spcBef>
              <a:spcAft>
                <a:spcPts val="1800"/>
              </a:spcAft>
              <a:buNone/>
              <a:defRPr/>
            </a:pPr>
            <a:r>
              <a:rPr lang="en-US" sz="2000" b="1" i="1" dirty="0" smtClean="0">
                <a:solidFill>
                  <a:srgbClr val="FF0000"/>
                </a:solidFill>
              </a:rPr>
              <a:t>Client/Patient: </a:t>
            </a:r>
            <a:r>
              <a:rPr lang="en-US" sz="2000" i="1" dirty="0" smtClean="0"/>
              <a:t>“Who are you to be giving me advice? What do you know about drugs? You’ve probably never even smoked a joint!</a:t>
            </a:r>
          </a:p>
          <a:p>
            <a:pPr marL="114225" indent="0">
              <a:spcBef>
                <a:spcPts val="0"/>
              </a:spcBef>
              <a:spcAft>
                <a:spcPts val="1800"/>
              </a:spcAft>
              <a:buNone/>
              <a:defRPr/>
            </a:pPr>
            <a:r>
              <a:rPr lang="en-US" sz="2000" b="1" i="1" dirty="0" smtClean="0">
                <a:solidFill>
                  <a:srgbClr val="FF0000"/>
                </a:solidFill>
              </a:rPr>
              <a:t>Clinician: </a:t>
            </a:r>
            <a:r>
              <a:rPr lang="en-US" sz="2000" i="1" dirty="0" smtClean="0"/>
              <a:t>“It’s hard to imagine how I could possibly understand.”</a:t>
            </a:r>
          </a:p>
          <a:p>
            <a:pPr marL="114225" indent="0" algn="ctr">
              <a:spcBef>
                <a:spcPts val="0"/>
              </a:spcBef>
              <a:spcAft>
                <a:spcPts val="1800"/>
              </a:spcAft>
              <a:buNone/>
              <a:defRPr/>
            </a:pPr>
            <a:r>
              <a:rPr lang="en-US" sz="900" i="1" dirty="0" smtClean="0"/>
              <a:t>***</a:t>
            </a:r>
          </a:p>
          <a:p>
            <a:pPr marL="114250" indent="0">
              <a:spcBef>
                <a:spcPts val="0"/>
              </a:spcBef>
              <a:spcAft>
                <a:spcPts val="1800"/>
              </a:spcAft>
              <a:buNone/>
              <a:defRPr/>
            </a:pPr>
            <a:r>
              <a:rPr lang="en-US" sz="2000" b="1" i="1" dirty="0" smtClean="0">
                <a:solidFill>
                  <a:srgbClr val="FF0000"/>
                </a:solidFill>
              </a:rPr>
              <a:t>Patient: </a:t>
            </a:r>
            <a:r>
              <a:rPr lang="en-US" sz="2000" i="1" dirty="0" smtClean="0"/>
              <a:t>“I just don’t want to take pills. I ought to be able to handle this on my own.”</a:t>
            </a:r>
          </a:p>
          <a:p>
            <a:pPr marL="114225" indent="0">
              <a:spcBef>
                <a:spcPct val="0"/>
              </a:spcBef>
              <a:spcAft>
                <a:spcPts val="1800"/>
              </a:spcAft>
              <a:buNone/>
              <a:defRPr/>
            </a:pPr>
            <a:r>
              <a:rPr lang="en-US" sz="2000" b="1" i="1" dirty="0" smtClean="0">
                <a:solidFill>
                  <a:srgbClr val="FF0000"/>
                </a:solidFill>
              </a:rPr>
              <a:t>Clinician: </a:t>
            </a:r>
            <a:r>
              <a:rPr lang="en-US" sz="2000" i="1" dirty="0" smtClean="0"/>
              <a:t>“You don’t want to rely on a drug. It seems to you like a crutch.”</a:t>
            </a:r>
            <a:endParaRPr lang="en-US" sz="2000" dirty="0" smtClean="0"/>
          </a:p>
        </p:txBody>
      </p:sp>
    </p:spTree>
    <p:extLst>
      <p:ext uri="{BB962C8B-B14F-4D97-AF65-F5344CB8AC3E}">
        <p14:creationId xmlns:p14="http://schemas.microsoft.com/office/powerpoint/2010/main" val="99878096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p:cNvSpPr>
          <p:nvPr>
            <p:ph type="title"/>
          </p:nvPr>
        </p:nvSpPr>
        <p:spPr>
          <a:xfrm>
            <a:off x="457200" y="266700"/>
            <a:ext cx="8229600" cy="1143000"/>
          </a:xfrm>
        </p:spPr>
        <p:txBody>
          <a:bodyPr/>
          <a:lstStyle/>
          <a:p>
            <a:r>
              <a:rPr lang="en-US" b="1" dirty="0" smtClean="0">
                <a:solidFill>
                  <a:srgbClr val="FF0000"/>
                </a:solidFill>
              </a:rPr>
              <a:t>S</a:t>
            </a:r>
            <a:r>
              <a:rPr lang="en-US" dirty="0" smtClean="0"/>
              <a:t>ummaries</a:t>
            </a:r>
          </a:p>
        </p:txBody>
      </p:sp>
      <p:sp>
        <p:nvSpPr>
          <p:cNvPr id="91139" name="Rectangle 3"/>
          <p:cNvSpPr>
            <a:spLocks noGrp="1"/>
          </p:cNvSpPr>
          <p:nvPr>
            <p:ph idx="1"/>
          </p:nvPr>
        </p:nvSpPr>
        <p:spPr>
          <a:xfrm>
            <a:off x="609600" y="1587500"/>
            <a:ext cx="6400800" cy="4660900"/>
          </a:xfrm>
        </p:spPr>
        <p:txBody>
          <a:bodyPr>
            <a:noAutofit/>
          </a:bodyPr>
          <a:lstStyle/>
          <a:p>
            <a:r>
              <a:rPr lang="en-US" sz="2200" dirty="0" smtClean="0"/>
              <a:t>Periodically summarize what has occurred in the counseling session.</a:t>
            </a:r>
          </a:p>
          <a:p>
            <a:pPr>
              <a:spcBef>
                <a:spcPts val="2400"/>
              </a:spcBef>
            </a:pPr>
            <a:r>
              <a:rPr lang="en-US" sz="2200" dirty="0" smtClean="0"/>
              <a:t>Summary Usages</a:t>
            </a:r>
          </a:p>
          <a:p>
            <a:pPr lvl="1" indent="-398463"/>
            <a:r>
              <a:rPr lang="en-US" sz="2200" dirty="0" smtClean="0"/>
              <a:t>Begin a session</a:t>
            </a:r>
          </a:p>
          <a:p>
            <a:pPr lvl="1" indent="-398463"/>
            <a:r>
              <a:rPr lang="en-US" sz="2200" dirty="0" smtClean="0"/>
              <a:t>End a session</a:t>
            </a:r>
          </a:p>
          <a:p>
            <a:pPr lvl="1" indent="-398463"/>
            <a:r>
              <a:rPr lang="en-US" sz="2200" dirty="0" smtClean="0"/>
              <a:t>Transition </a:t>
            </a:r>
            <a:br>
              <a:rPr lang="en-US" sz="2200" dirty="0" smtClean="0"/>
            </a:br>
            <a:endParaRPr lang="en-US" sz="2200" dirty="0" smtClean="0"/>
          </a:p>
          <a:p>
            <a:pPr indent="-398463"/>
            <a:r>
              <a:rPr lang="en-US" sz="2200" dirty="0" smtClean="0"/>
              <a:t>Purpose of Summaries</a:t>
            </a:r>
          </a:p>
          <a:p>
            <a:pPr lvl="1" indent="-398463"/>
            <a:r>
              <a:rPr lang="en-US" sz="2200" dirty="0" smtClean="0"/>
              <a:t>Elicits</a:t>
            </a:r>
            <a:r>
              <a:rPr lang="en-US" sz="2200" dirty="0"/>
              <a:t>, affirms, and reinforces motivation to </a:t>
            </a:r>
            <a:r>
              <a:rPr lang="en-US" sz="2200" dirty="0" smtClean="0"/>
              <a:t>change</a:t>
            </a:r>
          </a:p>
          <a:p>
            <a:pPr lvl="1" indent="-398463"/>
            <a:r>
              <a:rPr lang="en-US" sz="2200" dirty="0" smtClean="0"/>
              <a:t>Helps </a:t>
            </a:r>
            <a:r>
              <a:rPr lang="en-US" sz="2200" dirty="0"/>
              <a:t>resolve ambivalence and reinforces motivation</a:t>
            </a:r>
          </a:p>
          <a:p>
            <a:pPr lvl="1" indent="-398463"/>
            <a:endParaRPr lang="en-US" sz="2400" dirty="0" smtClean="0"/>
          </a:p>
          <a:p>
            <a:endParaRPr lang="en-US"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4995" y="2209800"/>
            <a:ext cx="1558005" cy="4389120"/>
          </a:xfrm>
          <a:prstGeom prst="rect">
            <a:avLst/>
          </a:prstGeom>
        </p:spPr>
      </p:pic>
    </p:spTree>
    <p:extLst>
      <p:ext uri="{BB962C8B-B14F-4D97-AF65-F5344CB8AC3E}">
        <p14:creationId xmlns:p14="http://schemas.microsoft.com/office/powerpoint/2010/main" val="133497986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p:cNvSpPr>
          <p:nvPr>
            <p:ph type="title"/>
          </p:nvPr>
        </p:nvSpPr>
        <p:spPr>
          <a:xfrm>
            <a:off x="457200" y="381000"/>
            <a:ext cx="8229600" cy="762000"/>
          </a:xfrm>
        </p:spPr>
        <p:txBody>
          <a:bodyPr/>
          <a:lstStyle/>
          <a:p>
            <a:r>
              <a:rPr lang="en-US" b="1" dirty="0">
                <a:solidFill>
                  <a:srgbClr val="FF0000"/>
                </a:solidFill>
              </a:rPr>
              <a:t>S</a:t>
            </a:r>
            <a:r>
              <a:rPr lang="en-US" dirty="0"/>
              <a:t>ummaries </a:t>
            </a:r>
            <a:r>
              <a:rPr lang="en-US" sz="3800" dirty="0"/>
              <a:t>(continued)</a:t>
            </a:r>
            <a:endParaRPr lang="en-US" sz="3800" dirty="0" smtClean="0"/>
          </a:p>
        </p:txBody>
      </p:sp>
      <p:sp>
        <p:nvSpPr>
          <p:cNvPr id="91139" name="Rectangle 3"/>
          <p:cNvSpPr>
            <a:spLocks noGrp="1"/>
          </p:cNvSpPr>
          <p:nvPr>
            <p:ph idx="1"/>
          </p:nvPr>
        </p:nvSpPr>
        <p:spPr>
          <a:xfrm>
            <a:off x="457200" y="1295400"/>
            <a:ext cx="8229600" cy="4724400"/>
          </a:xfrm>
        </p:spPr>
        <p:txBody>
          <a:bodyPr>
            <a:normAutofit fontScale="92500"/>
          </a:bodyPr>
          <a:lstStyle/>
          <a:p>
            <a:pPr>
              <a:lnSpc>
                <a:spcPct val="110000"/>
              </a:lnSpc>
              <a:spcBef>
                <a:spcPts val="0"/>
              </a:spcBef>
              <a:spcAft>
                <a:spcPts val="1200"/>
              </a:spcAft>
            </a:pPr>
            <a:r>
              <a:rPr lang="en-US" dirty="0" smtClean="0"/>
              <a:t>Examples</a:t>
            </a:r>
          </a:p>
          <a:p>
            <a:pPr lvl="1" indent="-398463">
              <a:lnSpc>
                <a:spcPct val="110000"/>
              </a:lnSpc>
              <a:spcBef>
                <a:spcPts val="0"/>
              </a:spcBef>
              <a:spcAft>
                <a:spcPts val="1200"/>
              </a:spcAft>
            </a:pPr>
            <a:r>
              <a:rPr lang="en-US" i="1" dirty="0" smtClean="0"/>
              <a:t>“So, let me see if I’ve got this right…”</a:t>
            </a:r>
          </a:p>
          <a:p>
            <a:pPr lvl="1" indent="-398463">
              <a:lnSpc>
                <a:spcPct val="110000"/>
              </a:lnSpc>
              <a:spcBef>
                <a:spcPts val="0"/>
              </a:spcBef>
              <a:spcAft>
                <a:spcPts val="1200"/>
              </a:spcAft>
            </a:pPr>
            <a:r>
              <a:rPr lang="en-US" i="1" dirty="0" smtClean="0"/>
              <a:t>“So, you’re saying… is that correct”</a:t>
            </a:r>
          </a:p>
          <a:p>
            <a:pPr lvl="1" indent="-398463">
              <a:lnSpc>
                <a:spcPct val="110000"/>
              </a:lnSpc>
            </a:pPr>
            <a:r>
              <a:rPr lang="en-US" i="1" dirty="0" smtClean="0"/>
              <a:t>“Make sure I’m understanding exactly what you’ve been trying to tell me…”</a:t>
            </a:r>
          </a:p>
          <a:p>
            <a:pPr>
              <a:lnSpc>
                <a:spcPct val="110000"/>
              </a:lnSpc>
              <a:spcBef>
                <a:spcPts val="3600"/>
              </a:spcBef>
            </a:pPr>
            <a:r>
              <a:rPr lang="en-US" dirty="0" smtClean="0"/>
              <a:t>Double sided reflections are often highly effective as summaries to illustrate ambivalence. </a:t>
            </a:r>
            <a:endParaRPr lang="en-US" dirty="0"/>
          </a:p>
        </p:txBody>
      </p:sp>
    </p:spTree>
    <p:extLst>
      <p:ext uri="{BB962C8B-B14F-4D97-AF65-F5344CB8AC3E}">
        <p14:creationId xmlns:p14="http://schemas.microsoft.com/office/powerpoint/2010/main" val="53404842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130425"/>
            <a:ext cx="8788400" cy="3508375"/>
          </a:xfrm>
        </p:spPr>
        <p:txBody>
          <a:bodyPr>
            <a:normAutofit/>
          </a:bodyPr>
          <a:lstStyle/>
          <a:p>
            <a:r>
              <a:rPr lang="en-US" sz="4000" b="1" dirty="0" smtClean="0"/>
              <a:t>Motivational Interviewing Strategies</a:t>
            </a:r>
            <a:endParaRPr lang="en-US" sz="40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268122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6875" y="5638800"/>
            <a:ext cx="3667125" cy="952500"/>
          </a:xfrm>
          <a:prstGeom prst="rect">
            <a:avLst/>
          </a:prstGeom>
        </p:spPr>
      </p:pic>
      <p:pic>
        <p:nvPicPr>
          <p:cNvPr id="1030" name="Picture 6" descr="Image result for wmu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01" y="5676899"/>
            <a:ext cx="4406899" cy="91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701603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838200"/>
            <a:ext cx="8229600" cy="1143000"/>
          </a:xfrm>
        </p:spPr>
        <p:txBody>
          <a:bodyPr/>
          <a:lstStyle/>
          <a:p>
            <a:r>
              <a:rPr lang="en-US" altLang="en-US" dirty="0" smtClean="0"/>
              <a:t>Readiness Rulers: I-C-R</a:t>
            </a:r>
          </a:p>
        </p:txBody>
      </p:sp>
      <p:sp>
        <p:nvSpPr>
          <p:cNvPr id="31747" name="Rectangle 7"/>
          <p:cNvSpPr>
            <a:spLocks noGrp="1" noChangeArrowheads="1"/>
          </p:cNvSpPr>
          <p:nvPr>
            <p:ph idx="1"/>
          </p:nvPr>
        </p:nvSpPr>
        <p:spPr>
          <a:xfrm>
            <a:off x="609600" y="2031623"/>
            <a:ext cx="8077200" cy="3886200"/>
          </a:xfrm>
        </p:spPr>
        <p:txBody>
          <a:bodyPr/>
          <a:lstStyle/>
          <a:p>
            <a:pPr marL="0" indent="0">
              <a:buNone/>
            </a:pPr>
            <a:r>
              <a:rPr lang="en-US" sz="3600" dirty="0" smtClean="0"/>
              <a:t>Readiness rulers can address:</a:t>
            </a:r>
            <a:endParaRPr lang="en-US" dirty="0" smtClean="0"/>
          </a:p>
          <a:p>
            <a:r>
              <a:rPr lang="en-US" sz="3200" dirty="0" smtClean="0"/>
              <a:t>Importance</a:t>
            </a:r>
          </a:p>
          <a:p>
            <a:r>
              <a:rPr lang="en-US" sz="3200" dirty="0" smtClean="0"/>
              <a:t>Confidence</a:t>
            </a:r>
          </a:p>
          <a:p>
            <a:r>
              <a:rPr lang="en-US" sz="3200" dirty="0" smtClean="0"/>
              <a:t>Readiness</a:t>
            </a:r>
          </a:p>
        </p:txBody>
      </p:sp>
      <p:sp>
        <p:nvSpPr>
          <p:cNvPr id="9" name="Left-Right Arrow 5"/>
          <p:cNvSpPr>
            <a:spLocks noChangeArrowheads="1"/>
          </p:cNvSpPr>
          <p:nvPr/>
        </p:nvSpPr>
        <p:spPr bwMode="auto">
          <a:xfrm>
            <a:off x="182880" y="4732496"/>
            <a:ext cx="8610600" cy="304800"/>
          </a:xfrm>
          <a:prstGeom prst="leftRightArrow">
            <a:avLst>
              <a:gd name="adj1" fmla="val 50000"/>
              <a:gd name="adj2" fmla="val 49961"/>
            </a:avLst>
          </a:prstGeom>
          <a:solidFill>
            <a:srgbClr val="B46C3A"/>
          </a:solidFill>
          <a:ln>
            <a:solidFill>
              <a:srgbClr val="B46C3A"/>
            </a:solidFill>
            <a:headEnd type="none" w="sm" len="sm"/>
            <a:tailEnd type="none" w="sm" len="sm"/>
          </a:ln>
        </p:spPr>
        <p:style>
          <a:lnRef idx="0">
            <a:schemeClr val="accent2"/>
          </a:lnRef>
          <a:fillRef idx="3">
            <a:schemeClr val="accent2"/>
          </a:fillRef>
          <a:effectRef idx="3">
            <a:schemeClr val="accent2"/>
          </a:effectRef>
          <a:fontRef idx="minor">
            <a:schemeClr val="lt1"/>
          </a:fontRef>
        </p:style>
        <p:txBody>
          <a:bodyPr/>
          <a:lstStyle/>
          <a:p>
            <a:pPr>
              <a:defRPr/>
            </a:pPr>
            <a:endParaRPr lang="en-US"/>
          </a:p>
        </p:txBody>
      </p:sp>
      <p:pic>
        <p:nvPicPr>
          <p:cNvPr id="10" name="Picture 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306" y="5077996"/>
            <a:ext cx="8961120" cy="120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01120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noAutofit/>
          </a:bodyPr>
          <a:lstStyle/>
          <a:p>
            <a:pPr>
              <a:lnSpc>
                <a:spcPts val="4300"/>
              </a:lnSpc>
            </a:pPr>
            <a:r>
              <a:rPr lang="en-US" sz="3600" b="1" dirty="0" smtClean="0"/>
              <a:t>Medical and Psychiatric Harm</a:t>
            </a:r>
            <a:br>
              <a:rPr lang="en-US" sz="3600" b="1" dirty="0" smtClean="0"/>
            </a:br>
            <a:r>
              <a:rPr lang="en-US" sz="3600" b="1" dirty="0" smtClean="0"/>
              <a:t>of High-Risk Drinking</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4880" y="1417638"/>
            <a:ext cx="5416219" cy="6494462"/>
          </a:xfrm>
          <a:prstGeom prst="rect">
            <a:avLst/>
          </a:prstGeom>
        </p:spPr>
      </p:pic>
    </p:spTree>
    <p:extLst>
      <p:ext uri="{BB962C8B-B14F-4D97-AF65-F5344CB8AC3E}">
        <p14:creationId xmlns:p14="http://schemas.microsoft.com/office/powerpoint/2010/main" val="91366692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mtClean="0"/>
              <a:t>Initiating Reflective Discussion</a:t>
            </a:r>
          </a:p>
        </p:txBody>
      </p:sp>
      <p:sp>
        <p:nvSpPr>
          <p:cNvPr id="3" name="Content Placeholder 2"/>
          <p:cNvSpPr>
            <a:spLocks noGrp="1"/>
          </p:cNvSpPr>
          <p:nvPr>
            <p:ph idx="1"/>
          </p:nvPr>
        </p:nvSpPr>
        <p:spPr/>
        <p:txBody>
          <a:bodyPr/>
          <a:lstStyle/>
          <a:p>
            <a:r>
              <a:rPr lang="en-US" sz="3200" dirty="0" smtClean="0"/>
              <a:t>Start the reflective discussion asking permission of our patients to have the conversation. </a:t>
            </a:r>
            <a:br>
              <a:rPr lang="en-US" sz="3200" dirty="0" smtClean="0"/>
            </a:br>
            <a:endParaRPr lang="en-US" sz="3200" dirty="0" smtClean="0"/>
          </a:p>
          <a:p>
            <a:r>
              <a:rPr lang="en-US" sz="3200" dirty="0" smtClean="0"/>
              <a:t>Example: “Would it be all right with you to spend a few minutes discussing the results of the wellness survey you just completed?”</a:t>
            </a:r>
          </a:p>
          <a:p>
            <a:endParaRPr lang="en-US" dirty="0"/>
          </a:p>
        </p:txBody>
      </p:sp>
    </p:spTree>
    <p:extLst>
      <p:ext uri="{BB962C8B-B14F-4D97-AF65-F5344CB8AC3E}">
        <p14:creationId xmlns:p14="http://schemas.microsoft.com/office/powerpoint/2010/main" val="17269485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52400" y="685800"/>
            <a:ext cx="9467850" cy="1143000"/>
          </a:xfrm>
        </p:spPr>
        <p:txBody>
          <a:bodyPr/>
          <a:lstStyle/>
          <a:p>
            <a:r>
              <a:rPr lang="en-US" altLang="en-US" dirty="0" smtClean="0"/>
              <a:t>Providing Feedback</a:t>
            </a:r>
          </a:p>
        </p:txBody>
      </p:sp>
      <p:sp>
        <p:nvSpPr>
          <p:cNvPr id="3" name="Content Placeholder 2"/>
          <p:cNvSpPr>
            <a:spLocks noGrp="1"/>
          </p:cNvSpPr>
          <p:nvPr>
            <p:ph idx="1"/>
          </p:nvPr>
        </p:nvSpPr>
        <p:spPr>
          <a:xfrm>
            <a:off x="609600" y="3772013"/>
            <a:ext cx="3505200" cy="2514600"/>
          </a:xfrm>
        </p:spPr>
        <p:txBody>
          <a:bodyPr>
            <a:normAutofit fontScale="92500" lnSpcReduction="20000"/>
          </a:bodyPr>
          <a:lstStyle/>
          <a:p>
            <a:pPr marL="0" indent="0">
              <a:spcAft>
                <a:spcPts val="1200"/>
              </a:spcAft>
              <a:buFont typeface="Wingdings" pitchFamily="2" charset="2"/>
              <a:buNone/>
              <a:defRPr/>
            </a:pPr>
            <a:r>
              <a:rPr lang="en-US" sz="2800" dirty="0" smtClean="0"/>
              <a:t>Feedback Process</a:t>
            </a:r>
          </a:p>
          <a:p>
            <a:pPr>
              <a:spcAft>
                <a:spcPts val="1200"/>
              </a:spcAft>
              <a:defRPr/>
            </a:pPr>
            <a:r>
              <a:rPr lang="en-US" sz="2400" dirty="0" smtClean="0"/>
              <a:t>Ask Permission to Give Information</a:t>
            </a:r>
          </a:p>
          <a:p>
            <a:pPr>
              <a:spcAft>
                <a:spcPts val="1200"/>
              </a:spcAft>
              <a:defRPr/>
            </a:pPr>
            <a:r>
              <a:rPr lang="en-US" sz="2400" dirty="0" smtClean="0">
                <a:latin typeface="+mn-lt"/>
              </a:rPr>
              <a:t>Discuss Findings</a:t>
            </a:r>
          </a:p>
          <a:p>
            <a:pPr>
              <a:spcAft>
                <a:spcPts val="1200"/>
              </a:spcAft>
              <a:defRPr/>
            </a:pPr>
            <a:r>
              <a:rPr lang="en-US" sz="2400" dirty="0" smtClean="0"/>
              <a:t>Link Behaviors to Known Consequences </a:t>
            </a:r>
            <a:endParaRPr lang="en-US" sz="2400" dirty="0">
              <a:latin typeface="+mn-lt"/>
            </a:endParaRPr>
          </a:p>
        </p:txBody>
      </p:sp>
      <p:sp>
        <p:nvSpPr>
          <p:cNvPr id="33797" name="Rectangle 2"/>
          <p:cNvSpPr>
            <a:spLocks noChangeArrowheads="1"/>
          </p:cNvSpPr>
          <p:nvPr/>
        </p:nvSpPr>
        <p:spPr bwMode="auto">
          <a:xfrm>
            <a:off x="533400" y="1753026"/>
            <a:ext cx="303480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4F6228"/>
              </a:buClr>
              <a:buFont typeface="Wingdings" pitchFamily="2" charset="2"/>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Clr>
                <a:srgbClr val="4F6228"/>
              </a:buClr>
              <a:buFont typeface="Wingdings" pitchFamily="2" charset="2"/>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ClrTx/>
              <a:buFontTx/>
              <a:buNone/>
            </a:pPr>
            <a:r>
              <a:rPr lang="en-US" altLang="en-US" sz="1600" b="1" dirty="0">
                <a:latin typeface="+mn-lt"/>
                <a:ea typeface="MS Mincho" pitchFamily="49" charset="-128"/>
                <a:cs typeface="Calibri" pitchFamily="34" charset="0"/>
              </a:rPr>
              <a:t>Substance use risk</a:t>
            </a:r>
          </a:p>
          <a:p>
            <a:pPr eaLnBrk="1" hangingPunct="1">
              <a:spcBef>
                <a:spcPct val="0"/>
              </a:spcBef>
              <a:buClrTx/>
              <a:buFontTx/>
              <a:buNone/>
            </a:pPr>
            <a:r>
              <a:rPr lang="en-US" altLang="en-US" sz="1600" b="1" dirty="0">
                <a:latin typeface="+mn-lt"/>
                <a:ea typeface="MS Mincho" pitchFamily="49" charset="-128"/>
                <a:cs typeface="Calibri" pitchFamily="34" charset="0"/>
              </a:rPr>
              <a:t>Based on your AUDIT screening—</a:t>
            </a:r>
          </a:p>
          <a:p>
            <a:pPr>
              <a:spcBef>
                <a:spcPct val="0"/>
              </a:spcBef>
              <a:buClrTx/>
              <a:buFontTx/>
              <a:buNone/>
            </a:pPr>
            <a:r>
              <a:rPr lang="en-US" altLang="en-US" sz="1600" b="1" dirty="0">
                <a:latin typeface="+mn-lt"/>
                <a:ea typeface="MS Mincho" pitchFamily="49" charset="-128"/>
                <a:cs typeface="Calibri" pitchFamily="34" charset="0"/>
              </a:rPr>
              <a:t>Score: 27</a:t>
            </a:r>
          </a:p>
        </p:txBody>
      </p:sp>
      <p:grpSp>
        <p:nvGrpSpPr>
          <p:cNvPr id="2" name="Group 1"/>
          <p:cNvGrpSpPr/>
          <p:nvPr/>
        </p:nvGrpSpPr>
        <p:grpSpPr>
          <a:xfrm>
            <a:off x="609600" y="2407629"/>
            <a:ext cx="7848600" cy="1144587"/>
            <a:chOff x="152400" y="2209800"/>
            <a:chExt cx="7848600" cy="1144587"/>
          </a:xfrm>
        </p:grpSpPr>
        <p:sp>
          <p:nvSpPr>
            <p:cNvPr id="41990" name="Rectangle 3"/>
            <p:cNvSpPr>
              <a:spLocks noChangeArrowheads="1"/>
            </p:cNvSpPr>
            <p:nvPr/>
          </p:nvSpPr>
          <p:spPr bwMode="auto">
            <a:xfrm>
              <a:off x="152400" y="2584450"/>
              <a:ext cx="7848600" cy="769937"/>
            </a:xfrm>
            <a:prstGeom prst="rect">
              <a:avLst/>
            </a:prstGeom>
            <a:solidFill>
              <a:schemeClr val="accent2">
                <a:lumMod val="50000"/>
                <a:alpha val="17000"/>
              </a:schemeClr>
            </a:solidFill>
            <a:ln>
              <a:noFill/>
            </a:ln>
            <a:effectLst/>
          </p:spPr>
          <p:txBody>
            <a:bodyPr wrap="square" anchor="ctr">
              <a:spAutoFit/>
            </a:bodyPr>
            <a:lstStyle/>
            <a:p>
              <a:pPr>
                <a:defRPr/>
              </a:pPr>
              <a:r>
                <a:rPr lang="en-US" sz="1200" b="1" dirty="0">
                  <a:latin typeface="Articulate" pitchFamily="2" charset="0"/>
                  <a:ea typeface="MS Mincho" pitchFamily="49" charset="-128"/>
                  <a:cs typeface="Calibri" pitchFamily="34" charset="0"/>
                </a:rPr>
                <a:t>                                                                                           You are here</a:t>
              </a:r>
              <a:endParaRPr lang="en-US" sz="800" dirty="0">
                <a:latin typeface="Articulate" pitchFamily="2" charset="0"/>
                <a:ea typeface="MS Mincho" pitchFamily="49" charset="-128"/>
                <a:cs typeface="Calibri" pitchFamily="34" charset="0"/>
              </a:endParaRPr>
            </a:p>
            <a:p>
              <a:pPr eaLnBrk="0" hangingPunct="0">
                <a:defRPr/>
              </a:pPr>
              <a:r>
                <a:rPr lang="en-US" sz="1600" b="1" u="sng" dirty="0">
                  <a:latin typeface="Articulate" pitchFamily="2" charset="0"/>
                  <a:ea typeface="MS Mincho" pitchFamily="49" charset="-128"/>
                  <a:cs typeface="Calibri" pitchFamily="34" charset="0"/>
                </a:rPr>
                <a:t>Low                Moderate				High		            Very High</a:t>
              </a:r>
            </a:p>
            <a:p>
              <a:pPr eaLnBrk="0" hangingPunct="0">
                <a:defRPr/>
              </a:pPr>
              <a:r>
                <a:rPr lang="en-US" sz="1600" b="1" dirty="0">
                  <a:latin typeface="Articulate" pitchFamily="2" charset="0"/>
                  <a:ea typeface="MS Mincho" pitchFamily="49" charset="-128"/>
                  <a:cs typeface="Calibri" pitchFamily="34" charset="0"/>
                </a:rPr>
                <a:t>  0                                                                                                                                              40</a:t>
              </a:r>
            </a:p>
          </p:txBody>
        </p:sp>
        <p:sp>
          <p:nvSpPr>
            <p:cNvPr id="8" name="Down Arrow 7"/>
            <p:cNvSpPr/>
            <p:nvPr/>
          </p:nvSpPr>
          <p:spPr>
            <a:xfrm>
              <a:off x="5105400" y="2209800"/>
              <a:ext cx="295275" cy="625475"/>
            </a:xfrm>
            <a:prstGeom prst="downArrow">
              <a:avLst/>
            </a:prstGeom>
            <a:solidFill>
              <a:srgbClr val="B46C3A"/>
            </a:solidFill>
            <a:ln>
              <a:solidFill>
                <a:srgbClr val="B46C3A"/>
              </a:solidFill>
            </a:ln>
          </p:spPr>
          <p:style>
            <a:lnRef idx="0">
              <a:schemeClr val="accent1"/>
            </a:lnRef>
            <a:fillRef idx="3">
              <a:schemeClr val="accent1"/>
            </a:fillRef>
            <a:effectRef idx="3">
              <a:schemeClr val="accent1"/>
            </a:effectRef>
            <a:fontRef idx="minor">
              <a:schemeClr val="lt1"/>
            </a:fontRef>
          </p:style>
          <p:txBody>
            <a:bodyPr anchor="ctr"/>
            <a:lstStyle/>
            <a:p>
              <a:pPr>
                <a:defRPr/>
              </a:pPr>
              <a:endParaRPr lang="en-US"/>
            </a:p>
          </p:txBody>
        </p:sp>
      </p:grpSp>
      <p:sp>
        <p:nvSpPr>
          <p:cNvPr id="9" name="Content Placeholder 2"/>
          <p:cNvSpPr txBox="1">
            <a:spLocks/>
          </p:cNvSpPr>
          <p:nvPr/>
        </p:nvSpPr>
        <p:spPr>
          <a:xfrm>
            <a:off x="4953000" y="3772013"/>
            <a:ext cx="3505200" cy="2514600"/>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1200"/>
              </a:spcAft>
              <a:buFont typeface="Wingdings" pitchFamily="2" charset="2"/>
              <a:buNone/>
              <a:defRPr/>
            </a:pPr>
            <a:r>
              <a:rPr lang="en-US" sz="2800" dirty="0" smtClean="0"/>
              <a:t>Content to Review</a:t>
            </a:r>
          </a:p>
          <a:p>
            <a:pPr>
              <a:spcAft>
                <a:spcPts val="1200"/>
              </a:spcAft>
              <a:defRPr/>
            </a:pPr>
            <a:r>
              <a:rPr lang="en-US" sz="2400" dirty="0" smtClean="0"/>
              <a:t>Score</a:t>
            </a:r>
          </a:p>
          <a:p>
            <a:pPr>
              <a:spcAft>
                <a:spcPts val="1200"/>
              </a:spcAft>
              <a:defRPr/>
            </a:pPr>
            <a:r>
              <a:rPr lang="en-US" sz="2400" dirty="0" smtClean="0"/>
              <a:t>Level of risk</a:t>
            </a:r>
          </a:p>
          <a:p>
            <a:pPr>
              <a:spcAft>
                <a:spcPts val="1200"/>
              </a:spcAft>
              <a:defRPr/>
            </a:pPr>
            <a:r>
              <a:rPr lang="en-US" sz="2400" dirty="0" smtClean="0"/>
              <a:t>Risk behaviors</a:t>
            </a:r>
          </a:p>
          <a:p>
            <a:pPr>
              <a:spcAft>
                <a:spcPts val="1200"/>
              </a:spcAft>
              <a:defRPr/>
            </a:pPr>
            <a:r>
              <a:rPr lang="en-US" sz="2400" dirty="0" smtClean="0"/>
              <a:t>Normative behavior </a:t>
            </a:r>
            <a:endParaRPr lang="en-US" sz="2400" dirty="0"/>
          </a:p>
        </p:txBody>
      </p:sp>
    </p:spTree>
    <p:extLst>
      <p:ext uri="{BB962C8B-B14F-4D97-AF65-F5344CB8AC3E}">
        <p14:creationId xmlns:p14="http://schemas.microsoft.com/office/powerpoint/2010/main" val="139320606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762000"/>
            <a:ext cx="8229600" cy="1143000"/>
          </a:xfrm>
        </p:spPr>
        <p:txBody>
          <a:bodyPr/>
          <a:lstStyle/>
          <a:p>
            <a:r>
              <a:rPr lang="en-US" altLang="en-US" dirty="0" smtClean="0"/>
              <a:t>Evoking Personal Meaning</a:t>
            </a:r>
          </a:p>
        </p:txBody>
      </p:sp>
      <p:sp>
        <p:nvSpPr>
          <p:cNvPr id="3" name="Content Placeholder 2"/>
          <p:cNvSpPr>
            <a:spLocks noGrp="1"/>
          </p:cNvSpPr>
          <p:nvPr>
            <p:ph idx="1"/>
          </p:nvPr>
        </p:nvSpPr>
        <p:spPr>
          <a:xfrm>
            <a:off x="457200" y="2133600"/>
            <a:ext cx="8229600" cy="3886200"/>
          </a:xfrm>
        </p:spPr>
        <p:txBody>
          <a:bodyPr/>
          <a:lstStyle/>
          <a:p>
            <a:pPr marL="0" indent="0">
              <a:buNone/>
            </a:pPr>
            <a:r>
              <a:rPr lang="en-US" sz="2800" dirty="0" smtClean="0"/>
              <a:t>Reflective questions: From your perspective…..</a:t>
            </a:r>
            <a:endParaRPr lang="en-US" dirty="0" smtClean="0"/>
          </a:p>
          <a:p>
            <a:r>
              <a:rPr lang="en-US" sz="2400" dirty="0" smtClean="0"/>
              <a:t>What relationship might there be between your drinking and ____?</a:t>
            </a:r>
          </a:p>
          <a:p>
            <a:r>
              <a:rPr lang="en-US" sz="2400" dirty="0" smtClean="0"/>
              <a:t>What are your concerns regarding use?</a:t>
            </a:r>
          </a:p>
          <a:p>
            <a:r>
              <a:rPr lang="en-US" sz="2400" dirty="0" smtClean="0"/>
              <a:t>What are the important reasons for you to choose to stop or decrease your use?</a:t>
            </a:r>
          </a:p>
          <a:p>
            <a:r>
              <a:rPr lang="en-US" sz="2400" dirty="0" smtClean="0"/>
              <a:t>What are the benefits you can see from stopping or cutting down?</a:t>
            </a:r>
            <a:endParaRPr lang="en-US" sz="2400" dirty="0"/>
          </a:p>
        </p:txBody>
      </p:sp>
    </p:spTree>
    <p:extLst>
      <p:ext uri="{BB962C8B-B14F-4D97-AF65-F5344CB8AC3E}">
        <p14:creationId xmlns:p14="http://schemas.microsoft.com/office/powerpoint/2010/main" val="420814644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757382"/>
            <a:ext cx="8229600" cy="1143000"/>
          </a:xfrm>
        </p:spPr>
        <p:txBody>
          <a:bodyPr/>
          <a:lstStyle/>
          <a:p>
            <a:r>
              <a:rPr lang="en-US" altLang="en-US" dirty="0" smtClean="0"/>
              <a:t>Negotiating Commitment</a:t>
            </a:r>
          </a:p>
        </p:txBody>
      </p:sp>
      <p:sp>
        <p:nvSpPr>
          <p:cNvPr id="3" name="Content Placeholder 2"/>
          <p:cNvSpPr>
            <a:spLocks noGrp="1"/>
          </p:cNvSpPr>
          <p:nvPr>
            <p:ph idx="1"/>
          </p:nvPr>
        </p:nvSpPr>
        <p:spPr>
          <a:xfrm>
            <a:off x="457200" y="2616200"/>
            <a:ext cx="3884613" cy="3886200"/>
          </a:xfrm>
        </p:spPr>
        <p:txBody>
          <a:bodyPr>
            <a:normAutofit/>
          </a:bodyPr>
          <a:lstStyle/>
          <a:p>
            <a:r>
              <a:rPr lang="en-US" sz="3200" dirty="0" smtClean="0"/>
              <a:t>Simple</a:t>
            </a:r>
          </a:p>
          <a:p>
            <a:r>
              <a:rPr lang="en-US" sz="3200" dirty="0" smtClean="0"/>
              <a:t>Realistic</a:t>
            </a:r>
          </a:p>
          <a:p>
            <a:r>
              <a:rPr lang="en-US" sz="3200" dirty="0" smtClean="0"/>
              <a:t>Specific</a:t>
            </a:r>
          </a:p>
          <a:p>
            <a:r>
              <a:rPr lang="en-US" sz="3200" dirty="0" smtClean="0"/>
              <a:t>Attainable</a:t>
            </a:r>
          </a:p>
          <a:p>
            <a:r>
              <a:rPr lang="en-US" sz="3200" dirty="0" err="1" smtClean="0"/>
              <a:t>Followup</a:t>
            </a:r>
            <a:r>
              <a:rPr lang="en-US" sz="3200" dirty="0" smtClean="0"/>
              <a:t> time line </a:t>
            </a:r>
          </a:p>
        </p:txBody>
      </p:sp>
      <p:grpSp>
        <p:nvGrpSpPr>
          <p:cNvPr id="6" name="Group 5"/>
          <p:cNvGrpSpPr/>
          <p:nvPr/>
        </p:nvGrpSpPr>
        <p:grpSpPr>
          <a:xfrm>
            <a:off x="4106286" y="2616200"/>
            <a:ext cx="4570413" cy="3467100"/>
            <a:chOff x="304800" y="2171700"/>
            <a:chExt cx="4570413" cy="3467100"/>
          </a:xfrm>
        </p:grpSpPr>
        <p:pic>
          <p:nvPicPr>
            <p:cNvPr id="37893" name="Picture 6" descr="\\hq-nas02\imc\PROJECTS\DSI\SBIRT-MedRes\Graphics\MI STRATEGIES\11358885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171700"/>
              <a:ext cx="4570413"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TextBox 1"/>
            <p:cNvSpPr txBox="1">
              <a:spLocks noChangeArrowheads="1"/>
            </p:cNvSpPr>
            <p:nvPr/>
          </p:nvSpPr>
          <p:spPr bwMode="auto">
            <a:xfrm>
              <a:off x="2589213" y="3180888"/>
              <a:ext cx="1752600" cy="131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4F6228"/>
                </a:buClr>
                <a:buFont typeface="Wingdings" pitchFamily="2" charset="2"/>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Clr>
                  <a:srgbClr val="4F6228"/>
                </a:buClr>
                <a:buFont typeface="Wingdings" pitchFamily="2" charset="2"/>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150000"/>
                </a:lnSpc>
                <a:spcBef>
                  <a:spcPct val="0"/>
                </a:spcBef>
                <a:buClrTx/>
                <a:buFontTx/>
                <a:buNone/>
              </a:pPr>
              <a:r>
                <a:rPr lang="en-US" altLang="en-US" sz="1400" b="1" dirty="0">
                  <a:latin typeface="Eras Medium ITC" panose="020B0602030504020804" pitchFamily="34" charset="0"/>
                </a:rPr>
                <a:t>Negotiating </a:t>
              </a:r>
              <a:endParaRPr lang="en-US" altLang="en-US" sz="1400" b="1" dirty="0" smtClean="0">
                <a:latin typeface="Eras Medium ITC" panose="020B0602030504020804" pitchFamily="34" charset="0"/>
              </a:endParaRPr>
            </a:p>
            <a:p>
              <a:pPr algn="ctr" eaLnBrk="1" hangingPunct="1">
                <a:lnSpc>
                  <a:spcPct val="150000"/>
                </a:lnSpc>
                <a:spcBef>
                  <a:spcPct val="0"/>
                </a:spcBef>
                <a:buClrTx/>
                <a:buFontTx/>
                <a:buNone/>
              </a:pPr>
              <a:r>
                <a:rPr lang="en-US" altLang="en-US" sz="1400" b="1" dirty="0" smtClean="0">
                  <a:latin typeface="Eras Medium ITC" panose="020B0602030504020804" pitchFamily="34" charset="0"/>
                </a:rPr>
                <a:t>a</a:t>
              </a:r>
              <a:endParaRPr lang="en-US" altLang="en-US" sz="1400" b="1" dirty="0">
                <a:latin typeface="Eras Medium ITC" panose="020B0602030504020804" pitchFamily="34" charset="0"/>
              </a:endParaRPr>
            </a:p>
            <a:p>
              <a:pPr algn="ctr" eaLnBrk="1" hangingPunct="1">
                <a:lnSpc>
                  <a:spcPct val="150000"/>
                </a:lnSpc>
                <a:spcBef>
                  <a:spcPct val="0"/>
                </a:spcBef>
                <a:buClrTx/>
                <a:buFontTx/>
                <a:buNone/>
              </a:pPr>
              <a:r>
                <a:rPr lang="en-US" altLang="en-US" sz="2800" b="1" dirty="0">
                  <a:latin typeface="Eras Medium ITC" panose="020B0602030504020804" pitchFamily="34" charset="0"/>
                </a:rPr>
                <a:t>PLAN</a:t>
              </a:r>
            </a:p>
          </p:txBody>
        </p:sp>
      </p:grpSp>
      <p:sp>
        <p:nvSpPr>
          <p:cNvPr id="2" name="TextBox 1"/>
          <p:cNvSpPr txBox="1"/>
          <p:nvPr/>
        </p:nvSpPr>
        <p:spPr>
          <a:xfrm>
            <a:off x="457200" y="1937542"/>
            <a:ext cx="5454073" cy="646331"/>
          </a:xfrm>
          <a:prstGeom prst="rect">
            <a:avLst/>
          </a:prstGeom>
          <a:noFill/>
        </p:spPr>
        <p:txBody>
          <a:bodyPr wrap="square" rtlCol="0">
            <a:spAutoFit/>
          </a:bodyPr>
          <a:lstStyle/>
          <a:p>
            <a:r>
              <a:rPr lang="en-US" sz="3600" dirty="0"/>
              <a:t>Developing a plan that is: </a:t>
            </a:r>
          </a:p>
        </p:txBody>
      </p:sp>
    </p:spTree>
    <p:extLst>
      <p:ext uri="{BB962C8B-B14F-4D97-AF65-F5344CB8AC3E}">
        <p14:creationId xmlns:p14="http://schemas.microsoft.com/office/powerpoint/2010/main" val="221137598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8662"/>
          </a:xfrm>
        </p:spPr>
        <p:txBody>
          <a:bodyPr>
            <a:normAutofit fontScale="90000"/>
          </a:bodyPr>
          <a:lstStyle/>
          <a:p>
            <a:r>
              <a:rPr lang="en-US" dirty="0" smtClean="0"/>
              <a:t>Video and Discussion</a:t>
            </a:r>
            <a:endParaRPr lang="en-US" dirty="0"/>
          </a:p>
        </p:txBody>
      </p:sp>
      <p:sp>
        <p:nvSpPr>
          <p:cNvPr id="3" name="Content Placeholder 2"/>
          <p:cNvSpPr>
            <a:spLocks noGrp="1"/>
          </p:cNvSpPr>
          <p:nvPr>
            <p:ph idx="1"/>
          </p:nvPr>
        </p:nvSpPr>
        <p:spPr>
          <a:xfrm>
            <a:off x="457200" y="1092200"/>
            <a:ext cx="8229600" cy="5033963"/>
          </a:xfrm>
        </p:spPr>
        <p:txBody>
          <a:bodyPr>
            <a:normAutofit/>
          </a:bodyPr>
          <a:lstStyle/>
          <a:p>
            <a:r>
              <a:rPr lang="en-US" dirty="0" smtClean="0">
                <a:hlinkClick r:id="rId2"/>
              </a:rPr>
              <a:t>Motivational </a:t>
            </a:r>
            <a:r>
              <a:rPr lang="en-US" smtClean="0">
                <a:hlinkClick r:id="rId2"/>
              </a:rPr>
              <a:t>Interviewing Video</a:t>
            </a:r>
            <a:r>
              <a:rPr lang="en-US" dirty="0"/>
              <a:t/>
            </a:r>
            <a:br>
              <a:rPr lang="en-US" dirty="0"/>
            </a:br>
            <a:endParaRPr lang="en-US" dirty="0"/>
          </a:p>
          <a:p>
            <a:pPr marL="0" indent="0">
              <a:buNone/>
            </a:pPr>
            <a:r>
              <a:rPr lang="en-US" dirty="0" smtClean="0"/>
              <a:t>The </a:t>
            </a:r>
            <a:r>
              <a:rPr lang="en-US" dirty="0"/>
              <a:t>following video is a brief video demonstration of some of the key elements of Motivational Interviewing. </a:t>
            </a:r>
            <a:endParaRPr lang="en-US" dirty="0" smtClean="0"/>
          </a:p>
          <a:p>
            <a:pPr marL="0" indent="0">
              <a:buNone/>
            </a:pPr>
            <a:endParaRPr lang="en-US" dirty="0"/>
          </a:p>
          <a:p>
            <a:pPr marL="0" indent="0">
              <a:buNone/>
            </a:pPr>
            <a:r>
              <a:rPr lang="en-US" dirty="0" smtClean="0"/>
              <a:t> </a:t>
            </a:r>
            <a:endParaRPr lang="en-US" dirty="0"/>
          </a:p>
          <a:p>
            <a:endParaRPr lang="en-US" dirty="0"/>
          </a:p>
        </p:txBody>
      </p:sp>
    </p:spTree>
    <p:extLst>
      <p:ext uri="{BB962C8B-B14F-4D97-AF65-F5344CB8AC3E}">
        <p14:creationId xmlns:p14="http://schemas.microsoft.com/office/powerpoint/2010/main" val="119375056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130425"/>
            <a:ext cx="8788400" cy="3508375"/>
          </a:xfrm>
        </p:spPr>
        <p:txBody>
          <a:bodyPr>
            <a:normAutofit/>
          </a:bodyPr>
          <a:lstStyle/>
          <a:p>
            <a:r>
              <a:rPr lang="en-US" sz="5400" b="1" dirty="0" smtClean="0"/>
              <a:t>Referral to Treatment</a:t>
            </a:r>
            <a:endParaRPr lang="en-US" sz="54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268122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6875" y="5638800"/>
            <a:ext cx="3667125" cy="952500"/>
          </a:xfrm>
          <a:prstGeom prst="rect">
            <a:avLst/>
          </a:prstGeom>
        </p:spPr>
      </p:pic>
      <p:pic>
        <p:nvPicPr>
          <p:cNvPr id="1030" name="Picture 6" descr="Image result for wmu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01" y="5676899"/>
            <a:ext cx="4406899" cy="91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8983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4800"/>
              </a:lnSpc>
            </a:pPr>
            <a:r>
              <a:rPr lang="en-US" b="1" dirty="0" smtClean="0">
                <a:solidFill>
                  <a:srgbClr val="FF0000"/>
                </a:solidFill>
              </a:rPr>
              <a:t>Referral </a:t>
            </a:r>
            <a:endParaRPr lang="en-US" b="1" dirty="0">
              <a:solidFill>
                <a:srgbClr val="FF0000"/>
              </a:solidFill>
            </a:endParaRPr>
          </a:p>
        </p:txBody>
      </p:sp>
      <p:sp>
        <p:nvSpPr>
          <p:cNvPr id="3" name="Content Placeholder 2"/>
          <p:cNvSpPr>
            <a:spLocks noGrp="1"/>
          </p:cNvSpPr>
          <p:nvPr>
            <p:ph idx="1"/>
          </p:nvPr>
        </p:nvSpPr>
        <p:spPr>
          <a:xfrm>
            <a:off x="533400" y="1417638"/>
            <a:ext cx="7912100" cy="4932362"/>
          </a:xfrm>
        </p:spPr>
        <p:txBody>
          <a:bodyPr>
            <a:normAutofit/>
          </a:bodyPr>
          <a:lstStyle/>
          <a:p>
            <a:pPr marL="0" indent="0" algn="ctr">
              <a:lnSpc>
                <a:spcPct val="110000"/>
              </a:lnSpc>
              <a:buNone/>
            </a:pPr>
            <a:r>
              <a:rPr lang="en-US" sz="4000" b="1" dirty="0" smtClean="0"/>
              <a:t>How often do you think referrals are warranted?</a:t>
            </a:r>
          </a:p>
          <a:p>
            <a:pPr>
              <a:lnSpc>
                <a:spcPct val="110000"/>
              </a:lnSpc>
            </a:pPr>
            <a:endParaRPr lang="en-US" dirty="0" smtClean="0"/>
          </a:p>
          <a:p>
            <a:pPr marL="0" indent="0">
              <a:lnSpc>
                <a:spcPct val="110000"/>
              </a:lnSpc>
              <a:buNone/>
            </a:pPr>
            <a:r>
              <a:rPr lang="en-US" dirty="0" smtClean="0"/>
              <a:t>Out of every 100 patients, how many referrals are given?</a:t>
            </a:r>
          </a:p>
          <a:p>
            <a:pPr marL="0" indent="0">
              <a:lnSpc>
                <a:spcPct val="110000"/>
              </a:lnSpc>
              <a:buNone/>
            </a:pPr>
            <a:endParaRPr lang="en-US" sz="1000" dirty="0"/>
          </a:p>
          <a:p>
            <a:pPr marL="0" indent="0">
              <a:lnSpc>
                <a:spcPct val="110000"/>
              </a:lnSpc>
              <a:buNone/>
            </a:pPr>
            <a:r>
              <a:rPr lang="en-US" dirty="0" smtClean="0"/>
              <a:t>        (a) 5      (b) 10      (c) 20      (d) 25</a:t>
            </a:r>
            <a:endParaRPr lang="en-US" dirty="0"/>
          </a:p>
        </p:txBody>
      </p:sp>
    </p:spTree>
    <p:extLst>
      <p:ext uri="{BB962C8B-B14F-4D97-AF65-F5344CB8AC3E}">
        <p14:creationId xmlns:p14="http://schemas.microsoft.com/office/powerpoint/2010/main" val="101113293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4800"/>
              </a:lnSpc>
            </a:pPr>
            <a:r>
              <a:rPr lang="en-US" b="1" dirty="0" smtClean="0">
                <a:solidFill>
                  <a:srgbClr val="FF0000"/>
                </a:solidFill>
              </a:rPr>
              <a:t>Referral </a:t>
            </a:r>
            <a:endParaRPr lang="en-US" b="1" dirty="0">
              <a:solidFill>
                <a:srgbClr val="FF0000"/>
              </a:solidFill>
            </a:endParaRPr>
          </a:p>
        </p:txBody>
      </p:sp>
      <p:sp>
        <p:nvSpPr>
          <p:cNvPr id="3" name="Content Placeholder 2"/>
          <p:cNvSpPr>
            <a:spLocks noGrp="1"/>
          </p:cNvSpPr>
          <p:nvPr>
            <p:ph idx="1"/>
          </p:nvPr>
        </p:nvSpPr>
        <p:spPr>
          <a:xfrm>
            <a:off x="533400" y="1879600"/>
            <a:ext cx="4800600" cy="4470400"/>
          </a:xfrm>
        </p:spPr>
        <p:txBody>
          <a:bodyPr>
            <a:normAutofit/>
          </a:bodyPr>
          <a:lstStyle/>
          <a:p>
            <a:pPr>
              <a:lnSpc>
                <a:spcPct val="110000"/>
              </a:lnSpc>
            </a:pPr>
            <a:r>
              <a:rPr lang="en-US" sz="3200" dirty="0" smtClean="0"/>
              <a:t>Approximately </a:t>
            </a:r>
            <a:r>
              <a:rPr lang="en-US" sz="3200" b="1" dirty="0">
                <a:solidFill>
                  <a:srgbClr val="FF0000"/>
                </a:solidFill>
              </a:rPr>
              <a:t>5 percent </a:t>
            </a:r>
            <a:r>
              <a:rPr lang="en-US" sz="3200" dirty="0" smtClean="0"/>
              <a:t>of </a:t>
            </a:r>
            <a:r>
              <a:rPr lang="en-US" sz="3200" dirty="0"/>
              <a:t>patients </a:t>
            </a:r>
            <a:r>
              <a:rPr lang="en-US" sz="3200" dirty="0" smtClean="0"/>
              <a:t>screened will </a:t>
            </a:r>
            <a:r>
              <a:rPr lang="en-US" sz="3200" dirty="0"/>
              <a:t>require a referral to either brief treatment or specialty </a:t>
            </a:r>
            <a:r>
              <a:rPr lang="en-US" sz="3200" dirty="0" smtClean="0"/>
              <a:t>treatment.</a:t>
            </a:r>
            <a:endParaRPr lang="en-US" dirty="0"/>
          </a:p>
        </p:txBody>
      </p:sp>
      <p:pic>
        <p:nvPicPr>
          <p:cNvPr id="10242" name="Picture 2" descr="V:\PROJECTS\DSI\SBIRT-MedRes\Graphics\REFERRAL\147076514.png"/>
          <p:cNvPicPr>
            <a:picLocks noChangeAspect="1" noChangeArrowheads="1"/>
          </p:cNvPicPr>
          <p:nvPr/>
        </p:nvPicPr>
        <p:blipFill rotWithShape="1">
          <a:blip r:embed="rId3">
            <a:extLst>
              <a:ext uri="{28A0092B-C50C-407E-A947-70E740481C1C}">
                <a14:useLocalDpi xmlns:a14="http://schemas.microsoft.com/office/drawing/2010/main" val="0"/>
              </a:ext>
            </a:extLst>
          </a:blip>
          <a:srcRect l="10948" r="12436"/>
          <a:stretch/>
        </p:blipFill>
        <p:spPr bwMode="auto">
          <a:xfrm>
            <a:off x="5621496" y="2865120"/>
            <a:ext cx="2989104" cy="2926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21579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8450"/>
            <a:ext cx="8229600" cy="774700"/>
          </a:xfrm>
        </p:spPr>
        <p:txBody>
          <a:bodyPr/>
          <a:lstStyle/>
          <a:p>
            <a:r>
              <a:rPr lang="en-US" b="1" dirty="0" smtClean="0">
                <a:solidFill>
                  <a:srgbClr val="FF0000"/>
                </a:solidFill>
              </a:rPr>
              <a:t>What Is Treatment?</a:t>
            </a:r>
            <a:endParaRPr lang="en-US" b="1" dirty="0">
              <a:solidFill>
                <a:srgbClr val="FF0000"/>
              </a:solidFill>
            </a:endParaRPr>
          </a:p>
        </p:txBody>
      </p:sp>
      <p:sp>
        <p:nvSpPr>
          <p:cNvPr id="3" name="Content Placeholder 2"/>
          <p:cNvSpPr>
            <a:spLocks noGrp="1"/>
          </p:cNvSpPr>
          <p:nvPr>
            <p:ph idx="1"/>
          </p:nvPr>
        </p:nvSpPr>
        <p:spPr>
          <a:xfrm>
            <a:off x="457200" y="1257300"/>
            <a:ext cx="4800600" cy="5435600"/>
          </a:xfrm>
        </p:spPr>
        <p:txBody>
          <a:bodyPr>
            <a:noAutofit/>
          </a:bodyPr>
          <a:lstStyle/>
          <a:p>
            <a:pPr marL="0" indent="0">
              <a:spcAft>
                <a:spcPts val="1800"/>
              </a:spcAft>
              <a:buNone/>
            </a:pPr>
            <a:r>
              <a:rPr lang="en-US" b="1" dirty="0" smtClean="0"/>
              <a:t>Treatment may include— </a:t>
            </a:r>
          </a:p>
          <a:p>
            <a:pPr>
              <a:spcAft>
                <a:spcPts val="1800"/>
              </a:spcAft>
            </a:pPr>
            <a:r>
              <a:rPr lang="en-US" sz="2400" dirty="0" smtClean="0"/>
              <a:t>Counseling and other psychosocial rehabilitation services</a:t>
            </a:r>
          </a:p>
          <a:p>
            <a:pPr>
              <a:spcAft>
                <a:spcPts val="1800"/>
              </a:spcAft>
            </a:pPr>
            <a:r>
              <a:rPr lang="en-US" sz="2400" dirty="0" smtClean="0"/>
              <a:t>Medications</a:t>
            </a:r>
          </a:p>
          <a:p>
            <a:pPr>
              <a:spcAft>
                <a:spcPts val="1800"/>
              </a:spcAft>
            </a:pPr>
            <a:r>
              <a:rPr lang="en-US" sz="2400" dirty="0" smtClean="0"/>
              <a:t>Involvement with self-help (AA, NA, Al-Anon)</a:t>
            </a:r>
          </a:p>
          <a:p>
            <a:pPr>
              <a:spcAft>
                <a:spcPts val="1800"/>
              </a:spcAft>
            </a:pPr>
            <a:r>
              <a:rPr lang="en-US" sz="2400" dirty="0" smtClean="0"/>
              <a:t>Complementary wellness (diet,      exercise, meditation) </a:t>
            </a:r>
          </a:p>
          <a:p>
            <a:pPr>
              <a:spcAft>
                <a:spcPts val="1800"/>
              </a:spcAft>
            </a:pPr>
            <a:r>
              <a:rPr lang="en-US" sz="2400" dirty="0" smtClean="0"/>
              <a:t>Combinations of the above</a:t>
            </a:r>
            <a:endParaRPr lang="en-US" sz="2400" dirty="0"/>
          </a:p>
        </p:txBody>
      </p:sp>
      <p:pic>
        <p:nvPicPr>
          <p:cNvPr id="1026" name="Picture 2" descr="https://www.arapahoehouse.org/sites/default/files/Colorado%20Drug%20and%20Alcohol%20Treat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962275"/>
            <a:ext cx="3352800" cy="260032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5510494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smtClean="0">
                <a:solidFill>
                  <a:srgbClr val="FF0000"/>
                </a:solidFill>
              </a:rPr>
              <a:t>What Is Treatment?</a:t>
            </a:r>
            <a:r>
              <a:rPr lang="en-US" sz="2800" b="1" dirty="0" smtClean="0">
                <a:solidFill>
                  <a:srgbClr val="FF0000"/>
                </a:solidFill>
              </a:rPr>
              <a:t> </a:t>
            </a:r>
            <a:r>
              <a:rPr lang="en-US" sz="3800" b="1" dirty="0" smtClean="0">
                <a:solidFill>
                  <a:srgbClr val="FF0000"/>
                </a:solidFill>
              </a:rPr>
              <a:t>(continued)</a:t>
            </a:r>
            <a:endParaRPr lang="en-US" sz="3800" b="1" dirty="0">
              <a:solidFill>
                <a:srgbClr val="FF0000"/>
              </a:solidFill>
            </a:endParaRPr>
          </a:p>
        </p:txBody>
      </p:sp>
      <p:sp>
        <p:nvSpPr>
          <p:cNvPr id="3" name="Content Placeholder 2"/>
          <p:cNvSpPr>
            <a:spLocks noGrp="1"/>
          </p:cNvSpPr>
          <p:nvPr>
            <p:ph idx="1"/>
          </p:nvPr>
        </p:nvSpPr>
        <p:spPr>
          <a:xfrm>
            <a:off x="457200" y="1417638"/>
            <a:ext cx="4953000" cy="4830762"/>
          </a:xfrm>
        </p:spPr>
        <p:txBody>
          <a:bodyPr>
            <a:noAutofit/>
          </a:bodyPr>
          <a:lstStyle/>
          <a:p>
            <a:pPr>
              <a:spcAft>
                <a:spcPts val="1800"/>
              </a:spcAft>
            </a:pPr>
            <a:r>
              <a:rPr lang="en-US" sz="2400" dirty="0" smtClean="0"/>
              <a:t>Substance abuse treatment is provided within levels of care often available in multiple treatment settings.</a:t>
            </a:r>
          </a:p>
          <a:p>
            <a:pPr>
              <a:spcAft>
                <a:spcPts val="1800"/>
              </a:spcAft>
            </a:pPr>
            <a:r>
              <a:rPr lang="en-US" sz="2400" dirty="0" smtClean="0"/>
              <a:t>Level of care is determined by severity of illness: Does the person have a substance use disorder, and are there medical or psychiatric comorbidities?</a:t>
            </a:r>
          </a:p>
          <a:p>
            <a:pPr>
              <a:spcAft>
                <a:spcPts val="1800"/>
              </a:spcAft>
            </a:pPr>
            <a:r>
              <a:rPr lang="en-US" sz="2400" dirty="0" smtClean="0"/>
              <a:t>Inpatient treatment is reserved for those with more serious illness (SUD, comorbidity).</a:t>
            </a:r>
            <a:endParaRPr lang="en-US" sz="2400" dirty="0"/>
          </a:p>
        </p:txBody>
      </p:sp>
      <p:pic>
        <p:nvPicPr>
          <p:cNvPr id="4098" name="Picture 2" descr="C:\Users\mechevarria\Documents\DSI\MedRes\Referral\Stock\134546427.jpg"/>
          <p:cNvPicPr>
            <a:picLocks noChangeAspect="1" noChangeArrowheads="1"/>
          </p:cNvPicPr>
          <p:nvPr/>
        </p:nvPicPr>
        <p:blipFill rotWithShape="1">
          <a:blip r:embed="rId3">
            <a:extLst>
              <a:ext uri="{28A0092B-C50C-407E-A947-70E740481C1C}">
                <a14:useLocalDpi xmlns:a14="http://schemas.microsoft.com/office/drawing/2010/main" val="0"/>
              </a:ext>
            </a:extLst>
          </a:blip>
          <a:srcRect t="16041"/>
          <a:stretch/>
        </p:blipFill>
        <p:spPr bwMode="auto">
          <a:xfrm>
            <a:off x="5761259" y="2564630"/>
            <a:ext cx="2620741" cy="33027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6186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58276"/>
            <a:ext cx="7772400" cy="2441575"/>
          </a:xfrm>
        </p:spPr>
        <p:txBody>
          <a:bodyPr>
            <a:normAutofit/>
          </a:bodyPr>
          <a:lstStyle/>
          <a:p>
            <a:r>
              <a:rPr lang="en-US" sz="6000" b="1" dirty="0" smtClean="0"/>
              <a:t>SCREENING</a:t>
            </a:r>
            <a:endParaRPr lang="en-US" sz="60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268122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6875" y="5638800"/>
            <a:ext cx="3667125" cy="952500"/>
          </a:xfrm>
          <a:prstGeom prst="rect">
            <a:avLst/>
          </a:prstGeom>
        </p:spPr>
      </p:pic>
      <p:pic>
        <p:nvPicPr>
          <p:cNvPr id="1030" name="Picture 6" descr="Image result for wmu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01" y="5676899"/>
            <a:ext cx="4406899" cy="91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821193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V:\PROJECTS\DSI\SBIRT-MedRes\Graphics\REFERRAL\154296599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1971" y="3263900"/>
            <a:ext cx="3108960" cy="233047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16386" name="Rectangle 2"/>
          <p:cNvSpPr>
            <a:spLocks noGrp="1" noChangeArrowheads="1"/>
          </p:cNvSpPr>
          <p:nvPr>
            <p:ph type="title"/>
          </p:nvPr>
        </p:nvSpPr>
        <p:spPr>
          <a:xfrm>
            <a:off x="76200" y="330200"/>
            <a:ext cx="9067800" cy="1257300"/>
          </a:xfrm>
        </p:spPr>
        <p:txBody>
          <a:bodyPr>
            <a:noAutofit/>
          </a:bodyPr>
          <a:lstStyle/>
          <a:p>
            <a:pPr>
              <a:lnSpc>
                <a:spcPts val="4800"/>
              </a:lnSpc>
            </a:pPr>
            <a:r>
              <a:rPr lang="en-US" sz="4000" dirty="0" smtClean="0"/>
              <a:t>A Strong Referral to Appropriate Treatment Provider Is Key</a:t>
            </a:r>
            <a:endParaRPr lang="en-US" sz="4000" dirty="0"/>
          </a:p>
        </p:txBody>
      </p:sp>
      <p:sp>
        <p:nvSpPr>
          <p:cNvPr id="16387" name="Rectangle 3"/>
          <p:cNvSpPr>
            <a:spLocks noGrp="1" noChangeArrowheads="1"/>
          </p:cNvSpPr>
          <p:nvPr>
            <p:ph idx="1"/>
          </p:nvPr>
        </p:nvSpPr>
        <p:spPr>
          <a:xfrm>
            <a:off x="409302" y="1587500"/>
            <a:ext cx="4696098" cy="5130800"/>
          </a:xfrm>
        </p:spPr>
        <p:txBody>
          <a:bodyPr lIns="45720" rIns="45720">
            <a:noAutofit/>
          </a:bodyPr>
          <a:lstStyle/>
          <a:p>
            <a:pPr marL="0" indent="0">
              <a:spcAft>
                <a:spcPts val="1800"/>
              </a:spcAft>
              <a:buNone/>
            </a:pPr>
            <a:r>
              <a:rPr lang="en-US" sz="2400" b="1" dirty="0" smtClean="0"/>
              <a:t>When the person is ready—</a:t>
            </a:r>
          </a:p>
          <a:p>
            <a:pPr>
              <a:spcAft>
                <a:spcPts val="1200"/>
              </a:spcAft>
            </a:pPr>
            <a:r>
              <a:rPr lang="en-US" sz="2000" dirty="0" smtClean="0"/>
              <a:t>Make a plan with the client/patient.</a:t>
            </a:r>
          </a:p>
          <a:p>
            <a:pPr>
              <a:spcAft>
                <a:spcPts val="1200"/>
              </a:spcAft>
            </a:pPr>
            <a:r>
              <a:rPr lang="en-US" sz="2000" dirty="0" smtClean="0"/>
              <a:t>You or your staff should actively participate in the referral process. The warmer the referral handoff, the better the outcome. </a:t>
            </a:r>
          </a:p>
          <a:p>
            <a:pPr>
              <a:spcAft>
                <a:spcPts val="1200"/>
              </a:spcAft>
            </a:pPr>
            <a:r>
              <a:rPr lang="en-US" sz="2000" dirty="0" smtClean="0"/>
              <a:t>Decide how you will interact/communicate with the provider. </a:t>
            </a:r>
          </a:p>
          <a:p>
            <a:pPr>
              <a:spcAft>
                <a:spcPts val="1200"/>
              </a:spcAft>
            </a:pPr>
            <a:r>
              <a:rPr lang="en-US" sz="2000" dirty="0" smtClean="0"/>
              <a:t>Confirm your follow-up plan with the client/patient. </a:t>
            </a:r>
          </a:p>
          <a:p>
            <a:pPr>
              <a:spcAft>
                <a:spcPts val="1200"/>
              </a:spcAft>
            </a:pPr>
            <a:r>
              <a:rPr lang="en-US" sz="2000" dirty="0" smtClean="0"/>
              <a:t>Decide on the ongoing follow-up support strategies you will use.</a:t>
            </a:r>
          </a:p>
        </p:txBody>
      </p:sp>
      <p:sp>
        <p:nvSpPr>
          <p:cNvPr id="5" name="Rectangle 3"/>
          <p:cNvSpPr txBox="1">
            <a:spLocks noChangeArrowheads="1"/>
          </p:cNvSpPr>
          <p:nvPr/>
        </p:nvSpPr>
        <p:spPr>
          <a:xfrm>
            <a:off x="5105400" y="2268742"/>
            <a:ext cx="8153400" cy="1371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3">
                  <a:lumMod val="50000"/>
                </a:schemeClr>
              </a:buClr>
              <a:buFont typeface="Wingdings" pitchFamily="2" charset="2"/>
              <a:buChar char="§"/>
              <a:defRPr sz="20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Clr>
                <a:schemeClr val="accent3">
                  <a:lumMod val="50000"/>
                </a:schemeClr>
              </a:buClr>
              <a:buFont typeface="Wingdings" pitchFamily="2" charset="2"/>
              <a:buChar char="§"/>
              <a:defRPr sz="20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pPr>
            <a:endParaRPr lang="en-US" dirty="0" smtClean="0">
              <a:latin typeface="Articulate" pitchFamily="2" charset="0"/>
            </a:endParaRPr>
          </a:p>
        </p:txBody>
      </p:sp>
    </p:spTree>
    <p:extLst>
      <p:ext uri="{BB962C8B-B14F-4D97-AF65-F5344CB8AC3E}">
        <p14:creationId xmlns:p14="http://schemas.microsoft.com/office/powerpoint/2010/main" val="366023680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00"/>
            <a:ext cx="9144000" cy="1143000"/>
          </a:xfrm>
        </p:spPr>
        <p:txBody>
          <a:bodyPr>
            <a:noAutofit/>
          </a:bodyPr>
          <a:lstStyle/>
          <a:p>
            <a:r>
              <a:rPr lang="en-US" sz="4600" dirty="0" smtClean="0"/>
              <a:t>What Is a </a:t>
            </a:r>
            <a:r>
              <a:rPr lang="en-US" sz="4600" b="1" dirty="0" smtClean="0">
                <a:solidFill>
                  <a:srgbClr val="FF0000"/>
                </a:solidFill>
              </a:rPr>
              <a:t>Warm-Handoff Referral</a:t>
            </a:r>
            <a:r>
              <a:rPr lang="en-US" sz="4600" dirty="0" smtClean="0"/>
              <a:t>?</a:t>
            </a:r>
            <a:endParaRPr lang="en-US" sz="4600" dirty="0"/>
          </a:p>
        </p:txBody>
      </p:sp>
      <p:sp>
        <p:nvSpPr>
          <p:cNvPr id="3" name="Content Placeholder 2"/>
          <p:cNvSpPr>
            <a:spLocks noGrp="1"/>
          </p:cNvSpPr>
          <p:nvPr>
            <p:ph idx="1"/>
          </p:nvPr>
        </p:nvSpPr>
        <p:spPr>
          <a:xfrm>
            <a:off x="457200" y="2286000"/>
            <a:ext cx="8229600" cy="3886200"/>
          </a:xfrm>
        </p:spPr>
        <p:txBody>
          <a:bodyPr>
            <a:normAutofit fontScale="85000" lnSpcReduction="10000"/>
          </a:bodyPr>
          <a:lstStyle/>
          <a:p>
            <a:pPr marL="0" indent="0">
              <a:lnSpc>
                <a:spcPct val="120000"/>
              </a:lnSpc>
              <a:buNone/>
            </a:pPr>
            <a:r>
              <a:rPr lang="en-US" dirty="0" smtClean="0"/>
              <a:t>The “warm-handoff referral” is the action by which the clinician directly introduces the person to the treatment provider at the time of the client/patient’s visit. The reasons behind the warm-handoff referral are to establish an initial direct contact between the person and the treatment counselor and to confer the trust and rapport. Evidence strongly indicates that warm handoffs are dramatically more successful than passive referrals. </a:t>
            </a:r>
            <a:endParaRPr lang="en-US" dirty="0"/>
          </a:p>
        </p:txBody>
      </p:sp>
    </p:spTree>
    <p:extLst>
      <p:ext uri="{BB962C8B-B14F-4D97-AF65-F5344CB8AC3E}">
        <p14:creationId xmlns:p14="http://schemas.microsoft.com/office/powerpoint/2010/main" val="263136906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65700" y="2946400"/>
            <a:ext cx="3931920" cy="280477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11266" name="Rectangle 2"/>
          <p:cNvSpPr>
            <a:spLocks noGrp="1" noChangeArrowheads="1"/>
          </p:cNvSpPr>
          <p:nvPr>
            <p:ph type="title"/>
          </p:nvPr>
        </p:nvSpPr>
        <p:spPr>
          <a:xfrm>
            <a:off x="76200" y="165100"/>
            <a:ext cx="9067800" cy="1356971"/>
          </a:xfrm>
        </p:spPr>
        <p:txBody>
          <a:bodyPr>
            <a:noAutofit/>
          </a:bodyPr>
          <a:lstStyle/>
          <a:p>
            <a:pPr>
              <a:lnSpc>
                <a:spcPts val="4600"/>
              </a:lnSpc>
            </a:pPr>
            <a:r>
              <a:rPr lang="en-US" sz="4600" dirty="0" smtClean="0"/>
              <a:t>Considerations When Choosing a Treatment Provider</a:t>
            </a:r>
            <a:endParaRPr lang="en-US" sz="4600" dirty="0"/>
          </a:p>
        </p:txBody>
      </p:sp>
      <p:sp>
        <p:nvSpPr>
          <p:cNvPr id="11267" name="Rectangle 3"/>
          <p:cNvSpPr>
            <a:spLocks noGrp="1" noChangeArrowheads="1"/>
          </p:cNvSpPr>
          <p:nvPr>
            <p:ph idx="1"/>
          </p:nvPr>
        </p:nvSpPr>
        <p:spPr>
          <a:xfrm>
            <a:off x="457200" y="1714500"/>
            <a:ext cx="4346489" cy="4978400"/>
          </a:xfrm>
        </p:spPr>
        <p:txBody>
          <a:bodyPr>
            <a:normAutofit lnSpcReduction="10000"/>
          </a:bodyPr>
          <a:lstStyle/>
          <a:p>
            <a:r>
              <a:rPr lang="en-US" sz="2800" dirty="0" smtClean="0"/>
              <a:t>Language ability/cultural competence</a:t>
            </a:r>
          </a:p>
          <a:p>
            <a:r>
              <a:rPr lang="en-US" sz="2800" dirty="0" smtClean="0"/>
              <a:t>Family support</a:t>
            </a:r>
          </a:p>
          <a:p>
            <a:r>
              <a:rPr lang="en-US" sz="2800" dirty="0" smtClean="0"/>
              <a:t>Services that meet the person’s needs </a:t>
            </a:r>
          </a:p>
          <a:p>
            <a:r>
              <a:rPr lang="en-US" sz="2800" dirty="0" smtClean="0"/>
              <a:t>Record of keeping primary care provider informed of client/patient’s progress and ongoing needs</a:t>
            </a:r>
          </a:p>
          <a:p>
            <a:r>
              <a:rPr lang="en-US" sz="2800" dirty="0" smtClean="0"/>
              <a:t>Accessible location/transportation</a:t>
            </a:r>
          </a:p>
          <a:p>
            <a:endParaRPr lang="en-US" sz="2000" dirty="0"/>
          </a:p>
        </p:txBody>
      </p:sp>
    </p:spTree>
    <p:extLst>
      <p:ext uri="{BB962C8B-B14F-4D97-AF65-F5344CB8AC3E}">
        <p14:creationId xmlns:p14="http://schemas.microsoft.com/office/powerpoint/2010/main" val="45886098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700"/>
            <a:ext cx="8229600" cy="1041400"/>
          </a:xfrm>
        </p:spPr>
        <p:txBody>
          <a:bodyPr/>
          <a:lstStyle/>
          <a:p>
            <a:r>
              <a:rPr lang="en-US" dirty="0" smtClean="0"/>
              <a:t>Payment for Services</a:t>
            </a:r>
            <a:endParaRPr lang="en-US" dirty="0"/>
          </a:p>
        </p:txBody>
      </p:sp>
      <p:sp>
        <p:nvSpPr>
          <p:cNvPr id="3" name="Content Placeholder 2"/>
          <p:cNvSpPr>
            <a:spLocks noGrp="1"/>
          </p:cNvSpPr>
          <p:nvPr>
            <p:ph idx="1"/>
          </p:nvPr>
        </p:nvSpPr>
        <p:spPr>
          <a:xfrm>
            <a:off x="533400" y="1473200"/>
            <a:ext cx="8229600" cy="4775200"/>
          </a:xfrm>
        </p:spPr>
        <p:txBody>
          <a:bodyPr/>
          <a:lstStyle/>
          <a:p>
            <a:pPr>
              <a:spcAft>
                <a:spcPts val="3600"/>
              </a:spcAft>
            </a:pPr>
            <a:r>
              <a:rPr lang="en-US" sz="2900" dirty="0" smtClean="0"/>
              <a:t>Does the provider accept                                         your client/patient’s insurance?</a:t>
            </a:r>
          </a:p>
          <a:p>
            <a:pPr>
              <a:spcAft>
                <a:spcPts val="3600"/>
              </a:spcAft>
            </a:pPr>
            <a:r>
              <a:rPr lang="en-US" sz="2900" dirty="0" smtClean="0"/>
              <a:t>Will the client/patient need to get                                    prior insurance authorization? </a:t>
            </a:r>
          </a:p>
          <a:p>
            <a:pPr>
              <a:spcAft>
                <a:spcPts val="3600"/>
              </a:spcAft>
            </a:pPr>
            <a:r>
              <a:rPr lang="en-US" sz="2900" dirty="0" smtClean="0"/>
              <a:t>If the client/patient does not have insurance, does the provider offer services on a sliding-fee scale?</a:t>
            </a:r>
            <a:endParaRPr lang="en-US" sz="2900" dirty="0"/>
          </a:p>
        </p:txBody>
      </p:sp>
      <p:pic>
        <p:nvPicPr>
          <p:cNvPr id="6146" name="Picture 2" descr="C:\Users\mechevarria\Documents\DSI\MedRes\Referral\Stock\7874049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6980" y="1473200"/>
            <a:ext cx="2560320" cy="25603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28287418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V:\PROJECTS\DSI\SBIRT-MedRes\Graphics\REFERRAL\157625747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362200"/>
            <a:ext cx="3674129" cy="2877794"/>
          </a:xfrm>
          <a:prstGeom prst="rect">
            <a:avLst/>
          </a:prstGeom>
          <a:noFill/>
          <a:extLst>
            <a:ext uri="{909E8E84-426E-40DD-AFC4-6F175D3DCCD1}">
              <a14:hiddenFill xmlns:a14="http://schemas.microsoft.com/office/drawing/2010/main">
                <a:solidFill>
                  <a:srgbClr val="FFFFFF"/>
                </a:solidFill>
              </a14:hiddenFill>
            </a:ext>
          </a:extLst>
        </p:spPr>
      </p:pic>
      <p:sp>
        <p:nvSpPr>
          <p:cNvPr id="26626" name="Rectangle 2"/>
          <p:cNvSpPr>
            <a:spLocks noGrp="1" noChangeArrowheads="1"/>
          </p:cNvSpPr>
          <p:nvPr>
            <p:ph type="title"/>
          </p:nvPr>
        </p:nvSpPr>
        <p:spPr/>
        <p:txBody>
          <a:bodyPr/>
          <a:lstStyle/>
          <a:p>
            <a:r>
              <a:rPr lang="en-US" smtClean="0"/>
              <a:t>What Should You Expect?</a:t>
            </a:r>
            <a:endParaRPr lang="en-US" dirty="0"/>
          </a:p>
        </p:txBody>
      </p:sp>
      <p:sp>
        <p:nvSpPr>
          <p:cNvPr id="26627" name="Rectangle 3"/>
          <p:cNvSpPr>
            <a:spLocks noGrp="1" noChangeArrowheads="1"/>
          </p:cNvSpPr>
          <p:nvPr>
            <p:ph idx="1"/>
          </p:nvPr>
        </p:nvSpPr>
        <p:spPr>
          <a:xfrm>
            <a:off x="457200" y="1638300"/>
            <a:ext cx="4800600" cy="4610100"/>
          </a:xfrm>
        </p:spPr>
        <p:txBody>
          <a:bodyPr>
            <a:normAutofit/>
          </a:bodyPr>
          <a:lstStyle/>
          <a:p>
            <a:r>
              <a:rPr lang="en-US" sz="3100" dirty="0" smtClean="0"/>
              <a:t>Substance abuse treatment facilities should provide you ongoing updates with a valid release of information.</a:t>
            </a:r>
          </a:p>
          <a:p>
            <a:endParaRPr lang="en-US" sz="3100" dirty="0" smtClean="0"/>
          </a:p>
          <a:p>
            <a:r>
              <a:rPr lang="en-US" sz="3100" dirty="0" smtClean="0"/>
              <a:t>If they do not, you may choose to refer elsewhere.</a:t>
            </a:r>
            <a:endParaRPr lang="en-US" sz="3100" dirty="0"/>
          </a:p>
        </p:txBody>
      </p:sp>
    </p:spTree>
    <p:extLst>
      <p:ext uri="{BB962C8B-B14F-4D97-AF65-F5344CB8AC3E}">
        <p14:creationId xmlns:p14="http://schemas.microsoft.com/office/powerpoint/2010/main" val="246280361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Should You Expect?</a:t>
            </a:r>
            <a:endParaRPr lang="en-US" dirty="0"/>
          </a:p>
        </p:txBody>
      </p:sp>
      <p:sp>
        <p:nvSpPr>
          <p:cNvPr id="3" name="Content Placeholder 2"/>
          <p:cNvSpPr>
            <a:spLocks noGrp="1"/>
          </p:cNvSpPr>
          <p:nvPr>
            <p:ph idx="1"/>
          </p:nvPr>
        </p:nvSpPr>
        <p:spPr>
          <a:xfrm>
            <a:off x="457200" y="1689100"/>
            <a:ext cx="8229600" cy="4559300"/>
          </a:xfrm>
        </p:spPr>
        <p:txBody>
          <a:bodyPr/>
          <a:lstStyle/>
          <a:p>
            <a:r>
              <a:rPr lang="en-US" sz="3400" dirty="0" smtClean="0"/>
              <a:t>Substance abuse                                      treatment facilities                                      should provide                                                you with a structured                           discharge plan discussing                              the client/patient’s ongoing treatment needs and recommend providers.</a:t>
            </a:r>
            <a:endParaRPr lang="en-US" sz="3400" dirty="0"/>
          </a:p>
        </p:txBody>
      </p:sp>
      <p:pic>
        <p:nvPicPr>
          <p:cNvPr id="7172" name="Picture 4" descr="V:\PROJECTS\DSI\SBIRT-MedRes\Graphics\REFERRAL\147292518.png"/>
          <p:cNvPicPr>
            <a:picLocks noChangeAspect="1" noChangeArrowheads="1"/>
          </p:cNvPicPr>
          <p:nvPr/>
        </p:nvPicPr>
        <p:blipFill rotWithShape="1">
          <a:blip r:embed="rId3">
            <a:extLst>
              <a:ext uri="{28A0092B-C50C-407E-A947-70E740481C1C}">
                <a14:useLocalDpi xmlns:a14="http://schemas.microsoft.com/office/drawing/2010/main" val="0"/>
              </a:ext>
            </a:extLst>
          </a:blip>
          <a:srcRect l="13901" t="5365" r="12228" b="5809"/>
          <a:stretch/>
        </p:blipFill>
        <p:spPr bwMode="auto">
          <a:xfrm>
            <a:off x="5577840" y="1417638"/>
            <a:ext cx="3566160" cy="2856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909131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81000" y="-152400"/>
            <a:ext cx="8229600" cy="1143000"/>
          </a:xfrm>
        </p:spPr>
        <p:txBody>
          <a:bodyPr/>
          <a:lstStyle/>
          <a:p>
            <a:r>
              <a:rPr lang="en-US" dirty="0"/>
              <a:t>Common </a:t>
            </a:r>
            <a:r>
              <a:rPr lang="en-US" dirty="0" smtClean="0"/>
              <a:t>Mistakes To Avoid</a:t>
            </a:r>
            <a:endParaRPr lang="en-US" dirty="0"/>
          </a:p>
        </p:txBody>
      </p:sp>
      <p:sp>
        <p:nvSpPr>
          <p:cNvPr id="21507" name="Rectangle 3"/>
          <p:cNvSpPr>
            <a:spLocks noGrp="1" noChangeArrowheads="1"/>
          </p:cNvSpPr>
          <p:nvPr>
            <p:ph idx="1"/>
          </p:nvPr>
        </p:nvSpPr>
        <p:spPr>
          <a:xfrm>
            <a:off x="457200" y="990600"/>
            <a:ext cx="8496300" cy="5105400"/>
          </a:xfrm>
        </p:spPr>
        <p:txBody>
          <a:bodyPr>
            <a:noAutofit/>
          </a:bodyPr>
          <a:lstStyle/>
          <a:p>
            <a:pPr>
              <a:lnSpc>
                <a:spcPct val="80000"/>
              </a:lnSpc>
            </a:pPr>
            <a:r>
              <a:rPr lang="en-US" dirty="0" smtClean="0"/>
              <a:t>Rushing into </a:t>
            </a:r>
            <a:r>
              <a:rPr lang="en-US" dirty="0"/>
              <a:t>“action” and </a:t>
            </a:r>
            <a:r>
              <a:rPr lang="en-US" dirty="0" smtClean="0"/>
              <a:t>making </a:t>
            </a:r>
            <a:r>
              <a:rPr lang="en-US" dirty="0"/>
              <a:t>a </a:t>
            </a:r>
            <a:r>
              <a:rPr lang="en-US" dirty="0" smtClean="0"/>
              <a:t>treatment                       referral </a:t>
            </a:r>
            <a:r>
              <a:rPr lang="en-US" dirty="0"/>
              <a:t>when </a:t>
            </a:r>
            <a:r>
              <a:rPr lang="en-US" dirty="0" smtClean="0"/>
              <a:t>the client/patient </a:t>
            </a:r>
            <a:r>
              <a:rPr lang="en-US" dirty="0"/>
              <a:t>isn’t </a:t>
            </a:r>
            <a:r>
              <a:rPr lang="en-US" dirty="0" smtClean="0"/>
              <a:t>interested or ready</a:t>
            </a:r>
          </a:p>
          <a:p>
            <a:pPr marL="0" indent="0">
              <a:lnSpc>
                <a:spcPct val="80000"/>
              </a:lnSpc>
              <a:buNone/>
            </a:pPr>
            <a:endParaRPr lang="en-US" sz="900" dirty="0"/>
          </a:p>
          <a:p>
            <a:pPr>
              <a:lnSpc>
                <a:spcPct val="80000"/>
              </a:lnSpc>
            </a:pPr>
            <a:r>
              <a:rPr lang="en-US" dirty="0" smtClean="0"/>
              <a:t>Referring </a:t>
            </a:r>
            <a:r>
              <a:rPr lang="en-US" dirty="0"/>
              <a:t>to </a:t>
            </a:r>
            <a:r>
              <a:rPr lang="en-US" dirty="0" smtClean="0"/>
              <a:t>a </a:t>
            </a:r>
            <a:r>
              <a:rPr lang="en-US" dirty="0"/>
              <a:t>program that </a:t>
            </a:r>
            <a:r>
              <a:rPr lang="en-US" dirty="0" smtClean="0"/>
              <a:t>is full or                                             does not </a:t>
            </a:r>
            <a:r>
              <a:rPr lang="en-US" dirty="0"/>
              <a:t>take the </a:t>
            </a:r>
            <a:r>
              <a:rPr lang="en-US" dirty="0" smtClean="0"/>
              <a:t>client/patient’s             insurance</a:t>
            </a:r>
          </a:p>
          <a:p>
            <a:pPr>
              <a:lnSpc>
                <a:spcPct val="80000"/>
              </a:lnSpc>
            </a:pPr>
            <a:endParaRPr lang="en-US" sz="900" dirty="0"/>
          </a:p>
          <a:p>
            <a:pPr>
              <a:lnSpc>
                <a:spcPct val="80000"/>
              </a:lnSpc>
            </a:pPr>
            <a:r>
              <a:rPr lang="en-US" dirty="0" smtClean="0"/>
              <a:t>Not knowing your </a:t>
            </a:r>
            <a:r>
              <a:rPr lang="en-US" dirty="0"/>
              <a:t>referral </a:t>
            </a:r>
            <a:r>
              <a:rPr lang="en-US" dirty="0" smtClean="0"/>
              <a:t>base </a:t>
            </a:r>
          </a:p>
          <a:p>
            <a:pPr>
              <a:lnSpc>
                <a:spcPct val="80000"/>
              </a:lnSpc>
            </a:pPr>
            <a:endParaRPr lang="en-US" sz="900" dirty="0"/>
          </a:p>
          <a:p>
            <a:pPr>
              <a:lnSpc>
                <a:spcPct val="80000"/>
              </a:lnSpc>
            </a:pPr>
            <a:r>
              <a:rPr lang="en-US" dirty="0" smtClean="0"/>
              <a:t>Not considering </a:t>
            </a:r>
            <a:r>
              <a:rPr lang="en-US" dirty="0"/>
              <a:t>pharmacotherapy </a:t>
            </a:r>
            <a:r>
              <a:rPr lang="en-US" dirty="0" smtClean="0"/>
              <a:t>in support of treatment and recovery</a:t>
            </a:r>
          </a:p>
          <a:p>
            <a:pPr>
              <a:lnSpc>
                <a:spcPct val="80000"/>
              </a:lnSpc>
            </a:pPr>
            <a:endParaRPr lang="en-US" sz="900" dirty="0"/>
          </a:p>
          <a:p>
            <a:pPr>
              <a:lnSpc>
                <a:spcPct val="80000"/>
              </a:lnSpc>
            </a:pPr>
            <a:r>
              <a:rPr lang="en-US" dirty="0" smtClean="0"/>
              <a:t>Seeing </a:t>
            </a:r>
            <a:r>
              <a:rPr lang="en-US" dirty="0"/>
              <a:t>the </a:t>
            </a:r>
            <a:r>
              <a:rPr lang="en-US" dirty="0" smtClean="0"/>
              <a:t>client/patient </a:t>
            </a:r>
            <a:r>
              <a:rPr lang="en-US" dirty="0"/>
              <a:t>as “resistant” or “self-sabotaging” instead of having a </a:t>
            </a:r>
            <a:r>
              <a:rPr lang="en-US" dirty="0" smtClean="0"/>
              <a:t>chronic disease</a:t>
            </a:r>
            <a:endParaRPr lang="en-US" dirty="0"/>
          </a:p>
        </p:txBody>
      </p:sp>
      <p:pic>
        <p:nvPicPr>
          <p:cNvPr id="9219" name="Picture 3" descr="V:\PROJECTS\DSI\SBIRT-MedRes\Graphics\REFERRAL\161746170.png"/>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6521426" y="2133600"/>
            <a:ext cx="2279674" cy="2271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24998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Addiction Services</a:t>
            </a:r>
            <a:endParaRPr lang="en-US" dirty="0"/>
          </a:p>
        </p:txBody>
      </p:sp>
      <p:sp>
        <p:nvSpPr>
          <p:cNvPr id="3" name="Content Placeholder 2"/>
          <p:cNvSpPr>
            <a:spLocks noGrp="1"/>
          </p:cNvSpPr>
          <p:nvPr>
            <p:ph idx="1"/>
          </p:nvPr>
        </p:nvSpPr>
        <p:spPr>
          <a:xfrm>
            <a:off x="457200" y="1066800"/>
            <a:ext cx="8229600" cy="5651500"/>
          </a:xfrm>
        </p:spPr>
        <p:txBody>
          <a:bodyPr>
            <a:normAutofit/>
          </a:bodyPr>
          <a:lstStyle/>
          <a:p>
            <a:pPr marL="0" indent="0">
              <a:buNone/>
            </a:pPr>
            <a:r>
              <a:rPr lang="en-US" u="sng" dirty="0" smtClean="0"/>
              <a:t>In Kalamazoo</a:t>
            </a:r>
          </a:p>
          <a:p>
            <a:pPr marL="0" indent="0">
              <a:buNone/>
            </a:pPr>
            <a:r>
              <a:rPr lang="en-US" dirty="0" smtClean="0"/>
              <a:t>Jim Gilmore – Inpatient</a:t>
            </a:r>
          </a:p>
          <a:p>
            <a:pPr marL="0" indent="0">
              <a:buNone/>
            </a:pPr>
            <a:r>
              <a:rPr lang="en-US" dirty="0"/>
              <a:t>Elizabeth Upjohn </a:t>
            </a:r>
            <a:r>
              <a:rPr lang="en-US" dirty="0" smtClean="0"/>
              <a:t>- Outpatient</a:t>
            </a:r>
            <a:endParaRPr lang="en-US" dirty="0"/>
          </a:p>
          <a:p>
            <a:pPr marL="0" indent="0">
              <a:buNone/>
            </a:pPr>
            <a:r>
              <a:rPr lang="en-US" dirty="0" smtClean="0"/>
              <a:t>Behavioral Health Services – Outpatient</a:t>
            </a:r>
          </a:p>
          <a:p>
            <a:pPr marL="0" indent="0">
              <a:buNone/>
            </a:pPr>
            <a:r>
              <a:rPr lang="en-US" dirty="0" smtClean="0"/>
              <a:t>Pine Rest – Outpatient (Inpatient in GR)</a:t>
            </a:r>
          </a:p>
          <a:p>
            <a:pPr marL="0" indent="0">
              <a:buNone/>
            </a:pPr>
            <a:r>
              <a:rPr lang="en-US" dirty="0" smtClean="0"/>
              <a:t>Kalamazoo Community Mental Health – Co-occurring; Call for funding assistance and referral for substance abuse services</a:t>
            </a:r>
          </a:p>
          <a:p>
            <a:pPr marL="0" indent="0">
              <a:buNone/>
            </a:pPr>
            <a:r>
              <a:rPr lang="en-US" dirty="0" smtClean="0"/>
              <a:t>Victory Clinic – Methadone Clinic</a:t>
            </a: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endParaRPr lang="en-US" dirty="0" smtClean="0"/>
          </a:p>
          <a:p>
            <a:endParaRPr lang="en-US" dirty="0"/>
          </a:p>
          <a:p>
            <a:endParaRPr lang="en-US" dirty="0"/>
          </a:p>
        </p:txBody>
      </p:sp>
    </p:spTree>
    <p:extLst>
      <p:ext uri="{BB962C8B-B14F-4D97-AF65-F5344CB8AC3E}">
        <p14:creationId xmlns:p14="http://schemas.microsoft.com/office/powerpoint/2010/main" val="82257279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Referral Resources</a:t>
            </a:r>
            <a:endParaRPr lang="en-US" dirty="0"/>
          </a:p>
        </p:txBody>
      </p:sp>
      <p:sp>
        <p:nvSpPr>
          <p:cNvPr id="3" name="Content Placeholder 2"/>
          <p:cNvSpPr>
            <a:spLocks noGrp="1"/>
          </p:cNvSpPr>
          <p:nvPr>
            <p:ph idx="1"/>
          </p:nvPr>
        </p:nvSpPr>
        <p:spPr>
          <a:xfrm>
            <a:off x="457200" y="1600200"/>
            <a:ext cx="8547100" cy="4525963"/>
          </a:xfrm>
        </p:spPr>
        <p:txBody>
          <a:bodyPr>
            <a:normAutofit fontScale="77500" lnSpcReduction="20000"/>
          </a:bodyPr>
          <a:lstStyle/>
          <a:p>
            <a:r>
              <a:rPr lang="en-US" dirty="0"/>
              <a:t>SAMHSA’s National Treatment Facility Locator </a:t>
            </a:r>
            <a:r>
              <a:rPr lang="en-US" dirty="0">
                <a:hlinkClick r:id="rId2"/>
              </a:rPr>
              <a:t>http://findtreatment.samhsa.gov</a:t>
            </a:r>
            <a:endParaRPr lang="en-US" dirty="0"/>
          </a:p>
          <a:p>
            <a:r>
              <a:rPr lang="en-US" dirty="0"/>
              <a:t>West Michigan (Area 34) Alcoholics Anonymous</a:t>
            </a:r>
            <a:br>
              <a:rPr lang="en-US" dirty="0"/>
            </a:br>
            <a:r>
              <a:rPr lang="en-US" dirty="0">
                <a:hlinkClick r:id="rId3"/>
              </a:rPr>
              <a:t>http://wmaa34.com/Home.aspx</a:t>
            </a:r>
            <a:endParaRPr lang="en-US" dirty="0"/>
          </a:p>
          <a:p>
            <a:r>
              <a:rPr lang="en-US" dirty="0"/>
              <a:t>Michigan Narcotics Anonymous </a:t>
            </a:r>
            <a:br>
              <a:rPr lang="en-US" dirty="0"/>
            </a:br>
            <a:r>
              <a:rPr lang="en-US" dirty="0">
                <a:hlinkClick r:id="rId4"/>
              </a:rPr>
              <a:t>http://www.michigan-na.org</a:t>
            </a:r>
            <a:endParaRPr lang="en-US" dirty="0"/>
          </a:p>
          <a:p>
            <a:r>
              <a:rPr lang="en-US" dirty="0"/>
              <a:t>Kalamazoo </a:t>
            </a:r>
            <a:r>
              <a:rPr lang="en-US" dirty="0" smtClean="0"/>
              <a:t>Resources</a:t>
            </a:r>
          </a:p>
          <a:p>
            <a:pPr marL="0" indent="0">
              <a:buNone/>
            </a:pPr>
            <a:r>
              <a:rPr lang="en-US" dirty="0">
                <a:solidFill>
                  <a:srgbClr val="404DCC"/>
                </a:solidFill>
              </a:rPr>
              <a:t> </a:t>
            </a:r>
            <a:r>
              <a:rPr lang="en-US" dirty="0" smtClean="0">
                <a:solidFill>
                  <a:srgbClr val="404DCC"/>
                </a:solidFill>
              </a:rPr>
              <a:t>    </a:t>
            </a:r>
            <a:r>
              <a:rPr lang="en-US" u="sng" dirty="0" smtClean="0">
                <a:solidFill>
                  <a:srgbClr val="404DCC"/>
                </a:solidFill>
              </a:rPr>
              <a:t>http</a:t>
            </a:r>
            <a:r>
              <a:rPr lang="en-US" u="sng" dirty="0">
                <a:solidFill>
                  <a:srgbClr val="404DCC"/>
                </a:solidFill>
              </a:rPr>
              <a:t>://www.referweb.net/gryp/</a:t>
            </a:r>
          </a:p>
          <a:p>
            <a:endParaRPr lang="en-US" dirty="0" smtClean="0"/>
          </a:p>
          <a:p>
            <a:r>
              <a:rPr lang="en-US" dirty="0" smtClean="0"/>
              <a:t>See your binder for a handout listing various resources in Kalamazoo county</a:t>
            </a:r>
            <a:endParaRPr lang="en-US" dirty="0"/>
          </a:p>
          <a:p>
            <a:pPr marL="0" indent="0">
              <a:buNone/>
            </a:pPr>
            <a:r>
              <a:rPr lang="en-US" dirty="0">
                <a:solidFill>
                  <a:schemeClr val="accent1"/>
                </a:solidFill>
              </a:rPr>
              <a:t>    </a:t>
            </a:r>
            <a:endParaRPr lang="en-US" dirty="0"/>
          </a:p>
        </p:txBody>
      </p:sp>
    </p:spTree>
    <p:extLst>
      <p:ext uri="{BB962C8B-B14F-4D97-AF65-F5344CB8AC3E}">
        <p14:creationId xmlns:p14="http://schemas.microsoft.com/office/powerpoint/2010/main" val="33520585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r>
              <a:rPr lang="en-US" dirty="0" smtClean="0"/>
              <a:t>Any questions </a:t>
            </a:r>
            <a:r>
              <a:rPr lang="en-US" smtClean="0"/>
              <a:t>or comments? </a:t>
            </a:r>
            <a:endParaRPr lang="en-US"/>
          </a:p>
        </p:txBody>
      </p:sp>
    </p:spTree>
    <p:extLst>
      <p:ext uri="{BB962C8B-B14F-4D97-AF65-F5344CB8AC3E}">
        <p14:creationId xmlns:p14="http://schemas.microsoft.com/office/powerpoint/2010/main" val="710173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eaLnBrk="1" fontAlgn="auto" hangingPunct="1">
              <a:spcAft>
                <a:spcPts val="0"/>
              </a:spcAft>
              <a:defRPr/>
            </a:pPr>
            <a:r>
              <a:rPr lang="en-US" dirty="0" smtClean="0"/>
              <a:t>Prevalence of Substance Use</a:t>
            </a:r>
            <a:endParaRPr lang="en-US" dirty="0"/>
          </a:p>
        </p:txBody>
      </p:sp>
      <p:graphicFrame>
        <p:nvGraphicFramePr>
          <p:cNvPr id="4" name="Content Placeholder 3"/>
          <p:cNvGraphicFramePr>
            <a:graphicFrameLocks noGrp="1"/>
          </p:cNvGraphicFramePr>
          <p:nvPr>
            <p:ph idx="1"/>
            <p:extLst/>
          </p:nvPr>
        </p:nvGraphicFramePr>
        <p:xfrm>
          <a:off x="457200" y="1567872"/>
          <a:ext cx="8458200" cy="3403599"/>
        </p:xfrm>
        <a:graphic>
          <a:graphicData uri="http://schemas.openxmlformats.org/drawingml/2006/table">
            <a:tbl>
              <a:tblPr firstRow="1" bandRow="1">
                <a:tableStyleId>{5C22544A-7EE6-4342-B048-85BDC9FD1C3A}</a:tableStyleId>
              </a:tblPr>
              <a:tblGrid>
                <a:gridCol w="3429000"/>
                <a:gridCol w="2209800"/>
                <a:gridCol w="2819400"/>
              </a:tblGrid>
              <a:tr h="899975">
                <a:tc>
                  <a:txBody>
                    <a:bodyPr/>
                    <a:lstStyle/>
                    <a:p>
                      <a:pPr marL="63500" lvl="1" indent="0" algn="ctr"/>
                      <a:r>
                        <a:rPr lang="en-US" sz="2400" dirty="0" smtClean="0">
                          <a:latin typeface="Cambria" panose="02040503050406030204" pitchFamily="18" charset="0"/>
                        </a:rPr>
                        <a:t>Substance</a:t>
                      </a:r>
                      <a:endParaRPr lang="en-US" sz="2400" dirty="0">
                        <a:latin typeface="Cambria" panose="02040503050406030204" pitchFamily="18" charset="0"/>
                      </a:endParaRPr>
                    </a:p>
                  </a:txBody>
                  <a:tcPr marT="45726" marB="45726" anchor="ctr">
                    <a:solidFill>
                      <a:srgbClr val="632523"/>
                    </a:solidFill>
                  </a:tcPr>
                </a:tc>
                <a:tc>
                  <a:txBody>
                    <a:bodyPr/>
                    <a:lstStyle/>
                    <a:p>
                      <a:pPr marL="0" lvl="1" indent="0" algn="ctr"/>
                      <a:r>
                        <a:rPr lang="en-US" sz="2400" dirty="0" smtClean="0">
                          <a:latin typeface="Cambria" panose="02040503050406030204" pitchFamily="18" charset="0"/>
                        </a:rPr>
                        <a:t>Female</a:t>
                      </a:r>
                      <a:endParaRPr lang="en-US" sz="2400" dirty="0">
                        <a:latin typeface="Cambria" panose="02040503050406030204" pitchFamily="18" charset="0"/>
                      </a:endParaRPr>
                    </a:p>
                  </a:txBody>
                  <a:tcPr marT="45726" marB="45726" anchor="ctr">
                    <a:solidFill>
                      <a:srgbClr val="632523"/>
                    </a:solidFill>
                  </a:tcPr>
                </a:tc>
                <a:tc>
                  <a:txBody>
                    <a:bodyPr/>
                    <a:lstStyle/>
                    <a:p>
                      <a:pPr marL="0" lvl="1" indent="0" algn="ctr"/>
                      <a:r>
                        <a:rPr lang="en-US" sz="2400" dirty="0" smtClean="0">
                          <a:latin typeface="Cambria" panose="02040503050406030204" pitchFamily="18" charset="0"/>
                        </a:rPr>
                        <a:t>Male</a:t>
                      </a:r>
                      <a:endParaRPr lang="en-US" sz="2400" dirty="0">
                        <a:latin typeface="Cambria" panose="02040503050406030204" pitchFamily="18" charset="0"/>
                      </a:endParaRPr>
                    </a:p>
                  </a:txBody>
                  <a:tcPr marT="45726" marB="45726" anchor="ctr">
                    <a:solidFill>
                      <a:srgbClr val="632523"/>
                    </a:solidFill>
                  </a:tcPr>
                </a:tc>
              </a:tr>
              <a:tr h="621152">
                <a:tc>
                  <a:txBody>
                    <a:bodyPr/>
                    <a:lstStyle/>
                    <a:p>
                      <a:pPr marL="63500" lvl="1" indent="0" algn="l"/>
                      <a:r>
                        <a:rPr lang="en-US" sz="2000" dirty="0" smtClean="0">
                          <a:solidFill>
                            <a:schemeClr val="bg1"/>
                          </a:solidFill>
                        </a:rPr>
                        <a:t>Tobacco</a:t>
                      </a:r>
                      <a:endParaRPr lang="en-US" sz="2000" dirty="0">
                        <a:solidFill>
                          <a:schemeClr val="bg1"/>
                        </a:solidFill>
                      </a:endParaRPr>
                    </a:p>
                  </a:txBody>
                  <a:tcPr marT="45726" marB="45726"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51738E"/>
                    </a:solidFill>
                  </a:tcPr>
                </a:tc>
                <a:tc>
                  <a:txBody>
                    <a:bodyPr/>
                    <a:lstStyle/>
                    <a:p>
                      <a:pPr marL="0" lvl="1" indent="0" algn="ctr"/>
                      <a:r>
                        <a:rPr lang="en-US" sz="2000" dirty="0" smtClean="0">
                          <a:solidFill>
                            <a:schemeClr val="bg1"/>
                          </a:solidFill>
                        </a:rPr>
                        <a:t>23.9%</a:t>
                      </a:r>
                      <a:endParaRPr lang="en-US" sz="2000" dirty="0">
                        <a:solidFill>
                          <a:schemeClr val="bg1"/>
                        </a:solidFill>
                      </a:endParaRPr>
                    </a:p>
                  </a:txBody>
                  <a:tcPr marT="45726" marB="45726"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51738E"/>
                    </a:solidFill>
                  </a:tcPr>
                </a:tc>
                <a:tc>
                  <a:txBody>
                    <a:bodyPr/>
                    <a:lstStyle/>
                    <a:p>
                      <a:pPr marL="0" lvl="1" indent="0" algn="ctr"/>
                      <a:r>
                        <a:rPr lang="en-US" sz="2000" dirty="0" smtClean="0">
                          <a:solidFill>
                            <a:schemeClr val="bg1"/>
                          </a:solidFill>
                        </a:rPr>
                        <a:t>37.8%</a:t>
                      </a:r>
                      <a:endParaRPr lang="en-US" sz="2000" dirty="0">
                        <a:solidFill>
                          <a:schemeClr val="bg1"/>
                        </a:solidFill>
                      </a:endParaRPr>
                    </a:p>
                  </a:txBody>
                  <a:tcPr marT="45726" marB="45726" anchor="ctr">
                    <a:lnB w="12700" cap="flat" cmpd="sng" algn="ctr">
                      <a:solidFill>
                        <a:schemeClr val="bg1"/>
                      </a:solidFill>
                      <a:prstDash val="solid"/>
                      <a:round/>
                      <a:headEnd type="none" w="med" len="med"/>
                      <a:tailEnd type="none" w="med" len="med"/>
                    </a:lnB>
                    <a:solidFill>
                      <a:srgbClr val="51738E"/>
                    </a:solidFill>
                  </a:tcPr>
                </a:tc>
              </a:tr>
              <a:tr h="640168">
                <a:tc>
                  <a:txBody>
                    <a:bodyPr/>
                    <a:lstStyle/>
                    <a:p>
                      <a:pPr marL="0" lvl="1" indent="0" algn="l"/>
                      <a:r>
                        <a:rPr lang="en-US" sz="2000" dirty="0" smtClean="0">
                          <a:solidFill>
                            <a:schemeClr val="bg1"/>
                          </a:solidFill>
                        </a:rPr>
                        <a:t>Alcohol (current</a:t>
                      </a:r>
                      <a:r>
                        <a:rPr lang="en-US" sz="2000" baseline="0" dirty="0" smtClean="0">
                          <a:solidFill>
                            <a:schemeClr val="bg1"/>
                          </a:solidFill>
                        </a:rPr>
                        <a:t> drinkers)</a:t>
                      </a:r>
                      <a:endParaRPr lang="en-US" sz="2000" dirty="0">
                        <a:solidFill>
                          <a:schemeClr val="bg1"/>
                        </a:solidFill>
                      </a:endParaRPr>
                    </a:p>
                  </a:txBody>
                  <a:tcPr marT="45726" marB="45726"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1738E"/>
                    </a:solidFill>
                  </a:tcPr>
                </a:tc>
                <a:tc>
                  <a:txBody>
                    <a:bodyPr/>
                    <a:lstStyle/>
                    <a:p>
                      <a:pPr marL="0" lvl="1" indent="0" algn="ctr"/>
                      <a:r>
                        <a:rPr lang="en-US" sz="2000" dirty="0" smtClean="0">
                          <a:solidFill>
                            <a:schemeClr val="bg1"/>
                          </a:solidFill>
                        </a:rPr>
                        <a:t>64.1%</a:t>
                      </a:r>
                      <a:endParaRPr lang="en-US" sz="2000" dirty="0">
                        <a:solidFill>
                          <a:schemeClr val="bg1"/>
                        </a:solidFill>
                      </a:endParaRPr>
                    </a:p>
                  </a:txBody>
                  <a:tcPr marT="45726" marB="45726"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1738E"/>
                    </a:solidFill>
                  </a:tcPr>
                </a:tc>
                <a:tc>
                  <a:txBody>
                    <a:bodyPr/>
                    <a:lstStyle/>
                    <a:p>
                      <a:pPr marL="0" lvl="1" indent="0" algn="ctr"/>
                      <a:r>
                        <a:rPr lang="en-US" sz="2000" dirty="0" smtClean="0">
                          <a:solidFill>
                            <a:schemeClr val="bg1"/>
                          </a:solidFill>
                        </a:rPr>
                        <a:t>69.2%</a:t>
                      </a:r>
                      <a:endParaRPr lang="en-US" sz="2000" dirty="0">
                        <a:solidFill>
                          <a:schemeClr val="bg1"/>
                        </a:solidFill>
                      </a:endParaRPr>
                    </a:p>
                  </a:txBody>
                  <a:tcPr marT="45726" marB="45726"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1738E"/>
                    </a:solidFill>
                  </a:tcPr>
                </a:tc>
              </a:tr>
              <a:tr h="621152">
                <a:tc>
                  <a:txBody>
                    <a:bodyPr/>
                    <a:lstStyle/>
                    <a:p>
                      <a:pPr marL="0" lvl="1" indent="0" algn="l"/>
                      <a:r>
                        <a:rPr lang="en-US" sz="2000" dirty="0" smtClean="0">
                          <a:solidFill>
                            <a:schemeClr val="bg1"/>
                          </a:solidFill>
                        </a:rPr>
                        <a:t>Illicit</a:t>
                      </a:r>
                      <a:r>
                        <a:rPr lang="en-US" sz="2000" baseline="0" dirty="0" smtClean="0">
                          <a:solidFill>
                            <a:schemeClr val="bg1"/>
                          </a:solidFill>
                        </a:rPr>
                        <a:t> Drugs</a:t>
                      </a:r>
                      <a:endParaRPr lang="en-US" sz="2000" dirty="0">
                        <a:solidFill>
                          <a:schemeClr val="bg1"/>
                        </a:solidFill>
                      </a:endParaRPr>
                    </a:p>
                  </a:txBody>
                  <a:tcPr marT="45726" marB="45726"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1738E"/>
                    </a:solidFill>
                  </a:tcPr>
                </a:tc>
                <a:tc>
                  <a:txBody>
                    <a:bodyPr/>
                    <a:lstStyle/>
                    <a:p>
                      <a:pPr marL="0" lvl="1" indent="0" algn="ctr"/>
                      <a:r>
                        <a:rPr lang="en-US" sz="2000" dirty="0" smtClean="0">
                          <a:solidFill>
                            <a:schemeClr val="bg1"/>
                          </a:solidFill>
                        </a:rPr>
                        <a:t>13.7%</a:t>
                      </a:r>
                      <a:endParaRPr lang="en-US" sz="2000" dirty="0">
                        <a:solidFill>
                          <a:schemeClr val="bg1"/>
                        </a:solidFill>
                      </a:endParaRPr>
                    </a:p>
                  </a:txBody>
                  <a:tcPr marT="45726" marB="45726"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1738E"/>
                    </a:solidFill>
                  </a:tcPr>
                </a:tc>
                <a:tc>
                  <a:txBody>
                    <a:bodyPr/>
                    <a:lstStyle/>
                    <a:p>
                      <a:pPr marL="0" lvl="1" indent="0" algn="ctr"/>
                      <a:r>
                        <a:rPr lang="en-US" sz="2000" dirty="0" smtClean="0">
                          <a:solidFill>
                            <a:schemeClr val="bg1"/>
                          </a:solidFill>
                        </a:rPr>
                        <a:t>19.8%</a:t>
                      </a:r>
                      <a:endParaRPr lang="en-US" sz="2000" dirty="0">
                        <a:solidFill>
                          <a:schemeClr val="bg1"/>
                        </a:solidFill>
                      </a:endParaRPr>
                    </a:p>
                  </a:txBody>
                  <a:tcPr marT="45726" marB="45726"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1738E"/>
                    </a:solidFill>
                  </a:tcPr>
                </a:tc>
              </a:tr>
              <a:tr h="621152">
                <a:tc>
                  <a:txBody>
                    <a:bodyPr/>
                    <a:lstStyle/>
                    <a:p>
                      <a:pPr marL="0" lvl="1" indent="0" algn="l"/>
                      <a:r>
                        <a:rPr lang="en-US" sz="2000" baseline="0" dirty="0" smtClean="0">
                          <a:solidFill>
                            <a:schemeClr val="bg1"/>
                          </a:solidFill>
                        </a:rPr>
                        <a:t>Misuse of Prescriptions</a:t>
                      </a:r>
                      <a:endParaRPr lang="en-US" sz="2000" dirty="0">
                        <a:solidFill>
                          <a:schemeClr val="bg1"/>
                        </a:solidFill>
                      </a:endParaRPr>
                    </a:p>
                  </a:txBody>
                  <a:tcPr marT="45726" marB="45726" anchor="ctr">
                    <a:lnT w="12700" cap="flat" cmpd="sng" algn="ctr">
                      <a:solidFill>
                        <a:schemeClr val="bg1"/>
                      </a:solidFill>
                      <a:prstDash val="solid"/>
                      <a:round/>
                      <a:headEnd type="none" w="med" len="med"/>
                      <a:tailEnd type="none" w="med" len="med"/>
                    </a:lnT>
                    <a:solidFill>
                      <a:srgbClr val="51738E"/>
                    </a:solidFill>
                  </a:tcPr>
                </a:tc>
                <a:tc>
                  <a:txBody>
                    <a:bodyPr/>
                    <a:lstStyle/>
                    <a:p>
                      <a:pPr marL="0" lvl="1" indent="0" algn="ctr"/>
                      <a:r>
                        <a:rPr lang="en-US" sz="2000" dirty="0" smtClean="0">
                          <a:solidFill>
                            <a:schemeClr val="bg1"/>
                          </a:solidFill>
                        </a:rPr>
                        <a:t>5.2%</a:t>
                      </a:r>
                      <a:endParaRPr lang="en-US" sz="2000" dirty="0">
                        <a:solidFill>
                          <a:schemeClr val="bg1"/>
                        </a:solidFill>
                      </a:endParaRPr>
                    </a:p>
                  </a:txBody>
                  <a:tcPr marT="45726" marB="45726" anchor="ctr">
                    <a:lnT w="12700" cap="flat" cmpd="sng" algn="ctr">
                      <a:solidFill>
                        <a:schemeClr val="bg1"/>
                      </a:solidFill>
                      <a:prstDash val="solid"/>
                      <a:round/>
                      <a:headEnd type="none" w="med" len="med"/>
                      <a:tailEnd type="none" w="med" len="med"/>
                    </a:lnT>
                    <a:solidFill>
                      <a:srgbClr val="51738E"/>
                    </a:solidFill>
                  </a:tcPr>
                </a:tc>
                <a:tc>
                  <a:txBody>
                    <a:bodyPr/>
                    <a:lstStyle/>
                    <a:p>
                      <a:pPr marL="0" lvl="1" indent="0" algn="ctr"/>
                      <a:r>
                        <a:rPr lang="en-US" sz="2000" dirty="0" smtClean="0">
                          <a:solidFill>
                            <a:schemeClr val="bg1"/>
                          </a:solidFill>
                        </a:rPr>
                        <a:t>6.1%</a:t>
                      </a:r>
                      <a:endParaRPr lang="en-US" sz="2000" dirty="0">
                        <a:solidFill>
                          <a:schemeClr val="bg1"/>
                        </a:solidFill>
                      </a:endParaRPr>
                    </a:p>
                  </a:txBody>
                  <a:tcPr marT="45726" marB="45726" anchor="ctr">
                    <a:lnT w="12700" cap="flat" cmpd="sng" algn="ctr">
                      <a:solidFill>
                        <a:schemeClr val="bg1"/>
                      </a:solidFill>
                      <a:prstDash val="solid"/>
                      <a:round/>
                      <a:headEnd type="none" w="med" len="med"/>
                      <a:tailEnd type="none" w="med" len="med"/>
                    </a:lnT>
                    <a:solidFill>
                      <a:srgbClr val="51738E"/>
                    </a:solidFill>
                  </a:tcPr>
                </a:tc>
              </a:tr>
            </a:tbl>
          </a:graphicData>
        </a:graphic>
      </p:graphicFrame>
      <p:sp>
        <p:nvSpPr>
          <p:cNvPr id="5" name="Footer Placeholder 4"/>
          <p:cNvSpPr>
            <a:spLocks noGrp="1"/>
          </p:cNvSpPr>
          <p:nvPr>
            <p:ph type="ftr" sz="quarter" idx="11"/>
          </p:nvPr>
        </p:nvSpPr>
        <p:spPr>
          <a:xfrm>
            <a:off x="457200" y="5299364"/>
            <a:ext cx="8229600" cy="644236"/>
          </a:xfrm>
        </p:spPr>
        <p:txBody>
          <a:bodyPr/>
          <a:lstStyle/>
          <a:p>
            <a:pPr algn="l" fontAlgn="auto">
              <a:spcBef>
                <a:spcPts val="0"/>
              </a:spcBef>
              <a:spcAft>
                <a:spcPts val="0"/>
              </a:spcAft>
              <a:defRPr/>
            </a:pPr>
            <a:r>
              <a:rPr lang="en-US" sz="1600" dirty="0">
                <a:solidFill>
                  <a:schemeClr val="tx1"/>
                </a:solidFill>
                <a:latin typeface="+mn-lt"/>
              </a:rPr>
              <a:t>SAMHSA, National Survey on Drug Use and Health, </a:t>
            </a:r>
            <a:r>
              <a:rPr lang="en-US" sz="1600" dirty="0" smtClean="0">
                <a:solidFill>
                  <a:schemeClr val="tx1"/>
                </a:solidFill>
                <a:latin typeface="+mn-lt"/>
              </a:rPr>
              <a:t>2014, </a:t>
            </a:r>
            <a:r>
              <a:rPr lang="en-US" sz="1600" dirty="0">
                <a:solidFill>
                  <a:schemeClr val="tx1"/>
                </a:solidFill>
                <a:latin typeface="+mn-lt"/>
              </a:rPr>
              <a:t>Ages 12+ in the US, </a:t>
            </a:r>
            <a:r>
              <a:rPr lang="en-US" sz="1600" dirty="0" smtClean="0">
                <a:solidFill>
                  <a:schemeClr val="tx1"/>
                </a:solidFill>
                <a:latin typeface="+mn-lt"/>
              </a:rPr>
              <a:t>past year use</a:t>
            </a:r>
          </a:p>
          <a:p>
            <a:pPr algn="l" fontAlgn="auto">
              <a:spcBef>
                <a:spcPts val="0"/>
              </a:spcBef>
              <a:spcAft>
                <a:spcPts val="0"/>
              </a:spcAft>
              <a:defRPr/>
            </a:pPr>
            <a:r>
              <a:rPr lang="en-US" sz="1600" dirty="0" smtClean="0">
                <a:solidFill>
                  <a:schemeClr val="tx1"/>
                </a:solidFill>
              </a:rPr>
              <a:t>(</a:t>
            </a:r>
            <a:r>
              <a:rPr lang="en-US" sz="1600" dirty="0" err="1" smtClean="0">
                <a:solidFill>
                  <a:schemeClr val="tx1"/>
                </a:solidFill>
              </a:rPr>
              <a:t>www.samhsa.gov</a:t>
            </a:r>
            <a:r>
              <a:rPr lang="en-US" sz="1600" dirty="0">
                <a:solidFill>
                  <a:schemeClr val="tx1"/>
                </a:solidFill>
              </a:rPr>
              <a:t>/data/sites/default/files/NSDUH-DetTabs2014/NSDUH-DetTabs2014.</a:t>
            </a:r>
            <a:r>
              <a:rPr lang="en-US" sz="1600" dirty="0" smtClean="0">
                <a:solidFill>
                  <a:schemeClr val="tx1"/>
                </a:solidFill>
              </a:rPr>
              <a:t>htm)</a:t>
            </a:r>
            <a:endParaRPr lang="en-US" sz="1600" dirty="0">
              <a:solidFill>
                <a:schemeClr val="tx1"/>
              </a:solidFill>
              <a:latin typeface="+mn-lt"/>
            </a:endParaRPr>
          </a:p>
        </p:txBody>
      </p:sp>
    </p:spTree>
    <p:extLst>
      <p:ext uri="{BB962C8B-B14F-4D97-AF65-F5344CB8AC3E}">
        <p14:creationId xmlns:p14="http://schemas.microsoft.com/office/powerpoint/2010/main" val="36650169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09600" y="1905000"/>
            <a:ext cx="8229600" cy="3276600"/>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457200" indent="-457200" algn="l">
              <a:buFont typeface="Arial" pitchFamily="34" charset="0"/>
              <a:buChar char="•"/>
            </a:pPr>
            <a:endParaRPr lang="en-US" sz="3200" dirty="0">
              <a:solidFill>
                <a:prstClr val="black"/>
              </a:solidFill>
              <a:effectLst>
                <a:outerShdw blurRad="38100" dist="38100" dir="2700000" algn="tl">
                  <a:srgbClr val="000000">
                    <a:alpha val="43137"/>
                  </a:srgbClr>
                </a:outerShdw>
              </a:effectLst>
            </a:endParaRPr>
          </a:p>
        </p:txBody>
      </p:sp>
      <p:grpSp>
        <p:nvGrpSpPr>
          <p:cNvPr id="8" name="Group 7"/>
          <p:cNvGrpSpPr/>
          <p:nvPr/>
        </p:nvGrpSpPr>
        <p:grpSpPr>
          <a:xfrm>
            <a:off x="1143000" y="2133600"/>
            <a:ext cx="6248400" cy="4400550"/>
            <a:chOff x="1295400" y="1752600"/>
            <a:chExt cx="6248400" cy="4400550"/>
          </a:xfrm>
        </p:grpSpPr>
        <p:pic>
          <p:nvPicPr>
            <p:cNvPr id="5" name="Diagram 1"/>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66000"/>
                      </a14:imgEffect>
                    </a14:imgLayer>
                  </a14:imgProps>
                </a:ext>
              </a:extLst>
            </a:blip>
            <a:srcRect l="-11159" t="-3722" r="-10007" b="-12959"/>
            <a:stretch>
              <a:fillRect/>
            </a:stretch>
          </p:blipFill>
          <p:spPr bwMode="auto">
            <a:xfrm>
              <a:off x="2743200" y="1752600"/>
              <a:ext cx="4800600" cy="4400550"/>
            </a:xfrm>
            <a:prstGeom prst="rect">
              <a:avLst/>
            </a:prstGeom>
            <a:noFill/>
            <a:ln w="9525">
              <a:noFill/>
              <a:miter lim="800000"/>
              <a:headEnd/>
              <a:tailEnd/>
            </a:ln>
          </p:spPr>
        </p:pic>
        <p:sp>
          <p:nvSpPr>
            <p:cNvPr id="6" name="Text Placeholder 2"/>
            <p:cNvSpPr txBox="1">
              <a:spLocks/>
            </p:cNvSpPr>
            <p:nvPr/>
          </p:nvSpPr>
          <p:spPr>
            <a:xfrm>
              <a:off x="1295400" y="1992630"/>
              <a:ext cx="4648200" cy="4038600"/>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000" b="1" dirty="0" smtClean="0">
                <a:solidFill>
                  <a:prstClr val="black"/>
                </a:solidFill>
                <a:latin typeface="Century Gothic" pitchFamily="34" charset="0"/>
                <a:ea typeface="ＭＳ Ｐゴシック" pitchFamily="34" charset="-128"/>
              </a:endParaRPr>
            </a:p>
            <a:p>
              <a:pPr marL="0" indent="0">
                <a:lnSpc>
                  <a:spcPts val="3000"/>
                </a:lnSpc>
                <a:spcBef>
                  <a:spcPct val="0"/>
                </a:spcBef>
                <a:buSzPct val="100000"/>
                <a:buFont typeface="Arial" charset="0"/>
                <a:buNone/>
              </a:pPr>
              <a:r>
                <a:rPr lang="en-US" sz="2000" b="1" dirty="0" smtClean="0">
                  <a:solidFill>
                    <a:prstClr val="black"/>
                  </a:solidFill>
                  <a:latin typeface="Century Gothic" pitchFamily="34" charset="0"/>
                  <a:ea typeface="ＭＳ Ｐゴシック" pitchFamily="34" charset="-128"/>
                  <a:cs typeface="Arial" charset="0"/>
                </a:rPr>
                <a:t>	</a:t>
              </a:r>
              <a:r>
                <a:rPr lang="en-US" sz="2000" b="1" dirty="0">
                  <a:solidFill>
                    <a:prstClr val="black"/>
                  </a:solidFill>
                  <a:latin typeface="Century Gothic" pitchFamily="34" charset="0"/>
                  <a:ea typeface="ＭＳ Ｐゴシック" pitchFamily="34" charset="-128"/>
                  <a:cs typeface="Arial" charset="0"/>
                </a:rPr>
                <a:t> </a:t>
              </a:r>
              <a:r>
                <a:rPr lang="en-US" sz="2000" b="1" dirty="0" smtClean="0">
                  <a:solidFill>
                    <a:prstClr val="black"/>
                  </a:solidFill>
                  <a:latin typeface="Century Gothic" pitchFamily="34" charset="0"/>
                  <a:ea typeface="ＭＳ Ｐゴシック" pitchFamily="34" charset="-128"/>
                  <a:cs typeface="Arial" charset="0"/>
                </a:rPr>
                <a:t>       </a:t>
              </a:r>
              <a:r>
                <a:rPr lang="en-US" sz="2000" dirty="0" smtClean="0">
                  <a:solidFill>
                    <a:prstClr val="black"/>
                  </a:solidFill>
                  <a:latin typeface="Century Gothic" pitchFamily="34" charset="0"/>
                  <a:ea typeface="ＭＳ Ｐゴシック" pitchFamily="34" charset="-128"/>
                  <a:cs typeface="Arial" charset="0"/>
                </a:rPr>
                <a:t>Dependent Use </a:t>
              </a:r>
            </a:p>
            <a:p>
              <a:pPr marL="0" indent="0">
                <a:buSzPct val="100000"/>
                <a:buFont typeface="Arial" charset="0"/>
                <a:buNone/>
              </a:pPr>
              <a:endParaRPr lang="en-US" sz="2000" dirty="0" smtClean="0">
                <a:solidFill>
                  <a:prstClr val="black"/>
                </a:solidFill>
                <a:latin typeface="Century Gothic" pitchFamily="34" charset="0"/>
                <a:ea typeface="ＭＳ Ｐゴシック" pitchFamily="34" charset="-128"/>
                <a:cs typeface="Arial" charset="0"/>
              </a:endParaRPr>
            </a:p>
            <a:p>
              <a:pPr marL="0" indent="0">
                <a:lnSpc>
                  <a:spcPts val="3000"/>
                </a:lnSpc>
                <a:spcBef>
                  <a:spcPct val="0"/>
                </a:spcBef>
                <a:buSzPct val="100000"/>
                <a:buFont typeface="Arial" charset="0"/>
                <a:buNone/>
              </a:pPr>
              <a:r>
                <a:rPr lang="en-US" sz="2000" dirty="0" smtClean="0">
                  <a:solidFill>
                    <a:prstClr val="black"/>
                  </a:solidFill>
                  <a:latin typeface="Century Gothic" pitchFamily="34" charset="0"/>
                  <a:ea typeface="ＭＳ Ｐゴシック" pitchFamily="34" charset="-128"/>
                  <a:cs typeface="Arial" charset="0"/>
                </a:rPr>
                <a:t>	       Harmful Use </a:t>
              </a:r>
            </a:p>
            <a:p>
              <a:pPr marL="0" indent="0">
                <a:buSzPct val="100000"/>
                <a:buFont typeface="Arial" charset="0"/>
                <a:buNone/>
              </a:pPr>
              <a:endParaRPr lang="en-US" sz="2000" dirty="0" smtClean="0">
                <a:solidFill>
                  <a:prstClr val="black"/>
                </a:solidFill>
                <a:latin typeface="Century Gothic" pitchFamily="34" charset="0"/>
                <a:ea typeface="ＭＳ Ｐゴシック" pitchFamily="34" charset="-128"/>
                <a:cs typeface="Arial" charset="0"/>
              </a:endParaRPr>
            </a:p>
            <a:p>
              <a:pPr marL="0" indent="0">
                <a:lnSpc>
                  <a:spcPts val="3000"/>
                </a:lnSpc>
                <a:spcBef>
                  <a:spcPts val="1200"/>
                </a:spcBef>
                <a:buSzPct val="100000"/>
                <a:buFont typeface="Arial" charset="0"/>
                <a:buNone/>
              </a:pPr>
              <a:r>
                <a:rPr lang="en-US" sz="2000" dirty="0" smtClean="0">
                  <a:solidFill>
                    <a:prstClr val="black"/>
                  </a:solidFill>
                  <a:latin typeface="Century Gothic" pitchFamily="34" charset="0"/>
                  <a:ea typeface="ＭＳ Ｐゴシック" pitchFamily="34" charset="-128"/>
                  <a:cs typeface="Arial" charset="0"/>
                </a:rPr>
                <a:t>	   At-Risk Use </a:t>
              </a:r>
            </a:p>
            <a:p>
              <a:pPr marL="0" indent="0">
                <a:buSzPct val="100000"/>
                <a:buFont typeface="Arial" charset="0"/>
                <a:buNone/>
              </a:pPr>
              <a:endParaRPr lang="en-US" sz="2000" dirty="0" smtClean="0">
                <a:solidFill>
                  <a:prstClr val="black"/>
                </a:solidFill>
                <a:latin typeface="Century Gothic" pitchFamily="34" charset="0"/>
                <a:ea typeface="ＭＳ Ｐゴシック" pitchFamily="34" charset="-128"/>
                <a:cs typeface="Arial" charset="0"/>
              </a:endParaRPr>
            </a:p>
            <a:p>
              <a:pPr marL="0" indent="0">
                <a:lnSpc>
                  <a:spcPts val="3000"/>
                </a:lnSpc>
                <a:spcBef>
                  <a:spcPts val="1200"/>
                </a:spcBef>
                <a:buSzPct val="100000"/>
                <a:buFont typeface="Arial" charset="0"/>
                <a:buNone/>
              </a:pPr>
              <a:r>
                <a:rPr lang="en-US" sz="2000" dirty="0" smtClean="0">
                  <a:solidFill>
                    <a:prstClr val="black"/>
                  </a:solidFill>
                  <a:latin typeface="Century Gothic" pitchFamily="34" charset="0"/>
                  <a:ea typeface="ＭＳ Ｐゴシック" pitchFamily="34" charset="-128"/>
                  <a:cs typeface="Arial" charset="0"/>
                </a:rPr>
                <a:t>	Low Risk </a:t>
              </a:r>
            </a:p>
          </p:txBody>
        </p:sp>
      </p:grpSp>
      <p:sp>
        <p:nvSpPr>
          <p:cNvPr id="4" name="Title 3"/>
          <p:cNvSpPr>
            <a:spLocks noGrp="1"/>
          </p:cNvSpPr>
          <p:nvPr>
            <p:ph type="title"/>
          </p:nvPr>
        </p:nvSpPr>
        <p:spPr/>
        <p:txBody>
          <a:bodyPr>
            <a:normAutofit/>
          </a:bodyPr>
          <a:lstStyle/>
          <a:p>
            <a:r>
              <a:rPr lang="en-US" dirty="0" smtClean="0"/>
              <a:t>Based on Findings of Screening</a:t>
            </a:r>
            <a:endParaRPr lang="en-US" dirty="0"/>
          </a:p>
        </p:txBody>
      </p:sp>
    </p:spTree>
    <p:extLst>
      <p:ext uri="{BB962C8B-B14F-4D97-AF65-F5344CB8AC3E}">
        <p14:creationId xmlns:p14="http://schemas.microsoft.com/office/powerpoint/2010/main" val="3980346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465</TotalTime>
  <Words>2892</Words>
  <Application>Microsoft Office PowerPoint</Application>
  <PresentationFormat>On-screen Show (4:3)</PresentationFormat>
  <Paragraphs>494</Paragraphs>
  <Slides>79</Slides>
  <Notes>56</Notes>
  <HiddenSlides>0</HiddenSlides>
  <MMClips>0</MMClips>
  <ScaleCrop>false</ScaleCrop>
  <HeadingPairs>
    <vt:vector size="4" baseType="variant">
      <vt:variant>
        <vt:lpstr>Theme</vt:lpstr>
      </vt:variant>
      <vt:variant>
        <vt:i4>2</vt:i4>
      </vt:variant>
      <vt:variant>
        <vt:lpstr>Slide Titles</vt:lpstr>
      </vt:variant>
      <vt:variant>
        <vt:i4>79</vt:i4>
      </vt:variant>
    </vt:vector>
  </HeadingPairs>
  <TitlesOfParts>
    <vt:vector size="81" baseType="lpstr">
      <vt:lpstr>Office Theme</vt:lpstr>
      <vt:lpstr>1_Office Theme</vt:lpstr>
      <vt:lpstr>SBIRT Training</vt:lpstr>
      <vt:lpstr>SBIRT Training</vt:lpstr>
      <vt:lpstr>What Is SBIRT?</vt:lpstr>
      <vt:lpstr>Why Is SBIRT Important? </vt:lpstr>
      <vt:lpstr>Health Impacts of  Problematic Substance Use</vt:lpstr>
      <vt:lpstr>Medical and Psychiatric Harm of High-Risk Drinking</vt:lpstr>
      <vt:lpstr>SCREENING</vt:lpstr>
      <vt:lpstr>Prevalence of Substance Use</vt:lpstr>
      <vt:lpstr>Based on Findings of Screening</vt:lpstr>
      <vt:lpstr>Screening Tools</vt:lpstr>
      <vt:lpstr>Screening in a Practice Setting</vt:lpstr>
      <vt:lpstr>Alcohol Prescreening</vt:lpstr>
      <vt:lpstr>Prescreening Drinking Limits</vt:lpstr>
      <vt:lpstr>How Much Is “One Drink”?</vt:lpstr>
      <vt:lpstr>Drinking Limit Recommendations</vt:lpstr>
      <vt:lpstr>How Many Drinks Is This?</vt:lpstr>
      <vt:lpstr>How many drinks?</vt:lpstr>
      <vt:lpstr>How many drinks?</vt:lpstr>
      <vt:lpstr>PowerPoint Presentation</vt:lpstr>
      <vt:lpstr>Handouts</vt:lpstr>
      <vt:lpstr>Prescreening for Drugs</vt:lpstr>
      <vt:lpstr>A Positive Drug Screen</vt:lpstr>
      <vt:lpstr>Key Points for Screening</vt:lpstr>
      <vt:lpstr>Screening Stratifies Risk</vt:lpstr>
      <vt:lpstr>Brief Negotiated Interview</vt:lpstr>
      <vt:lpstr>What Is Brief Intervention?</vt:lpstr>
      <vt:lpstr>Refer to Handout</vt:lpstr>
      <vt:lpstr>Change Talk</vt:lpstr>
      <vt:lpstr>PowerPoint Presentation</vt:lpstr>
      <vt:lpstr>Remember </vt:lpstr>
      <vt:lpstr>Increase Change Talk</vt:lpstr>
      <vt:lpstr>Exercise</vt:lpstr>
      <vt:lpstr>Motivational Interviewing</vt:lpstr>
      <vt:lpstr>Definition of Motivational Interviewing</vt:lpstr>
      <vt:lpstr>Motivational Interviewing</vt:lpstr>
      <vt:lpstr>Matt Foley: The Original Motivational Speaker</vt:lpstr>
      <vt:lpstr>What MI Is Not</vt:lpstr>
      <vt:lpstr>Motivational Interviewing Principles</vt:lpstr>
      <vt:lpstr>MI Principles (continued)</vt:lpstr>
      <vt:lpstr>Four Other Guiding MI Principles</vt:lpstr>
      <vt:lpstr>Four Other Guiding MI Principles (continued)</vt:lpstr>
      <vt:lpstr>Four Other Guiding MI Principles (continued)</vt:lpstr>
      <vt:lpstr>Four Other Guiding MI Principles (continued)</vt:lpstr>
      <vt:lpstr>MI Steps and Core Skills</vt:lpstr>
      <vt:lpstr>Motivational Interviewing Core Skills</vt:lpstr>
      <vt:lpstr>Core MI</vt:lpstr>
      <vt:lpstr>Open-Ended Questions</vt:lpstr>
      <vt:lpstr>Open-Ended Questions (continued)</vt:lpstr>
      <vt:lpstr>Closed-Ended Questions Present Conversational Dead Ends</vt:lpstr>
      <vt:lpstr>Affirmations</vt:lpstr>
      <vt:lpstr>Affirmations May Include:</vt:lpstr>
      <vt:lpstr>Reflective Listening</vt:lpstr>
      <vt:lpstr>Reflective Listening (continued)</vt:lpstr>
      <vt:lpstr>Levels of Reflection</vt:lpstr>
      <vt:lpstr>Levels of Reflection (continued)</vt:lpstr>
      <vt:lpstr>Summaries</vt:lpstr>
      <vt:lpstr>Summaries (continued)</vt:lpstr>
      <vt:lpstr>Motivational Interviewing Strategies</vt:lpstr>
      <vt:lpstr>Readiness Rulers: I-C-R</vt:lpstr>
      <vt:lpstr>Initiating Reflective Discussion</vt:lpstr>
      <vt:lpstr>Providing Feedback</vt:lpstr>
      <vt:lpstr>Evoking Personal Meaning</vt:lpstr>
      <vt:lpstr>Negotiating Commitment</vt:lpstr>
      <vt:lpstr>Video and Discussion</vt:lpstr>
      <vt:lpstr>Referral to Treatment</vt:lpstr>
      <vt:lpstr>Referral </vt:lpstr>
      <vt:lpstr>Referral </vt:lpstr>
      <vt:lpstr>What Is Treatment?</vt:lpstr>
      <vt:lpstr>What Is Treatment? (continued)</vt:lpstr>
      <vt:lpstr>A Strong Referral to Appropriate Treatment Provider Is Key</vt:lpstr>
      <vt:lpstr>What Is a Warm-Handoff Referral?</vt:lpstr>
      <vt:lpstr>Considerations When Choosing a Treatment Provider</vt:lpstr>
      <vt:lpstr>Payment for Services</vt:lpstr>
      <vt:lpstr>What Should You Expect?</vt:lpstr>
      <vt:lpstr>What Should You Expect?</vt:lpstr>
      <vt:lpstr>Common Mistakes To Avoid</vt:lpstr>
      <vt:lpstr>Addiction Services</vt:lpstr>
      <vt:lpstr>Referral Resources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Core Curriculum Modules</dc:title>
  <dc:creator>Drew</dc:creator>
  <cp:lastModifiedBy>HHSUser</cp:lastModifiedBy>
  <cp:revision>49</cp:revision>
  <dcterms:created xsi:type="dcterms:W3CDTF">2015-12-14T17:04:04Z</dcterms:created>
  <dcterms:modified xsi:type="dcterms:W3CDTF">2016-02-01T16:56:13Z</dcterms:modified>
</cp:coreProperties>
</file>