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35"/>
  </p:notesMasterIdLst>
  <p:sldIdLst>
    <p:sldId id="256" r:id="rId5"/>
    <p:sldId id="311" r:id="rId6"/>
    <p:sldId id="347" r:id="rId7"/>
    <p:sldId id="323" r:id="rId8"/>
    <p:sldId id="344" r:id="rId9"/>
    <p:sldId id="318" r:id="rId10"/>
    <p:sldId id="334" r:id="rId11"/>
    <p:sldId id="348" r:id="rId12"/>
    <p:sldId id="346" r:id="rId13"/>
    <p:sldId id="338" r:id="rId14"/>
    <p:sldId id="330" r:id="rId15"/>
    <p:sldId id="341" r:id="rId16"/>
    <p:sldId id="343" r:id="rId17"/>
    <p:sldId id="342" r:id="rId18"/>
    <p:sldId id="340" r:id="rId19"/>
    <p:sldId id="339" r:id="rId20"/>
    <p:sldId id="314" r:id="rId21"/>
    <p:sldId id="321" r:id="rId22"/>
    <p:sldId id="345" r:id="rId23"/>
    <p:sldId id="322" r:id="rId24"/>
    <p:sldId id="315" r:id="rId25"/>
    <p:sldId id="349" r:id="rId26"/>
    <p:sldId id="320" r:id="rId27"/>
    <p:sldId id="324" r:id="rId28"/>
    <p:sldId id="333" r:id="rId29"/>
    <p:sldId id="326" r:id="rId30"/>
    <p:sldId id="328" r:id="rId31"/>
    <p:sldId id="312" r:id="rId32"/>
    <p:sldId id="286" r:id="rId33"/>
    <p:sldId id="258" r:id="rId34"/>
  </p:sldIdLst>
  <p:sldSz cx="9602788" cy="6858000"/>
  <p:notesSz cx="7023100" cy="9309100"/>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50">
          <p15:clr>
            <a:srgbClr val="A4A3A4"/>
          </p15:clr>
        </p15:guide>
        <p15:guide id="2" orient="horz" pos="808">
          <p15:clr>
            <a:srgbClr val="A4A3A4"/>
          </p15:clr>
        </p15:guide>
        <p15:guide id="3" pos="290">
          <p15:clr>
            <a:srgbClr val="A4A3A4"/>
          </p15:clr>
        </p15:guide>
        <p15:guide id="4" pos="5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D30"/>
    <a:srgbClr val="008075"/>
    <a:srgbClr val="932077"/>
    <a:srgbClr val="595997"/>
    <a:srgbClr val="BA2C2B"/>
    <a:srgbClr val="F48132"/>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76" autoAdjust="0"/>
    <p:restoredTop sz="88810" autoAdjust="0"/>
  </p:normalViewPr>
  <p:slideViewPr>
    <p:cSldViewPr snapToGrid="0">
      <p:cViewPr varScale="1">
        <p:scale>
          <a:sx n="102" d="100"/>
          <a:sy n="102" d="100"/>
        </p:scale>
        <p:origin x="1308" y="114"/>
      </p:cViewPr>
      <p:guideLst>
        <p:guide orient="horz" pos="3950"/>
        <p:guide orient="horz" pos="808"/>
        <p:guide pos="290"/>
        <p:guide pos="575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FE67A-D47D-4B0A-918C-A81711E12D18}" type="doc">
      <dgm:prSet loTypeId="urn:microsoft.com/office/officeart/2005/8/layout/vList3" loCatId="list" qsTypeId="urn:microsoft.com/office/officeart/2005/8/quickstyle/simple1" qsCatId="simple" csTypeId="urn:microsoft.com/office/officeart/2005/8/colors/accent1_2" csCatId="accent1" phldr="1"/>
      <dgm:spPr/>
    </dgm:pt>
    <dgm:pt modelId="{256293D2-832C-4311-AE33-565C4AE7AF67}">
      <dgm:prSet phldrT="[Text]"/>
      <dgm:spPr/>
      <dgm:t>
        <a:bodyPr/>
        <a:lstStyle/>
        <a:p>
          <a:pPr algn="l"/>
          <a:r>
            <a:rPr lang="en-US" dirty="0" smtClean="0"/>
            <a:t>Campus Food Banks</a:t>
          </a:r>
          <a:endParaRPr lang="en-US" dirty="0"/>
        </a:p>
      </dgm:t>
    </dgm:pt>
    <dgm:pt modelId="{064400C9-3C1B-417A-B439-AED9F16BAE5A}" type="parTrans" cxnId="{E1167FC3-ED76-4D53-8CD9-0BF5CF97D964}">
      <dgm:prSet/>
      <dgm:spPr/>
      <dgm:t>
        <a:bodyPr/>
        <a:lstStyle/>
        <a:p>
          <a:endParaRPr lang="en-US"/>
        </a:p>
      </dgm:t>
    </dgm:pt>
    <dgm:pt modelId="{61EDEFB8-AC96-4DA8-BD31-E0203D87EAA8}" type="sibTrans" cxnId="{E1167FC3-ED76-4D53-8CD9-0BF5CF97D964}">
      <dgm:prSet/>
      <dgm:spPr/>
      <dgm:t>
        <a:bodyPr/>
        <a:lstStyle/>
        <a:p>
          <a:endParaRPr lang="en-US"/>
        </a:p>
      </dgm:t>
    </dgm:pt>
    <dgm:pt modelId="{824CBD93-F3DF-4E1B-B1A9-397B71CFB863}">
      <dgm:prSet phldrT="[Text]"/>
      <dgm:spPr/>
      <dgm:t>
        <a:bodyPr/>
        <a:lstStyle/>
        <a:p>
          <a:pPr algn="l"/>
          <a:r>
            <a:rPr lang="en-US" dirty="0" smtClean="0"/>
            <a:t>Community Gardens</a:t>
          </a:r>
          <a:endParaRPr lang="en-US" dirty="0"/>
        </a:p>
      </dgm:t>
    </dgm:pt>
    <dgm:pt modelId="{5128B35B-96C4-4501-9868-38B8A49E8AE1}" type="parTrans" cxnId="{27F1CAFD-3476-4A84-ADC6-C80ADFA7C68F}">
      <dgm:prSet/>
      <dgm:spPr/>
      <dgm:t>
        <a:bodyPr/>
        <a:lstStyle/>
        <a:p>
          <a:endParaRPr lang="en-US"/>
        </a:p>
      </dgm:t>
    </dgm:pt>
    <dgm:pt modelId="{18A675DC-6D3E-4DE2-92AF-B7809F18D7C0}" type="sibTrans" cxnId="{27F1CAFD-3476-4A84-ADC6-C80ADFA7C68F}">
      <dgm:prSet/>
      <dgm:spPr/>
      <dgm:t>
        <a:bodyPr/>
        <a:lstStyle/>
        <a:p>
          <a:endParaRPr lang="en-US"/>
        </a:p>
      </dgm:t>
    </dgm:pt>
    <dgm:pt modelId="{E74FE9E7-EE99-475E-9BC4-06E7D30970B8}">
      <dgm:prSet phldrT="[Text]"/>
      <dgm:spPr/>
      <dgm:t>
        <a:bodyPr/>
        <a:lstStyle/>
        <a:p>
          <a:pPr algn="l"/>
          <a:r>
            <a:rPr lang="en-US" dirty="0" smtClean="0"/>
            <a:t>Resources</a:t>
          </a:r>
          <a:endParaRPr lang="en-US" dirty="0"/>
        </a:p>
      </dgm:t>
    </dgm:pt>
    <dgm:pt modelId="{C7ACC4AC-01EC-4561-B441-DDFC40953242}" type="parTrans" cxnId="{F75768E0-5D5E-41A7-A2D4-0F708AD28DC9}">
      <dgm:prSet/>
      <dgm:spPr/>
      <dgm:t>
        <a:bodyPr/>
        <a:lstStyle/>
        <a:p>
          <a:endParaRPr lang="en-US"/>
        </a:p>
      </dgm:t>
    </dgm:pt>
    <dgm:pt modelId="{A1EFD13F-ACA3-4439-AEC4-38333A76BCD2}" type="sibTrans" cxnId="{F75768E0-5D5E-41A7-A2D4-0F708AD28DC9}">
      <dgm:prSet/>
      <dgm:spPr/>
      <dgm:t>
        <a:bodyPr/>
        <a:lstStyle/>
        <a:p>
          <a:endParaRPr lang="en-US"/>
        </a:p>
      </dgm:t>
    </dgm:pt>
    <dgm:pt modelId="{B32E9A58-6972-4F03-A525-E9A0D885932B}">
      <dgm:prSet/>
      <dgm:spPr/>
      <dgm:t>
        <a:bodyPr/>
        <a:lstStyle/>
        <a:p>
          <a:pPr algn="l"/>
          <a:r>
            <a:rPr lang="en-US" dirty="0" smtClean="0"/>
            <a:t>Insurance Coverage</a:t>
          </a:r>
          <a:endParaRPr lang="en-US" dirty="0"/>
        </a:p>
      </dgm:t>
    </dgm:pt>
    <dgm:pt modelId="{61F29345-C235-43AD-A105-A9684CC5906A}" type="parTrans" cxnId="{430D0AD5-D7DB-434E-AF4C-8B3500498690}">
      <dgm:prSet/>
      <dgm:spPr/>
      <dgm:t>
        <a:bodyPr/>
        <a:lstStyle/>
        <a:p>
          <a:endParaRPr lang="en-US"/>
        </a:p>
      </dgm:t>
    </dgm:pt>
    <dgm:pt modelId="{0F48F6E6-B4BF-4F41-8C44-403850A34AF2}" type="sibTrans" cxnId="{430D0AD5-D7DB-434E-AF4C-8B3500498690}">
      <dgm:prSet/>
      <dgm:spPr/>
      <dgm:t>
        <a:bodyPr/>
        <a:lstStyle/>
        <a:p>
          <a:endParaRPr lang="en-US"/>
        </a:p>
      </dgm:t>
    </dgm:pt>
    <dgm:pt modelId="{53E5E89B-5631-47B0-907D-4A04F51F8945}" type="pres">
      <dgm:prSet presAssocID="{A87FE67A-D47D-4B0A-918C-A81711E12D18}" presName="linearFlow" presStyleCnt="0">
        <dgm:presLayoutVars>
          <dgm:dir/>
          <dgm:resizeHandles val="exact"/>
        </dgm:presLayoutVars>
      </dgm:prSet>
      <dgm:spPr/>
    </dgm:pt>
    <dgm:pt modelId="{B2FF8522-C876-4504-B68F-9F16D3A0BDED}" type="pres">
      <dgm:prSet presAssocID="{256293D2-832C-4311-AE33-565C4AE7AF67}" presName="composite" presStyleCnt="0"/>
      <dgm:spPr/>
    </dgm:pt>
    <dgm:pt modelId="{A6C828F5-6763-4D48-BBE8-B222FCA3620A}" type="pres">
      <dgm:prSet presAssocID="{256293D2-832C-4311-AE33-565C4AE7AF67}"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4BD2087C-33FD-4DEB-84B2-49F3D2934C1A}" type="pres">
      <dgm:prSet presAssocID="{256293D2-832C-4311-AE33-565C4AE7AF67}" presName="txShp" presStyleLbl="node1" presStyleIdx="0" presStyleCnt="4">
        <dgm:presLayoutVars>
          <dgm:bulletEnabled val="1"/>
        </dgm:presLayoutVars>
      </dgm:prSet>
      <dgm:spPr/>
      <dgm:t>
        <a:bodyPr/>
        <a:lstStyle/>
        <a:p>
          <a:endParaRPr lang="en-US"/>
        </a:p>
      </dgm:t>
    </dgm:pt>
    <dgm:pt modelId="{56462327-A202-41A1-8B86-3F61EBC4A9AF}" type="pres">
      <dgm:prSet presAssocID="{61EDEFB8-AC96-4DA8-BD31-E0203D87EAA8}" presName="spacing" presStyleCnt="0"/>
      <dgm:spPr/>
    </dgm:pt>
    <dgm:pt modelId="{808BAF74-DC16-420F-AB1C-62CED1908C47}" type="pres">
      <dgm:prSet presAssocID="{824CBD93-F3DF-4E1B-B1A9-397B71CFB863}" presName="composite" presStyleCnt="0"/>
      <dgm:spPr/>
    </dgm:pt>
    <dgm:pt modelId="{BE4E49D0-C757-47BF-B4AF-D89AB87C282E}" type="pres">
      <dgm:prSet presAssocID="{824CBD93-F3DF-4E1B-B1A9-397B71CFB863}" presName="imgShp" presStyleLbl="fgImgPlace1" presStyleIdx="1" presStyleCnt="4"/>
      <dgm:spPr>
        <a:blipFill rotWithShape="1">
          <a:blip xmlns:r="http://schemas.openxmlformats.org/officeDocument/2006/relationships" r:embed="rId2"/>
          <a:stretch>
            <a:fillRect/>
          </a:stretch>
        </a:blipFill>
      </dgm:spPr>
    </dgm:pt>
    <dgm:pt modelId="{DB3F8962-4AD8-4FE7-8551-496A4F7C9C8E}" type="pres">
      <dgm:prSet presAssocID="{824CBD93-F3DF-4E1B-B1A9-397B71CFB863}" presName="txShp" presStyleLbl="node1" presStyleIdx="1" presStyleCnt="4">
        <dgm:presLayoutVars>
          <dgm:bulletEnabled val="1"/>
        </dgm:presLayoutVars>
      </dgm:prSet>
      <dgm:spPr/>
      <dgm:t>
        <a:bodyPr/>
        <a:lstStyle/>
        <a:p>
          <a:endParaRPr lang="en-US"/>
        </a:p>
      </dgm:t>
    </dgm:pt>
    <dgm:pt modelId="{422FBF37-60C2-4DF6-BF6B-8CED706C06FA}" type="pres">
      <dgm:prSet presAssocID="{18A675DC-6D3E-4DE2-92AF-B7809F18D7C0}" presName="spacing" presStyleCnt="0"/>
      <dgm:spPr/>
    </dgm:pt>
    <dgm:pt modelId="{6F4C77B6-D874-4385-8FE6-8298D09B2C49}" type="pres">
      <dgm:prSet presAssocID="{B32E9A58-6972-4F03-A525-E9A0D885932B}" presName="composite" presStyleCnt="0"/>
      <dgm:spPr/>
    </dgm:pt>
    <dgm:pt modelId="{D3B52E77-C035-4DFE-99D4-32272FE1552F}" type="pres">
      <dgm:prSet presAssocID="{B32E9A58-6972-4F03-A525-E9A0D885932B}" presName="imgShp" presStyleLbl="fgImgPlace1" presStyleIdx="2" presStyleCnt="4"/>
      <dgm:spPr>
        <a:blipFill rotWithShape="1">
          <a:blip xmlns:r="http://schemas.openxmlformats.org/officeDocument/2006/relationships" r:embed="rId3"/>
          <a:stretch>
            <a:fillRect/>
          </a:stretch>
        </a:blipFill>
      </dgm:spPr>
    </dgm:pt>
    <dgm:pt modelId="{EF85FD5A-C237-44CB-8444-572D504027EA}" type="pres">
      <dgm:prSet presAssocID="{B32E9A58-6972-4F03-A525-E9A0D885932B}" presName="txShp" presStyleLbl="node1" presStyleIdx="2" presStyleCnt="4" custLinFactNeighborY="2946">
        <dgm:presLayoutVars>
          <dgm:bulletEnabled val="1"/>
        </dgm:presLayoutVars>
      </dgm:prSet>
      <dgm:spPr/>
      <dgm:t>
        <a:bodyPr/>
        <a:lstStyle/>
        <a:p>
          <a:endParaRPr lang="en-US"/>
        </a:p>
      </dgm:t>
    </dgm:pt>
    <dgm:pt modelId="{D889B1B5-511C-421F-B498-C8C823C3DE01}" type="pres">
      <dgm:prSet presAssocID="{0F48F6E6-B4BF-4F41-8C44-403850A34AF2}" presName="spacing" presStyleCnt="0"/>
      <dgm:spPr/>
    </dgm:pt>
    <dgm:pt modelId="{B5B30CCA-0F8A-4903-B934-F596A8D867A0}" type="pres">
      <dgm:prSet presAssocID="{E74FE9E7-EE99-475E-9BC4-06E7D30970B8}" presName="composite" presStyleCnt="0"/>
      <dgm:spPr/>
    </dgm:pt>
    <dgm:pt modelId="{03B87852-2AF8-43D0-B777-B445BF048F0E}" type="pres">
      <dgm:prSet presAssocID="{E74FE9E7-EE99-475E-9BC4-06E7D30970B8}" presName="imgShp" presStyleLbl="fgImgPlace1" presStyleIdx="3" presStyleCnt="4"/>
      <dgm:spPr>
        <a:blipFill rotWithShape="1">
          <a:blip xmlns:r="http://schemas.openxmlformats.org/officeDocument/2006/relationships" r:embed="rId4"/>
          <a:stretch>
            <a:fillRect/>
          </a:stretch>
        </a:blipFill>
      </dgm:spPr>
    </dgm:pt>
    <dgm:pt modelId="{461FDD90-15C4-4922-80C0-4D660EA067EA}" type="pres">
      <dgm:prSet presAssocID="{E74FE9E7-EE99-475E-9BC4-06E7D30970B8}" presName="txShp" presStyleLbl="node1" presStyleIdx="3" presStyleCnt="4">
        <dgm:presLayoutVars>
          <dgm:bulletEnabled val="1"/>
        </dgm:presLayoutVars>
      </dgm:prSet>
      <dgm:spPr/>
      <dgm:t>
        <a:bodyPr/>
        <a:lstStyle/>
        <a:p>
          <a:endParaRPr lang="en-US"/>
        </a:p>
      </dgm:t>
    </dgm:pt>
  </dgm:ptLst>
  <dgm:cxnLst>
    <dgm:cxn modelId="{DFD602F6-25D3-4019-A179-92C13D6EAFC7}" type="presOf" srcId="{A87FE67A-D47D-4B0A-918C-A81711E12D18}" destId="{53E5E89B-5631-47B0-907D-4A04F51F8945}" srcOrd="0" destOrd="0" presId="urn:microsoft.com/office/officeart/2005/8/layout/vList3"/>
    <dgm:cxn modelId="{EE66C861-3696-4FE1-8CDF-63D6C612E1C2}" type="presOf" srcId="{256293D2-832C-4311-AE33-565C4AE7AF67}" destId="{4BD2087C-33FD-4DEB-84B2-49F3D2934C1A}" srcOrd="0" destOrd="0" presId="urn:microsoft.com/office/officeart/2005/8/layout/vList3"/>
    <dgm:cxn modelId="{430D0AD5-D7DB-434E-AF4C-8B3500498690}" srcId="{A87FE67A-D47D-4B0A-918C-A81711E12D18}" destId="{B32E9A58-6972-4F03-A525-E9A0D885932B}" srcOrd="2" destOrd="0" parTransId="{61F29345-C235-43AD-A105-A9684CC5906A}" sibTransId="{0F48F6E6-B4BF-4F41-8C44-403850A34AF2}"/>
    <dgm:cxn modelId="{03C675D3-903E-41F2-9405-42423AF5D197}" type="presOf" srcId="{824CBD93-F3DF-4E1B-B1A9-397B71CFB863}" destId="{DB3F8962-4AD8-4FE7-8551-496A4F7C9C8E}" srcOrd="0" destOrd="0" presId="urn:microsoft.com/office/officeart/2005/8/layout/vList3"/>
    <dgm:cxn modelId="{F75768E0-5D5E-41A7-A2D4-0F708AD28DC9}" srcId="{A87FE67A-D47D-4B0A-918C-A81711E12D18}" destId="{E74FE9E7-EE99-475E-9BC4-06E7D30970B8}" srcOrd="3" destOrd="0" parTransId="{C7ACC4AC-01EC-4561-B441-DDFC40953242}" sibTransId="{A1EFD13F-ACA3-4439-AEC4-38333A76BCD2}"/>
    <dgm:cxn modelId="{BD799A72-6350-44C5-B19B-E47AB0665848}" type="presOf" srcId="{E74FE9E7-EE99-475E-9BC4-06E7D30970B8}" destId="{461FDD90-15C4-4922-80C0-4D660EA067EA}" srcOrd="0" destOrd="0" presId="urn:microsoft.com/office/officeart/2005/8/layout/vList3"/>
    <dgm:cxn modelId="{27F1CAFD-3476-4A84-ADC6-C80ADFA7C68F}" srcId="{A87FE67A-D47D-4B0A-918C-A81711E12D18}" destId="{824CBD93-F3DF-4E1B-B1A9-397B71CFB863}" srcOrd="1" destOrd="0" parTransId="{5128B35B-96C4-4501-9868-38B8A49E8AE1}" sibTransId="{18A675DC-6D3E-4DE2-92AF-B7809F18D7C0}"/>
    <dgm:cxn modelId="{048B3E96-196F-4D39-8F07-BAE00CC1221D}" type="presOf" srcId="{B32E9A58-6972-4F03-A525-E9A0D885932B}" destId="{EF85FD5A-C237-44CB-8444-572D504027EA}" srcOrd="0" destOrd="0" presId="urn:microsoft.com/office/officeart/2005/8/layout/vList3"/>
    <dgm:cxn modelId="{E1167FC3-ED76-4D53-8CD9-0BF5CF97D964}" srcId="{A87FE67A-D47D-4B0A-918C-A81711E12D18}" destId="{256293D2-832C-4311-AE33-565C4AE7AF67}" srcOrd="0" destOrd="0" parTransId="{064400C9-3C1B-417A-B439-AED9F16BAE5A}" sibTransId="{61EDEFB8-AC96-4DA8-BD31-E0203D87EAA8}"/>
    <dgm:cxn modelId="{F1D7ED39-194E-47D2-8ED9-EADA10595A34}" type="presParOf" srcId="{53E5E89B-5631-47B0-907D-4A04F51F8945}" destId="{B2FF8522-C876-4504-B68F-9F16D3A0BDED}" srcOrd="0" destOrd="0" presId="urn:microsoft.com/office/officeart/2005/8/layout/vList3"/>
    <dgm:cxn modelId="{6E4937D2-381F-47A0-BA72-E363161FC05B}" type="presParOf" srcId="{B2FF8522-C876-4504-B68F-9F16D3A0BDED}" destId="{A6C828F5-6763-4D48-BBE8-B222FCA3620A}" srcOrd="0" destOrd="0" presId="urn:microsoft.com/office/officeart/2005/8/layout/vList3"/>
    <dgm:cxn modelId="{43BB0059-2505-4560-BE48-231DE86070AA}" type="presParOf" srcId="{B2FF8522-C876-4504-B68F-9F16D3A0BDED}" destId="{4BD2087C-33FD-4DEB-84B2-49F3D2934C1A}" srcOrd="1" destOrd="0" presId="urn:microsoft.com/office/officeart/2005/8/layout/vList3"/>
    <dgm:cxn modelId="{55D21FA0-399E-489F-A66A-88C6AC101D37}" type="presParOf" srcId="{53E5E89B-5631-47B0-907D-4A04F51F8945}" destId="{56462327-A202-41A1-8B86-3F61EBC4A9AF}" srcOrd="1" destOrd="0" presId="urn:microsoft.com/office/officeart/2005/8/layout/vList3"/>
    <dgm:cxn modelId="{4CE114AD-71AD-4ED0-9B10-D1DA5A3DB4B2}" type="presParOf" srcId="{53E5E89B-5631-47B0-907D-4A04F51F8945}" destId="{808BAF74-DC16-420F-AB1C-62CED1908C47}" srcOrd="2" destOrd="0" presId="urn:microsoft.com/office/officeart/2005/8/layout/vList3"/>
    <dgm:cxn modelId="{2703F71E-923A-44CE-B809-61DE561430AC}" type="presParOf" srcId="{808BAF74-DC16-420F-AB1C-62CED1908C47}" destId="{BE4E49D0-C757-47BF-B4AF-D89AB87C282E}" srcOrd="0" destOrd="0" presId="urn:microsoft.com/office/officeart/2005/8/layout/vList3"/>
    <dgm:cxn modelId="{2E33E171-B5A7-4BED-8F9D-D434FC7940D3}" type="presParOf" srcId="{808BAF74-DC16-420F-AB1C-62CED1908C47}" destId="{DB3F8962-4AD8-4FE7-8551-496A4F7C9C8E}" srcOrd="1" destOrd="0" presId="urn:microsoft.com/office/officeart/2005/8/layout/vList3"/>
    <dgm:cxn modelId="{5CB59219-FE22-4D2D-8605-ECFB69EBF8E7}" type="presParOf" srcId="{53E5E89B-5631-47B0-907D-4A04F51F8945}" destId="{422FBF37-60C2-4DF6-BF6B-8CED706C06FA}" srcOrd="3" destOrd="0" presId="urn:microsoft.com/office/officeart/2005/8/layout/vList3"/>
    <dgm:cxn modelId="{1C11A51A-4C8E-4412-A69A-EF0DF07185BD}" type="presParOf" srcId="{53E5E89B-5631-47B0-907D-4A04F51F8945}" destId="{6F4C77B6-D874-4385-8FE6-8298D09B2C49}" srcOrd="4" destOrd="0" presId="urn:microsoft.com/office/officeart/2005/8/layout/vList3"/>
    <dgm:cxn modelId="{9FED3B84-6F8F-4C07-BC21-1A685C13A235}" type="presParOf" srcId="{6F4C77B6-D874-4385-8FE6-8298D09B2C49}" destId="{D3B52E77-C035-4DFE-99D4-32272FE1552F}" srcOrd="0" destOrd="0" presId="urn:microsoft.com/office/officeart/2005/8/layout/vList3"/>
    <dgm:cxn modelId="{30CF358E-9E1B-4035-807B-420EDBD38CDC}" type="presParOf" srcId="{6F4C77B6-D874-4385-8FE6-8298D09B2C49}" destId="{EF85FD5A-C237-44CB-8444-572D504027EA}" srcOrd="1" destOrd="0" presId="urn:microsoft.com/office/officeart/2005/8/layout/vList3"/>
    <dgm:cxn modelId="{5C62AC7D-4CC5-4E34-9310-1F8B51847982}" type="presParOf" srcId="{53E5E89B-5631-47B0-907D-4A04F51F8945}" destId="{D889B1B5-511C-421F-B498-C8C823C3DE01}" srcOrd="5" destOrd="0" presId="urn:microsoft.com/office/officeart/2005/8/layout/vList3"/>
    <dgm:cxn modelId="{77CF1789-B428-499E-8476-26BBFDCF06D2}" type="presParOf" srcId="{53E5E89B-5631-47B0-907D-4A04F51F8945}" destId="{B5B30CCA-0F8A-4903-B934-F596A8D867A0}" srcOrd="6" destOrd="0" presId="urn:microsoft.com/office/officeart/2005/8/layout/vList3"/>
    <dgm:cxn modelId="{2325C37B-4F75-41F9-B63E-C91F1DBAD0CF}" type="presParOf" srcId="{B5B30CCA-0F8A-4903-B934-F596A8D867A0}" destId="{03B87852-2AF8-43D0-B777-B445BF048F0E}" srcOrd="0" destOrd="0" presId="urn:microsoft.com/office/officeart/2005/8/layout/vList3"/>
    <dgm:cxn modelId="{589E7345-1270-4035-9056-7BD38A03FD50}" type="presParOf" srcId="{B5B30CCA-0F8A-4903-B934-F596A8D867A0}" destId="{461FDD90-15C4-4922-80C0-4D660EA067E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A6F85F-7420-4A0B-98DB-D8D4433B647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31C8047-E3D2-43D2-AE05-F8B450F2BAD1}">
      <dgm:prSet phldrT="[Text]"/>
      <dgm:spPr/>
      <dgm:t>
        <a:bodyPr/>
        <a:lstStyle/>
        <a:p>
          <a:r>
            <a:rPr lang="en-US" dirty="0" smtClean="0"/>
            <a:t>Employee Health &amp; Hygiene</a:t>
          </a:r>
          <a:endParaRPr lang="en-US" dirty="0"/>
        </a:p>
      </dgm:t>
    </dgm:pt>
    <dgm:pt modelId="{805242B1-F09A-442E-9955-B192CBDB03FA}" type="parTrans" cxnId="{08B40E1C-C657-435F-9D89-5A8E77FAAEFC}">
      <dgm:prSet/>
      <dgm:spPr/>
      <dgm:t>
        <a:bodyPr/>
        <a:lstStyle/>
        <a:p>
          <a:endParaRPr lang="en-US"/>
        </a:p>
      </dgm:t>
    </dgm:pt>
    <dgm:pt modelId="{26E4993E-72C3-4569-A9BC-237A18375613}" type="sibTrans" cxnId="{08B40E1C-C657-435F-9D89-5A8E77FAAEFC}">
      <dgm:prSet/>
      <dgm:spPr/>
      <dgm:t>
        <a:bodyPr/>
        <a:lstStyle/>
        <a:p>
          <a:endParaRPr lang="en-US"/>
        </a:p>
      </dgm:t>
    </dgm:pt>
    <dgm:pt modelId="{DF1495CA-FA84-47A7-B371-07FEDDCE23DB}">
      <dgm:prSet phldrT="[Text]"/>
      <dgm:spPr/>
      <dgm:t>
        <a:bodyPr/>
        <a:lstStyle/>
        <a:p>
          <a:r>
            <a:rPr lang="en-US" dirty="0" smtClean="0"/>
            <a:t>Receiving</a:t>
          </a:r>
          <a:endParaRPr lang="en-US" dirty="0"/>
        </a:p>
      </dgm:t>
    </dgm:pt>
    <dgm:pt modelId="{7D373540-3F44-4E2A-B2EA-68867A20BB84}" type="parTrans" cxnId="{78927DE7-A2E0-4405-9577-515A21136F7F}">
      <dgm:prSet/>
      <dgm:spPr/>
      <dgm:t>
        <a:bodyPr/>
        <a:lstStyle/>
        <a:p>
          <a:endParaRPr lang="en-US"/>
        </a:p>
      </dgm:t>
    </dgm:pt>
    <dgm:pt modelId="{EC01B9E8-4B87-453B-93BA-F28AAC643085}" type="sibTrans" cxnId="{78927DE7-A2E0-4405-9577-515A21136F7F}">
      <dgm:prSet/>
      <dgm:spPr/>
      <dgm:t>
        <a:bodyPr/>
        <a:lstStyle/>
        <a:p>
          <a:endParaRPr lang="en-US"/>
        </a:p>
      </dgm:t>
    </dgm:pt>
    <dgm:pt modelId="{C54C62C4-FB78-4059-91DA-E9655F43AD54}">
      <dgm:prSet phldrT="[Text]"/>
      <dgm:spPr/>
      <dgm:t>
        <a:bodyPr/>
        <a:lstStyle/>
        <a:p>
          <a:r>
            <a:rPr lang="en-US" dirty="0" smtClean="0"/>
            <a:t>Storage</a:t>
          </a:r>
          <a:endParaRPr lang="en-US" dirty="0"/>
        </a:p>
      </dgm:t>
    </dgm:pt>
    <dgm:pt modelId="{878B984D-56D3-4B2A-9127-647D59F0BDF4}" type="parTrans" cxnId="{6DF96E61-2983-459D-BFD0-C6DBC2BA1A87}">
      <dgm:prSet/>
      <dgm:spPr/>
      <dgm:t>
        <a:bodyPr/>
        <a:lstStyle/>
        <a:p>
          <a:endParaRPr lang="en-US"/>
        </a:p>
      </dgm:t>
    </dgm:pt>
    <dgm:pt modelId="{566F784F-2011-4984-87A8-D8083A774FC9}" type="sibTrans" cxnId="{6DF96E61-2983-459D-BFD0-C6DBC2BA1A87}">
      <dgm:prSet/>
      <dgm:spPr/>
      <dgm:t>
        <a:bodyPr/>
        <a:lstStyle/>
        <a:p>
          <a:endParaRPr lang="en-US"/>
        </a:p>
      </dgm:t>
    </dgm:pt>
    <dgm:pt modelId="{6BAEAACD-9483-401F-8647-E557AB01F4A8}">
      <dgm:prSet phldrT="[Text]"/>
      <dgm:spPr/>
      <dgm:t>
        <a:bodyPr/>
        <a:lstStyle/>
        <a:p>
          <a:r>
            <a:rPr lang="en-US" dirty="0" smtClean="0"/>
            <a:t>Preparation</a:t>
          </a:r>
          <a:endParaRPr lang="en-US" dirty="0"/>
        </a:p>
      </dgm:t>
    </dgm:pt>
    <dgm:pt modelId="{5B691156-EBA9-414A-B2F2-81E89CB38C9E}" type="parTrans" cxnId="{593E833D-ECF3-4ABE-989D-253D06B18831}">
      <dgm:prSet/>
      <dgm:spPr/>
      <dgm:t>
        <a:bodyPr/>
        <a:lstStyle/>
        <a:p>
          <a:endParaRPr lang="en-US"/>
        </a:p>
      </dgm:t>
    </dgm:pt>
    <dgm:pt modelId="{26C9C931-3BD9-415D-BED9-BC715A0088D2}" type="sibTrans" cxnId="{593E833D-ECF3-4ABE-989D-253D06B18831}">
      <dgm:prSet/>
      <dgm:spPr/>
      <dgm:t>
        <a:bodyPr/>
        <a:lstStyle/>
        <a:p>
          <a:endParaRPr lang="en-US"/>
        </a:p>
      </dgm:t>
    </dgm:pt>
    <dgm:pt modelId="{1F4E4066-CCA1-47E6-A9EA-7F45E05EF8FA}">
      <dgm:prSet phldrT="[Text]"/>
      <dgm:spPr/>
      <dgm:t>
        <a:bodyPr/>
        <a:lstStyle/>
        <a:p>
          <a:r>
            <a:rPr lang="en-US" dirty="0" smtClean="0"/>
            <a:t>Serving</a:t>
          </a:r>
          <a:endParaRPr lang="en-US" dirty="0"/>
        </a:p>
      </dgm:t>
    </dgm:pt>
    <dgm:pt modelId="{EDA95664-24BC-4336-BAAD-17DD5E9809DF}" type="parTrans" cxnId="{BF3B7A69-0DD3-410A-8CCD-59DDACE2BD82}">
      <dgm:prSet/>
      <dgm:spPr/>
      <dgm:t>
        <a:bodyPr/>
        <a:lstStyle/>
        <a:p>
          <a:endParaRPr lang="en-US"/>
        </a:p>
      </dgm:t>
    </dgm:pt>
    <dgm:pt modelId="{0E208736-C98F-49ED-A639-C987241AB91C}" type="sibTrans" cxnId="{BF3B7A69-0DD3-410A-8CCD-59DDACE2BD82}">
      <dgm:prSet/>
      <dgm:spPr/>
      <dgm:t>
        <a:bodyPr/>
        <a:lstStyle/>
        <a:p>
          <a:endParaRPr lang="en-US"/>
        </a:p>
      </dgm:t>
    </dgm:pt>
    <dgm:pt modelId="{03B7BBBC-00DD-4888-84F3-62DE7C732975}" type="pres">
      <dgm:prSet presAssocID="{A8A6F85F-7420-4A0B-98DB-D8D4433B647E}" presName="cycle" presStyleCnt="0">
        <dgm:presLayoutVars>
          <dgm:dir/>
          <dgm:resizeHandles val="exact"/>
        </dgm:presLayoutVars>
      </dgm:prSet>
      <dgm:spPr/>
      <dgm:t>
        <a:bodyPr/>
        <a:lstStyle/>
        <a:p>
          <a:endParaRPr lang="en-US"/>
        </a:p>
      </dgm:t>
    </dgm:pt>
    <dgm:pt modelId="{705D0F27-383B-42D4-B915-75989998ED7E}" type="pres">
      <dgm:prSet presAssocID="{231C8047-E3D2-43D2-AE05-F8B450F2BAD1}" presName="node" presStyleLbl="node1" presStyleIdx="0" presStyleCnt="5">
        <dgm:presLayoutVars>
          <dgm:bulletEnabled val="1"/>
        </dgm:presLayoutVars>
      </dgm:prSet>
      <dgm:spPr/>
      <dgm:t>
        <a:bodyPr/>
        <a:lstStyle/>
        <a:p>
          <a:endParaRPr lang="en-US"/>
        </a:p>
      </dgm:t>
    </dgm:pt>
    <dgm:pt modelId="{25019B1E-1D6A-451E-BBA2-6E2FE1DA50BE}" type="pres">
      <dgm:prSet presAssocID="{231C8047-E3D2-43D2-AE05-F8B450F2BAD1}" presName="spNode" presStyleCnt="0"/>
      <dgm:spPr/>
    </dgm:pt>
    <dgm:pt modelId="{FB313FD9-99D5-48CA-ABF0-DAE40C29D5C8}" type="pres">
      <dgm:prSet presAssocID="{26E4993E-72C3-4569-A9BC-237A18375613}" presName="sibTrans" presStyleLbl="sibTrans1D1" presStyleIdx="0" presStyleCnt="5"/>
      <dgm:spPr/>
      <dgm:t>
        <a:bodyPr/>
        <a:lstStyle/>
        <a:p>
          <a:endParaRPr lang="en-US"/>
        </a:p>
      </dgm:t>
    </dgm:pt>
    <dgm:pt modelId="{5AF17C6A-DEFB-4B00-8AF2-55E4D9145C4C}" type="pres">
      <dgm:prSet presAssocID="{DF1495CA-FA84-47A7-B371-07FEDDCE23DB}" presName="node" presStyleLbl="node1" presStyleIdx="1" presStyleCnt="5">
        <dgm:presLayoutVars>
          <dgm:bulletEnabled val="1"/>
        </dgm:presLayoutVars>
      </dgm:prSet>
      <dgm:spPr/>
      <dgm:t>
        <a:bodyPr/>
        <a:lstStyle/>
        <a:p>
          <a:endParaRPr lang="en-US"/>
        </a:p>
      </dgm:t>
    </dgm:pt>
    <dgm:pt modelId="{8E0AB8D8-0766-404D-9E4F-4B71AA352D70}" type="pres">
      <dgm:prSet presAssocID="{DF1495CA-FA84-47A7-B371-07FEDDCE23DB}" presName="spNode" presStyleCnt="0"/>
      <dgm:spPr/>
    </dgm:pt>
    <dgm:pt modelId="{60A3EFDB-442D-4578-BF63-8DC8FAEAC55B}" type="pres">
      <dgm:prSet presAssocID="{EC01B9E8-4B87-453B-93BA-F28AAC643085}" presName="sibTrans" presStyleLbl="sibTrans1D1" presStyleIdx="1" presStyleCnt="5"/>
      <dgm:spPr/>
      <dgm:t>
        <a:bodyPr/>
        <a:lstStyle/>
        <a:p>
          <a:endParaRPr lang="en-US"/>
        </a:p>
      </dgm:t>
    </dgm:pt>
    <dgm:pt modelId="{EDCE3C0F-907F-4179-934F-65A78243E950}" type="pres">
      <dgm:prSet presAssocID="{C54C62C4-FB78-4059-91DA-E9655F43AD54}" presName="node" presStyleLbl="node1" presStyleIdx="2" presStyleCnt="5">
        <dgm:presLayoutVars>
          <dgm:bulletEnabled val="1"/>
        </dgm:presLayoutVars>
      </dgm:prSet>
      <dgm:spPr/>
      <dgm:t>
        <a:bodyPr/>
        <a:lstStyle/>
        <a:p>
          <a:endParaRPr lang="en-US"/>
        </a:p>
      </dgm:t>
    </dgm:pt>
    <dgm:pt modelId="{5C82CF4E-6C53-4B77-8D5C-1E4E2AC785A0}" type="pres">
      <dgm:prSet presAssocID="{C54C62C4-FB78-4059-91DA-E9655F43AD54}" presName="spNode" presStyleCnt="0"/>
      <dgm:spPr/>
    </dgm:pt>
    <dgm:pt modelId="{804D5DB0-827A-4AD9-8078-CCE33D5E0C42}" type="pres">
      <dgm:prSet presAssocID="{566F784F-2011-4984-87A8-D8083A774FC9}" presName="sibTrans" presStyleLbl="sibTrans1D1" presStyleIdx="2" presStyleCnt="5"/>
      <dgm:spPr/>
      <dgm:t>
        <a:bodyPr/>
        <a:lstStyle/>
        <a:p>
          <a:endParaRPr lang="en-US"/>
        </a:p>
      </dgm:t>
    </dgm:pt>
    <dgm:pt modelId="{4D96377C-D95B-41DB-8917-37C3C1F90271}" type="pres">
      <dgm:prSet presAssocID="{6BAEAACD-9483-401F-8647-E557AB01F4A8}" presName="node" presStyleLbl="node1" presStyleIdx="3" presStyleCnt="5">
        <dgm:presLayoutVars>
          <dgm:bulletEnabled val="1"/>
        </dgm:presLayoutVars>
      </dgm:prSet>
      <dgm:spPr/>
      <dgm:t>
        <a:bodyPr/>
        <a:lstStyle/>
        <a:p>
          <a:endParaRPr lang="en-US"/>
        </a:p>
      </dgm:t>
    </dgm:pt>
    <dgm:pt modelId="{8FF61BCC-BAE3-4605-8B0B-BC10350A934C}" type="pres">
      <dgm:prSet presAssocID="{6BAEAACD-9483-401F-8647-E557AB01F4A8}" presName="spNode" presStyleCnt="0"/>
      <dgm:spPr/>
    </dgm:pt>
    <dgm:pt modelId="{56CF5538-8D9B-454E-BE02-47F5395F1449}" type="pres">
      <dgm:prSet presAssocID="{26C9C931-3BD9-415D-BED9-BC715A0088D2}" presName="sibTrans" presStyleLbl="sibTrans1D1" presStyleIdx="3" presStyleCnt="5"/>
      <dgm:spPr/>
      <dgm:t>
        <a:bodyPr/>
        <a:lstStyle/>
        <a:p>
          <a:endParaRPr lang="en-US"/>
        </a:p>
      </dgm:t>
    </dgm:pt>
    <dgm:pt modelId="{3CFB3040-C528-4DEB-8963-5BDD1EA196AB}" type="pres">
      <dgm:prSet presAssocID="{1F4E4066-CCA1-47E6-A9EA-7F45E05EF8FA}" presName="node" presStyleLbl="node1" presStyleIdx="4" presStyleCnt="5">
        <dgm:presLayoutVars>
          <dgm:bulletEnabled val="1"/>
        </dgm:presLayoutVars>
      </dgm:prSet>
      <dgm:spPr/>
      <dgm:t>
        <a:bodyPr/>
        <a:lstStyle/>
        <a:p>
          <a:endParaRPr lang="en-US"/>
        </a:p>
      </dgm:t>
    </dgm:pt>
    <dgm:pt modelId="{997E15E0-5D0B-4CE8-B298-7EADE726B5C9}" type="pres">
      <dgm:prSet presAssocID="{1F4E4066-CCA1-47E6-A9EA-7F45E05EF8FA}" presName="spNode" presStyleCnt="0"/>
      <dgm:spPr/>
    </dgm:pt>
    <dgm:pt modelId="{2F1AAA92-25DC-414A-B32A-37289628308F}" type="pres">
      <dgm:prSet presAssocID="{0E208736-C98F-49ED-A639-C987241AB91C}" presName="sibTrans" presStyleLbl="sibTrans1D1" presStyleIdx="4" presStyleCnt="5"/>
      <dgm:spPr/>
      <dgm:t>
        <a:bodyPr/>
        <a:lstStyle/>
        <a:p>
          <a:endParaRPr lang="en-US"/>
        </a:p>
      </dgm:t>
    </dgm:pt>
  </dgm:ptLst>
  <dgm:cxnLst>
    <dgm:cxn modelId="{26B31465-68C1-42D9-A7A1-3519BA80AAC1}" type="presOf" srcId="{231C8047-E3D2-43D2-AE05-F8B450F2BAD1}" destId="{705D0F27-383B-42D4-B915-75989998ED7E}" srcOrd="0" destOrd="0" presId="urn:microsoft.com/office/officeart/2005/8/layout/cycle5"/>
    <dgm:cxn modelId="{6DF96E61-2983-459D-BFD0-C6DBC2BA1A87}" srcId="{A8A6F85F-7420-4A0B-98DB-D8D4433B647E}" destId="{C54C62C4-FB78-4059-91DA-E9655F43AD54}" srcOrd="2" destOrd="0" parTransId="{878B984D-56D3-4B2A-9127-647D59F0BDF4}" sibTransId="{566F784F-2011-4984-87A8-D8083A774FC9}"/>
    <dgm:cxn modelId="{85B7004D-6133-4464-8268-4123A52E4650}" type="presOf" srcId="{1F4E4066-CCA1-47E6-A9EA-7F45E05EF8FA}" destId="{3CFB3040-C528-4DEB-8963-5BDD1EA196AB}" srcOrd="0" destOrd="0" presId="urn:microsoft.com/office/officeart/2005/8/layout/cycle5"/>
    <dgm:cxn modelId="{08B40E1C-C657-435F-9D89-5A8E77FAAEFC}" srcId="{A8A6F85F-7420-4A0B-98DB-D8D4433B647E}" destId="{231C8047-E3D2-43D2-AE05-F8B450F2BAD1}" srcOrd="0" destOrd="0" parTransId="{805242B1-F09A-442E-9955-B192CBDB03FA}" sibTransId="{26E4993E-72C3-4569-A9BC-237A18375613}"/>
    <dgm:cxn modelId="{5BDD7C67-9561-4EB1-A04B-76D2F243EAC9}" type="presOf" srcId="{6BAEAACD-9483-401F-8647-E557AB01F4A8}" destId="{4D96377C-D95B-41DB-8917-37C3C1F90271}" srcOrd="0" destOrd="0" presId="urn:microsoft.com/office/officeart/2005/8/layout/cycle5"/>
    <dgm:cxn modelId="{CC62387B-97CB-4DD7-AD89-41BD3BE13EE0}" type="presOf" srcId="{566F784F-2011-4984-87A8-D8083A774FC9}" destId="{804D5DB0-827A-4AD9-8078-CCE33D5E0C42}" srcOrd="0" destOrd="0" presId="urn:microsoft.com/office/officeart/2005/8/layout/cycle5"/>
    <dgm:cxn modelId="{DAA393CB-54EE-4A79-A073-1A4FEFC78FC9}" type="presOf" srcId="{C54C62C4-FB78-4059-91DA-E9655F43AD54}" destId="{EDCE3C0F-907F-4179-934F-65A78243E950}" srcOrd="0" destOrd="0" presId="urn:microsoft.com/office/officeart/2005/8/layout/cycle5"/>
    <dgm:cxn modelId="{593E833D-ECF3-4ABE-989D-253D06B18831}" srcId="{A8A6F85F-7420-4A0B-98DB-D8D4433B647E}" destId="{6BAEAACD-9483-401F-8647-E557AB01F4A8}" srcOrd="3" destOrd="0" parTransId="{5B691156-EBA9-414A-B2F2-81E89CB38C9E}" sibTransId="{26C9C931-3BD9-415D-BED9-BC715A0088D2}"/>
    <dgm:cxn modelId="{1A16A6E0-B869-4503-953D-9DA1E0779E60}" type="presOf" srcId="{EC01B9E8-4B87-453B-93BA-F28AAC643085}" destId="{60A3EFDB-442D-4578-BF63-8DC8FAEAC55B}" srcOrd="0" destOrd="0" presId="urn:microsoft.com/office/officeart/2005/8/layout/cycle5"/>
    <dgm:cxn modelId="{BF3B7A69-0DD3-410A-8CCD-59DDACE2BD82}" srcId="{A8A6F85F-7420-4A0B-98DB-D8D4433B647E}" destId="{1F4E4066-CCA1-47E6-A9EA-7F45E05EF8FA}" srcOrd="4" destOrd="0" parTransId="{EDA95664-24BC-4336-BAAD-17DD5E9809DF}" sibTransId="{0E208736-C98F-49ED-A639-C987241AB91C}"/>
    <dgm:cxn modelId="{1C93568D-CB4D-4E37-ABCC-136997F3755D}" type="presOf" srcId="{DF1495CA-FA84-47A7-B371-07FEDDCE23DB}" destId="{5AF17C6A-DEFB-4B00-8AF2-55E4D9145C4C}" srcOrd="0" destOrd="0" presId="urn:microsoft.com/office/officeart/2005/8/layout/cycle5"/>
    <dgm:cxn modelId="{C49332FC-7217-401E-B501-4C3616DEB400}" type="presOf" srcId="{0E208736-C98F-49ED-A639-C987241AB91C}" destId="{2F1AAA92-25DC-414A-B32A-37289628308F}" srcOrd="0" destOrd="0" presId="urn:microsoft.com/office/officeart/2005/8/layout/cycle5"/>
    <dgm:cxn modelId="{CB3A7D53-B944-4B0A-8D6F-2FBD992330ED}" type="presOf" srcId="{26C9C931-3BD9-415D-BED9-BC715A0088D2}" destId="{56CF5538-8D9B-454E-BE02-47F5395F1449}" srcOrd="0" destOrd="0" presId="urn:microsoft.com/office/officeart/2005/8/layout/cycle5"/>
    <dgm:cxn modelId="{78927DE7-A2E0-4405-9577-515A21136F7F}" srcId="{A8A6F85F-7420-4A0B-98DB-D8D4433B647E}" destId="{DF1495CA-FA84-47A7-B371-07FEDDCE23DB}" srcOrd="1" destOrd="0" parTransId="{7D373540-3F44-4E2A-B2EA-68867A20BB84}" sibTransId="{EC01B9E8-4B87-453B-93BA-F28AAC643085}"/>
    <dgm:cxn modelId="{467D8264-9038-4B3E-9A3A-FAFCABD12234}" type="presOf" srcId="{A8A6F85F-7420-4A0B-98DB-D8D4433B647E}" destId="{03B7BBBC-00DD-4888-84F3-62DE7C732975}" srcOrd="0" destOrd="0" presId="urn:microsoft.com/office/officeart/2005/8/layout/cycle5"/>
    <dgm:cxn modelId="{504A890F-7E61-4AD4-9A6F-1DEBF1A2B90A}" type="presOf" srcId="{26E4993E-72C3-4569-A9BC-237A18375613}" destId="{FB313FD9-99D5-48CA-ABF0-DAE40C29D5C8}" srcOrd="0" destOrd="0" presId="urn:microsoft.com/office/officeart/2005/8/layout/cycle5"/>
    <dgm:cxn modelId="{A0A5A763-05CC-4BE2-977E-4442C08F4441}" type="presParOf" srcId="{03B7BBBC-00DD-4888-84F3-62DE7C732975}" destId="{705D0F27-383B-42D4-B915-75989998ED7E}" srcOrd="0" destOrd="0" presId="urn:microsoft.com/office/officeart/2005/8/layout/cycle5"/>
    <dgm:cxn modelId="{8DDC5FD6-EF8C-426D-97F8-9EFBA79304D1}" type="presParOf" srcId="{03B7BBBC-00DD-4888-84F3-62DE7C732975}" destId="{25019B1E-1D6A-451E-BBA2-6E2FE1DA50BE}" srcOrd="1" destOrd="0" presId="urn:microsoft.com/office/officeart/2005/8/layout/cycle5"/>
    <dgm:cxn modelId="{F432BBF1-BAED-43FC-90AC-8AF3F4145672}" type="presParOf" srcId="{03B7BBBC-00DD-4888-84F3-62DE7C732975}" destId="{FB313FD9-99D5-48CA-ABF0-DAE40C29D5C8}" srcOrd="2" destOrd="0" presId="urn:microsoft.com/office/officeart/2005/8/layout/cycle5"/>
    <dgm:cxn modelId="{EFAA1E51-EE98-4776-A7B3-530771262ECC}" type="presParOf" srcId="{03B7BBBC-00DD-4888-84F3-62DE7C732975}" destId="{5AF17C6A-DEFB-4B00-8AF2-55E4D9145C4C}" srcOrd="3" destOrd="0" presId="urn:microsoft.com/office/officeart/2005/8/layout/cycle5"/>
    <dgm:cxn modelId="{D069DA59-C0E9-4FCA-B513-23E16CE838D1}" type="presParOf" srcId="{03B7BBBC-00DD-4888-84F3-62DE7C732975}" destId="{8E0AB8D8-0766-404D-9E4F-4B71AA352D70}" srcOrd="4" destOrd="0" presId="urn:microsoft.com/office/officeart/2005/8/layout/cycle5"/>
    <dgm:cxn modelId="{36714DCA-452F-4EB5-A809-AE0615728989}" type="presParOf" srcId="{03B7BBBC-00DD-4888-84F3-62DE7C732975}" destId="{60A3EFDB-442D-4578-BF63-8DC8FAEAC55B}" srcOrd="5" destOrd="0" presId="urn:microsoft.com/office/officeart/2005/8/layout/cycle5"/>
    <dgm:cxn modelId="{3220C01B-A359-4173-B22E-AD75245F7633}" type="presParOf" srcId="{03B7BBBC-00DD-4888-84F3-62DE7C732975}" destId="{EDCE3C0F-907F-4179-934F-65A78243E950}" srcOrd="6" destOrd="0" presId="urn:microsoft.com/office/officeart/2005/8/layout/cycle5"/>
    <dgm:cxn modelId="{162662C4-A13B-495F-B5AA-2C0FB5CCF906}" type="presParOf" srcId="{03B7BBBC-00DD-4888-84F3-62DE7C732975}" destId="{5C82CF4E-6C53-4B77-8D5C-1E4E2AC785A0}" srcOrd="7" destOrd="0" presId="urn:microsoft.com/office/officeart/2005/8/layout/cycle5"/>
    <dgm:cxn modelId="{3C595A27-7226-4E9D-93FE-BE8A7EDB4E75}" type="presParOf" srcId="{03B7BBBC-00DD-4888-84F3-62DE7C732975}" destId="{804D5DB0-827A-4AD9-8078-CCE33D5E0C42}" srcOrd="8" destOrd="0" presId="urn:microsoft.com/office/officeart/2005/8/layout/cycle5"/>
    <dgm:cxn modelId="{6128D22C-D870-46D5-A32A-BC4FD70FE833}" type="presParOf" srcId="{03B7BBBC-00DD-4888-84F3-62DE7C732975}" destId="{4D96377C-D95B-41DB-8917-37C3C1F90271}" srcOrd="9" destOrd="0" presId="urn:microsoft.com/office/officeart/2005/8/layout/cycle5"/>
    <dgm:cxn modelId="{0E4361A6-13DD-4850-AF37-9D4A42DBF904}" type="presParOf" srcId="{03B7BBBC-00DD-4888-84F3-62DE7C732975}" destId="{8FF61BCC-BAE3-4605-8B0B-BC10350A934C}" srcOrd="10" destOrd="0" presId="urn:microsoft.com/office/officeart/2005/8/layout/cycle5"/>
    <dgm:cxn modelId="{A138CB59-7EA7-438C-909E-2171BFCD2EBD}" type="presParOf" srcId="{03B7BBBC-00DD-4888-84F3-62DE7C732975}" destId="{56CF5538-8D9B-454E-BE02-47F5395F1449}" srcOrd="11" destOrd="0" presId="urn:microsoft.com/office/officeart/2005/8/layout/cycle5"/>
    <dgm:cxn modelId="{B010050F-F373-4AAB-8F06-9937E6294A58}" type="presParOf" srcId="{03B7BBBC-00DD-4888-84F3-62DE7C732975}" destId="{3CFB3040-C528-4DEB-8963-5BDD1EA196AB}" srcOrd="12" destOrd="0" presId="urn:microsoft.com/office/officeart/2005/8/layout/cycle5"/>
    <dgm:cxn modelId="{6227D5A3-A5A6-4A03-8F7E-C5AEE2071A24}" type="presParOf" srcId="{03B7BBBC-00DD-4888-84F3-62DE7C732975}" destId="{997E15E0-5D0B-4CE8-B298-7EADE726B5C9}" srcOrd="13" destOrd="0" presId="urn:microsoft.com/office/officeart/2005/8/layout/cycle5"/>
    <dgm:cxn modelId="{9CF50A57-21C6-406F-9785-DF48AC1C37B3}" type="presParOf" srcId="{03B7BBBC-00DD-4888-84F3-62DE7C732975}" destId="{2F1AAA92-25DC-414A-B32A-37289628308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2087C-33FD-4DEB-84B2-49F3D2934C1A}">
      <dsp:nvSpPr>
        <dsp:cNvPr id="0" name=""/>
        <dsp:cNvSpPr/>
      </dsp:nvSpPr>
      <dsp:spPr>
        <a:xfrm rot="10800000">
          <a:off x="1596303" y="2402"/>
          <a:ext cx="5418211" cy="92626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456" tIns="144780" rIns="270256" bIns="144780" numCol="1" spcCol="1270" anchor="ctr" anchorCtr="0">
          <a:noAutofit/>
        </a:bodyPr>
        <a:lstStyle/>
        <a:p>
          <a:pPr lvl="0" algn="l" defTabSz="1689100">
            <a:lnSpc>
              <a:spcPct val="90000"/>
            </a:lnSpc>
            <a:spcBef>
              <a:spcPct val="0"/>
            </a:spcBef>
            <a:spcAft>
              <a:spcPct val="35000"/>
            </a:spcAft>
          </a:pPr>
          <a:r>
            <a:rPr lang="en-US" sz="3800" kern="1200" dirty="0" smtClean="0"/>
            <a:t>Campus Food Banks</a:t>
          </a:r>
          <a:endParaRPr lang="en-US" sz="3800" kern="1200" dirty="0"/>
        </a:p>
      </dsp:txBody>
      <dsp:txXfrm rot="10800000">
        <a:off x="1827868" y="2402"/>
        <a:ext cx="5186646" cy="926262"/>
      </dsp:txXfrm>
    </dsp:sp>
    <dsp:sp modelId="{A6C828F5-6763-4D48-BBE8-B222FCA3620A}">
      <dsp:nvSpPr>
        <dsp:cNvPr id="0" name=""/>
        <dsp:cNvSpPr/>
      </dsp:nvSpPr>
      <dsp:spPr>
        <a:xfrm>
          <a:off x="1133171" y="2402"/>
          <a:ext cx="926262" cy="92626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3F8962-4AD8-4FE7-8551-496A4F7C9C8E}">
      <dsp:nvSpPr>
        <dsp:cNvPr id="0" name=""/>
        <dsp:cNvSpPr/>
      </dsp:nvSpPr>
      <dsp:spPr>
        <a:xfrm rot="10800000">
          <a:off x="1596303" y="1205161"/>
          <a:ext cx="5418211" cy="92626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456" tIns="144780" rIns="270256" bIns="144780" numCol="1" spcCol="1270" anchor="ctr" anchorCtr="0">
          <a:noAutofit/>
        </a:bodyPr>
        <a:lstStyle/>
        <a:p>
          <a:pPr lvl="0" algn="l" defTabSz="1689100">
            <a:lnSpc>
              <a:spcPct val="90000"/>
            </a:lnSpc>
            <a:spcBef>
              <a:spcPct val="0"/>
            </a:spcBef>
            <a:spcAft>
              <a:spcPct val="35000"/>
            </a:spcAft>
          </a:pPr>
          <a:r>
            <a:rPr lang="en-US" sz="3800" kern="1200" dirty="0" smtClean="0"/>
            <a:t>Community Gardens</a:t>
          </a:r>
          <a:endParaRPr lang="en-US" sz="3800" kern="1200" dirty="0"/>
        </a:p>
      </dsp:txBody>
      <dsp:txXfrm rot="10800000">
        <a:off x="1827868" y="1205161"/>
        <a:ext cx="5186646" cy="926262"/>
      </dsp:txXfrm>
    </dsp:sp>
    <dsp:sp modelId="{BE4E49D0-C757-47BF-B4AF-D89AB87C282E}">
      <dsp:nvSpPr>
        <dsp:cNvPr id="0" name=""/>
        <dsp:cNvSpPr/>
      </dsp:nvSpPr>
      <dsp:spPr>
        <a:xfrm>
          <a:off x="1133171" y="1205161"/>
          <a:ext cx="926262" cy="92626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5FD5A-C237-44CB-8444-572D504027EA}">
      <dsp:nvSpPr>
        <dsp:cNvPr id="0" name=""/>
        <dsp:cNvSpPr/>
      </dsp:nvSpPr>
      <dsp:spPr>
        <a:xfrm rot="10800000">
          <a:off x="1596303" y="2435207"/>
          <a:ext cx="5418211" cy="92626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456" tIns="144780" rIns="270256" bIns="144780" numCol="1" spcCol="1270" anchor="ctr" anchorCtr="0">
          <a:noAutofit/>
        </a:bodyPr>
        <a:lstStyle/>
        <a:p>
          <a:pPr lvl="0" algn="l" defTabSz="1689100">
            <a:lnSpc>
              <a:spcPct val="90000"/>
            </a:lnSpc>
            <a:spcBef>
              <a:spcPct val="0"/>
            </a:spcBef>
            <a:spcAft>
              <a:spcPct val="35000"/>
            </a:spcAft>
          </a:pPr>
          <a:r>
            <a:rPr lang="en-US" sz="3800" kern="1200" dirty="0" smtClean="0"/>
            <a:t>Insurance Coverage</a:t>
          </a:r>
          <a:endParaRPr lang="en-US" sz="3800" kern="1200" dirty="0"/>
        </a:p>
      </dsp:txBody>
      <dsp:txXfrm rot="10800000">
        <a:off x="1827868" y="2435207"/>
        <a:ext cx="5186646" cy="926262"/>
      </dsp:txXfrm>
    </dsp:sp>
    <dsp:sp modelId="{D3B52E77-C035-4DFE-99D4-32272FE1552F}">
      <dsp:nvSpPr>
        <dsp:cNvPr id="0" name=""/>
        <dsp:cNvSpPr/>
      </dsp:nvSpPr>
      <dsp:spPr>
        <a:xfrm>
          <a:off x="1133171" y="2407919"/>
          <a:ext cx="926262" cy="92626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FDD90-15C4-4922-80C0-4D660EA067EA}">
      <dsp:nvSpPr>
        <dsp:cNvPr id="0" name=""/>
        <dsp:cNvSpPr/>
      </dsp:nvSpPr>
      <dsp:spPr>
        <a:xfrm rot="10800000">
          <a:off x="1596303" y="3610678"/>
          <a:ext cx="5418211" cy="92626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456" tIns="144780" rIns="270256" bIns="144780" numCol="1" spcCol="1270" anchor="ctr" anchorCtr="0">
          <a:noAutofit/>
        </a:bodyPr>
        <a:lstStyle/>
        <a:p>
          <a:pPr lvl="0" algn="l" defTabSz="1689100">
            <a:lnSpc>
              <a:spcPct val="90000"/>
            </a:lnSpc>
            <a:spcBef>
              <a:spcPct val="0"/>
            </a:spcBef>
            <a:spcAft>
              <a:spcPct val="35000"/>
            </a:spcAft>
          </a:pPr>
          <a:r>
            <a:rPr lang="en-US" sz="3800" kern="1200" dirty="0" smtClean="0"/>
            <a:t>Resources</a:t>
          </a:r>
          <a:endParaRPr lang="en-US" sz="3800" kern="1200" dirty="0"/>
        </a:p>
      </dsp:txBody>
      <dsp:txXfrm rot="10800000">
        <a:off x="1827868" y="3610678"/>
        <a:ext cx="5186646" cy="926262"/>
      </dsp:txXfrm>
    </dsp:sp>
    <dsp:sp modelId="{03B87852-2AF8-43D0-B777-B445BF048F0E}">
      <dsp:nvSpPr>
        <dsp:cNvPr id="0" name=""/>
        <dsp:cNvSpPr/>
      </dsp:nvSpPr>
      <dsp:spPr>
        <a:xfrm>
          <a:off x="1133171" y="3610678"/>
          <a:ext cx="926262" cy="92626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D0F27-383B-42D4-B915-75989998ED7E}">
      <dsp:nvSpPr>
        <dsp:cNvPr id="0" name=""/>
        <dsp:cNvSpPr/>
      </dsp:nvSpPr>
      <dsp:spPr>
        <a:xfrm>
          <a:off x="2499944" y="2489"/>
          <a:ext cx="1401969" cy="911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Employee Health &amp; Hygiene</a:t>
          </a:r>
          <a:endParaRPr lang="en-US" sz="1700" kern="1200" dirty="0"/>
        </a:p>
      </dsp:txBody>
      <dsp:txXfrm>
        <a:off x="2544429" y="46974"/>
        <a:ext cx="1312999" cy="822310"/>
      </dsp:txXfrm>
    </dsp:sp>
    <dsp:sp modelId="{FB313FD9-99D5-48CA-ABF0-DAE40C29D5C8}">
      <dsp:nvSpPr>
        <dsp:cNvPr id="0" name=""/>
        <dsp:cNvSpPr/>
      </dsp:nvSpPr>
      <dsp:spPr>
        <a:xfrm>
          <a:off x="1381404" y="458129"/>
          <a:ext cx="3639050" cy="3639050"/>
        </a:xfrm>
        <a:custGeom>
          <a:avLst/>
          <a:gdLst/>
          <a:ahLst/>
          <a:cxnLst/>
          <a:rect l="0" t="0" r="0" b="0"/>
          <a:pathLst>
            <a:path>
              <a:moveTo>
                <a:pt x="2708054" y="231700"/>
              </a:moveTo>
              <a:arcTo wR="1819525" hR="1819525"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AF17C6A-DEFB-4B00-8AF2-55E4D9145C4C}">
      <dsp:nvSpPr>
        <dsp:cNvPr id="0" name=""/>
        <dsp:cNvSpPr/>
      </dsp:nvSpPr>
      <dsp:spPr>
        <a:xfrm>
          <a:off x="4230415" y="1259750"/>
          <a:ext cx="1401969" cy="911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Receiving</a:t>
          </a:r>
          <a:endParaRPr lang="en-US" sz="1700" kern="1200" dirty="0"/>
        </a:p>
      </dsp:txBody>
      <dsp:txXfrm>
        <a:off x="4274900" y="1304235"/>
        <a:ext cx="1312999" cy="822310"/>
      </dsp:txXfrm>
    </dsp:sp>
    <dsp:sp modelId="{60A3EFDB-442D-4578-BF63-8DC8FAEAC55B}">
      <dsp:nvSpPr>
        <dsp:cNvPr id="0" name=""/>
        <dsp:cNvSpPr/>
      </dsp:nvSpPr>
      <dsp:spPr>
        <a:xfrm>
          <a:off x="1381404" y="458129"/>
          <a:ext cx="3639050" cy="3639050"/>
        </a:xfrm>
        <a:custGeom>
          <a:avLst/>
          <a:gdLst/>
          <a:ahLst/>
          <a:cxnLst/>
          <a:rect l="0" t="0" r="0" b="0"/>
          <a:pathLst>
            <a:path>
              <a:moveTo>
                <a:pt x="3634677" y="1945593"/>
              </a:moveTo>
              <a:arcTo wR="1819525" hR="1819525" stAng="21838381"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DCE3C0F-907F-4179-934F-65A78243E950}">
      <dsp:nvSpPr>
        <dsp:cNvPr id="0" name=""/>
        <dsp:cNvSpPr/>
      </dsp:nvSpPr>
      <dsp:spPr>
        <a:xfrm>
          <a:off x="3569434" y="3294041"/>
          <a:ext cx="1401969" cy="911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Storage</a:t>
          </a:r>
          <a:endParaRPr lang="en-US" sz="1700" kern="1200" dirty="0"/>
        </a:p>
      </dsp:txBody>
      <dsp:txXfrm>
        <a:off x="3613919" y="3338526"/>
        <a:ext cx="1312999" cy="822310"/>
      </dsp:txXfrm>
    </dsp:sp>
    <dsp:sp modelId="{804D5DB0-827A-4AD9-8078-CCE33D5E0C42}">
      <dsp:nvSpPr>
        <dsp:cNvPr id="0" name=""/>
        <dsp:cNvSpPr/>
      </dsp:nvSpPr>
      <dsp:spPr>
        <a:xfrm>
          <a:off x="1381404" y="458129"/>
          <a:ext cx="3639050" cy="3639050"/>
        </a:xfrm>
        <a:custGeom>
          <a:avLst/>
          <a:gdLst/>
          <a:ahLst/>
          <a:cxnLst/>
          <a:rect l="0" t="0" r="0" b="0"/>
          <a:pathLst>
            <a:path>
              <a:moveTo>
                <a:pt x="2042632" y="3625319"/>
              </a:moveTo>
              <a:arcTo wR="1819525" hR="1819525" stAng="4977406" swAng="845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D96377C-D95B-41DB-8917-37C3C1F90271}">
      <dsp:nvSpPr>
        <dsp:cNvPr id="0" name=""/>
        <dsp:cNvSpPr/>
      </dsp:nvSpPr>
      <dsp:spPr>
        <a:xfrm>
          <a:off x="1430454" y="3294041"/>
          <a:ext cx="1401969" cy="911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Preparation</a:t>
          </a:r>
          <a:endParaRPr lang="en-US" sz="1700" kern="1200" dirty="0"/>
        </a:p>
      </dsp:txBody>
      <dsp:txXfrm>
        <a:off x="1474939" y="3338526"/>
        <a:ext cx="1312999" cy="822310"/>
      </dsp:txXfrm>
    </dsp:sp>
    <dsp:sp modelId="{56CF5538-8D9B-454E-BE02-47F5395F1449}">
      <dsp:nvSpPr>
        <dsp:cNvPr id="0" name=""/>
        <dsp:cNvSpPr/>
      </dsp:nvSpPr>
      <dsp:spPr>
        <a:xfrm>
          <a:off x="1381404" y="458129"/>
          <a:ext cx="3639050" cy="3639050"/>
        </a:xfrm>
        <a:custGeom>
          <a:avLst/>
          <a:gdLst/>
          <a:ahLst/>
          <a:cxnLst/>
          <a:rect l="0" t="0" r="0" b="0"/>
          <a:pathLst>
            <a:path>
              <a:moveTo>
                <a:pt x="192966" y="2634988"/>
              </a:moveTo>
              <a:arcTo wR="1819525" hR="1819525" stAng="9202406"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CFB3040-C528-4DEB-8963-5BDD1EA196AB}">
      <dsp:nvSpPr>
        <dsp:cNvPr id="0" name=""/>
        <dsp:cNvSpPr/>
      </dsp:nvSpPr>
      <dsp:spPr>
        <a:xfrm>
          <a:off x="769473" y="1259750"/>
          <a:ext cx="1401969" cy="911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Serving</a:t>
          </a:r>
          <a:endParaRPr lang="en-US" sz="1700" kern="1200" dirty="0"/>
        </a:p>
      </dsp:txBody>
      <dsp:txXfrm>
        <a:off x="813958" y="1304235"/>
        <a:ext cx="1312999" cy="822310"/>
      </dsp:txXfrm>
    </dsp:sp>
    <dsp:sp modelId="{2F1AAA92-25DC-414A-B32A-37289628308F}">
      <dsp:nvSpPr>
        <dsp:cNvPr id="0" name=""/>
        <dsp:cNvSpPr/>
      </dsp:nvSpPr>
      <dsp:spPr>
        <a:xfrm>
          <a:off x="1381404" y="458129"/>
          <a:ext cx="3639050" cy="3639050"/>
        </a:xfrm>
        <a:custGeom>
          <a:avLst/>
          <a:gdLst/>
          <a:ahLst/>
          <a:cxnLst/>
          <a:rect l="0" t="0" r="0" b="0"/>
          <a:pathLst>
            <a:path>
              <a:moveTo>
                <a:pt x="437760" y="635717"/>
              </a:moveTo>
              <a:arcTo wR="1819525" hR="1819525"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l">
              <a:lnSpc>
                <a:spcPct val="100000"/>
              </a:lnSpc>
              <a:defRPr sz="1200"/>
            </a:lvl1pPr>
          </a:lstStyle>
          <a:p>
            <a:endParaRPr lang="en-US" dirty="0"/>
          </a:p>
        </p:txBody>
      </p:sp>
      <p:sp>
        <p:nvSpPr>
          <p:cNvPr id="3075" name="Rectangle 3"/>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lnSpc>
                <a:spcPct val="100000"/>
              </a:lnSpc>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066800" y="698500"/>
            <a:ext cx="488950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l">
              <a:lnSpc>
                <a:spcPct val="100000"/>
              </a:lnSpc>
              <a:defRPr sz="1200"/>
            </a:lvl1pPr>
          </a:lstStyle>
          <a:p>
            <a:endParaRPr lang="en-US" dirty="0"/>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lnSpc>
                <a:spcPct val="100000"/>
              </a:lnSpc>
              <a:defRPr sz="1200"/>
            </a:lvl1pPr>
          </a:lstStyle>
          <a:p>
            <a:fld id="{2CBB8CA5-7CDF-4677-A008-D55B8A766B5E}" type="slidenum">
              <a:rPr lang="en-US"/>
              <a:pPr/>
              <a:t>‹#›</a:t>
            </a:fld>
            <a:endParaRPr lang="en-US" dirty="0"/>
          </a:p>
        </p:txBody>
      </p:sp>
    </p:spTree>
    <p:extLst>
      <p:ext uri="{BB962C8B-B14F-4D97-AF65-F5344CB8AC3E}">
        <p14:creationId xmlns:p14="http://schemas.microsoft.com/office/powerpoint/2010/main" val="19165314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4EE47-594F-43F7-A2DF-00C286DC58AE}" type="slidenum">
              <a:rPr lang="en-US"/>
              <a:pPr/>
              <a:t>0</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BF641F-9A11-43D0-B26F-5CEB8F4F5338}" type="slidenum">
              <a:rPr lang="en-GB" smtClean="0"/>
              <a:pPr>
                <a:defRPr/>
              </a:pPr>
              <a:t>2</a:t>
            </a:fld>
            <a:endParaRPr lang="en-GB" dirty="0"/>
          </a:p>
        </p:txBody>
      </p:sp>
    </p:spTree>
    <p:extLst>
      <p:ext uri="{BB962C8B-B14F-4D97-AF65-F5344CB8AC3E}">
        <p14:creationId xmlns:p14="http://schemas.microsoft.com/office/powerpoint/2010/main" val="88924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opportunity to prove product is managed safely.</a:t>
            </a:r>
          </a:p>
          <a:p>
            <a:r>
              <a:rPr lang="en-US" dirty="0" smtClean="0"/>
              <a:t>FSMA</a:t>
            </a:r>
            <a:r>
              <a:rPr lang="en-US" baseline="0" dirty="0" smtClean="0"/>
              <a:t> integration into sanitary transportation</a:t>
            </a:r>
            <a:endParaRPr lang="en-US" dirty="0"/>
          </a:p>
        </p:txBody>
      </p:sp>
      <p:sp>
        <p:nvSpPr>
          <p:cNvPr id="4" name="Slide Number Placeholder 3"/>
          <p:cNvSpPr>
            <a:spLocks noGrp="1"/>
          </p:cNvSpPr>
          <p:nvPr>
            <p:ph type="sldNum" sz="quarter" idx="10"/>
          </p:nvPr>
        </p:nvSpPr>
        <p:spPr/>
        <p:txBody>
          <a:bodyPr/>
          <a:lstStyle/>
          <a:p>
            <a:pPr>
              <a:defRPr/>
            </a:pPr>
            <a:fld id="{4FBF641F-9A11-43D0-B26F-5CEB8F4F5338}" type="slidenum">
              <a:rPr lang="en-GB" smtClean="0"/>
              <a:pPr>
                <a:defRPr/>
              </a:pPr>
              <a:t>8</a:t>
            </a:fld>
            <a:endParaRPr lang="en-GB" dirty="0"/>
          </a:p>
        </p:txBody>
      </p:sp>
    </p:spTree>
    <p:extLst>
      <p:ext uri="{BB962C8B-B14F-4D97-AF65-F5344CB8AC3E}">
        <p14:creationId xmlns:p14="http://schemas.microsoft.com/office/powerpoint/2010/main" val="212074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FDA email</a:t>
            </a:r>
            <a:r>
              <a:rPr lang="en-US" baseline="0" dirty="0" smtClean="0"/>
              <a:t> alerts – Pantry </a:t>
            </a:r>
            <a:r>
              <a:rPr lang="en-US" dirty="0" smtClean="0"/>
              <a:t>Operator can stay up to date on recalls and know if they need to be pulled</a:t>
            </a:r>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27</a:t>
            </a:fld>
            <a:endParaRPr lang="en-US" dirty="0"/>
          </a:p>
        </p:txBody>
      </p:sp>
    </p:spTree>
    <p:extLst>
      <p:ext uri="{BB962C8B-B14F-4D97-AF65-F5344CB8AC3E}">
        <p14:creationId xmlns:p14="http://schemas.microsoft.com/office/powerpoint/2010/main" val="370313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28</a:t>
            </a:fld>
            <a:endParaRPr lang="en-US" dirty="0"/>
          </a:p>
        </p:txBody>
      </p:sp>
    </p:spTree>
    <p:extLst>
      <p:ext uri="{BB962C8B-B14F-4D97-AF65-F5344CB8AC3E}">
        <p14:creationId xmlns:p14="http://schemas.microsoft.com/office/powerpoint/2010/main" val="158797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89088-B888-4A24-9558-2E4F35977478}" type="slidenum">
              <a:rPr lang="en-US"/>
              <a:pPr/>
              <a:t>29</a:t>
            </a:fld>
            <a:endParaRPr 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tif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0" y="2616200"/>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noProof="0" smtClean="0"/>
              <a:t>Click to edit Master subtitle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912876" y="477901"/>
            <a:ext cx="3758184"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8175498" y="6459474"/>
            <a:ext cx="950976" cy="143256"/>
          </a:xfrm>
          <a:prstGeom prst="rect">
            <a:avLst/>
          </a:prstGeom>
        </p:spPr>
      </p:pic>
      <p:pic>
        <p:nvPicPr>
          <p:cNvPr id="11" name="Picture 10"/>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596378" y="574675"/>
            <a:ext cx="1530096" cy="899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3E0A6C-5C86-4B97-8D0C-956FD68CF637}"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17047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9C0BAAA-3F24-46EB-A9BE-D6E4E3248331}"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70919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19682F9-3FA7-41A1-AE87-5AFFDDD26B0B}"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25067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F0E3D11-3BB5-48A3-AC16-7C5C1B6C8738}"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192263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85024966-4070-4ECF-BCE6-545040C3865B}"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177331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8E3B532-4F15-4284-94F3-DE53B1549B81}" type="slidenum">
              <a:rPr lang="en-US"/>
              <a:pPr/>
              <a:t>‹#›</a:t>
            </a:fld>
            <a:endParaRPr lang="en-US" dirty="0"/>
          </a:p>
        </p:txBody>
      </p:sp>
      <p:sp>
        <p:nvSpPr>
          <p:cNvPr id="8" name="Date Placeholder 7"/>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41039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D8FA524-D35C-4422-BCAB-A0C769216EC2}" type="slidenum">
              <a:rPr lang="en-US"/>
              <a:pPr/>
              <a:t>‹#›</a:t>
            </a:fld>
            <a:endParaRPr lang="en-US" dirty="0"/>
          </a:p>
        </p:txBody>
      </p:sp>
      <p:sp>
        <p:nvSpPr>
          <p:cNvPr id="4" name="Date Placeholder 3"/>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71031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9F44A0-2D12-40B7-9565-C6513A741E02}" type="slidenum">
              <a:rPr lang="en-US"/>
              <a:pPr/>
              <a:t>‹#›</a:t>
            </a:fld>
            <a:endParaRPr lang="en-US" dirty="0"/>
          </a:p>
        </p:txBody>
      </p:sp>
      <p:sp>
        <p:nvSpPr>
          <p:cNvPr id="3" name="Date Placeholder 2"/>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90727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44704C2-0B26-44C4-A2E6-522643CB808C}"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06544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3BAAEFC-BB56-4ABE-BCC4-D432982B6FAA}"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68415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sz="700" dirty="0" smtClean="0">
                <a:solidFill>
                  <a:srgbClr val="7C848A"/>
                </a:solidFill>
                <a:cs typeface="Arial" charset="0"/>
              </a:rPr>
              <a:t>© 2014 Marsh Risk Consulting</a:t>
            </a:r>
            <a:endParaRPr lang="en-US" sz="700" dirty="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09DFEB71-5CE7-4884-8D22-62655C9A977D}" type="slidenum">
              <a:rPr lang="en-US" smtClean="0"/>
              <a:pPr/>
              <a:t>‹#›</a:t>
            </a:fld>
            <a:endParaRPr lang="en-US" dirty="0"/>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endParaRPr lang="en-US" dirty="0"/>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sz="700" dirty="0" smtClean="0">
                <a:solidFill>
                  <a:schemeClr val="bg2"/>
                </a:solidFill>
              </a:rPr>
              <a:t>MARSH RISK CONSULTING</a:t>
            </a:r>
            <a:endParaRPr lang="en-US" sz="700" dirty="0">
              <a:solidFill>
                <a:schemeClr val="bg2"/>
              </a:solidFill>
            </a:endParaRP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sz="700" dirty="0">
              <a:solidFill>
                <a:schemeClr val="bg2"/>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sis.usda.gov/wps/portal/fsis/topics/recalls-and-public-health-alerts?src_location=Content&amp;src_page=FSISRecal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foodsafety.ces.ncsu.edu/wp-content/uploads/2016/09/school-community-gardens-handbook-10-24-12.pdf?fwd=no" TargetMode="External"/><Relationship Id="rId5" Type="http://schemas.openxmlformats.org/officeDocument/2006/relationships/hyperlink" Target="http://www.fsis.usda.gov/wps/portal/fsis/topics/food-safety-education/get-answers/food-safety-fact-sheets/safe-food-handling" TargetMode="External"/><Relationship Id="rId4" Type="http://schemas.openxmlformats.org/officeDocument/2006/relationships/hyperlink" Target="http://www.fda.gov/Safety/Recalls/"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4.tiff"/><Relationship Id="rId4"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5.jpeg"/><Relationship Id="rId5" Type="http://schemas.openxmlformats.org/officeDocument/2006/relationships/diagramColors" Target="../diagrams/colors2.xml"/><Relationship Id="rId10" Type="http://schemas.openxmlformats.org/officeDocument/2006/relationships/image" Target="../media/image14.jpeg"/><Relationship Id="rId4" Type="http://schemas.openxmlformats.org/officeDocument/2006/relationships/diagramQuickStyle" Target="../diagrams/quickStyle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a:xfrm>
            <a:off x="903288" y="1585913"/>
            <a:ext cx="8234362" cy="741100"/>
          </a:xfrm>
        </p:spPr>
        <p:txBody>
          <a:bodyPr/>
          <a:lstStyle/>
          <a:p>
            <a:r>
              <a:rPr lang="en-US" dirty="0" smtClean="0"/>
              <a:t>Loss Control for Hunger Programs</a:t>
            </a:r>
            <a:br>
              <a:rPr lang="en-US" dirty="0" smtClean="0"/>
            </a:br>
            <a:endParaRPr lang="en-US" dirty="0">
              <a:solidFill>
                <a:schemeClr val="accent2"/>
              </a:solidFill>
            </a:endParaRPr>
          </a:p>
        </p:txBody>
      </p:sp>
      <p:sp>
        <p:nvSpPr>
          <p:cNvPr id="2052" name="NameAndLocation"/>
          <p:cNvSpPr txBox="1">
            <a:spLocks noChangeArrowheads="1"/>
          </p:cNvSpPr>
          <p:nvPr>
            <p:custDataLst>
              <p:tags r:id="rId3"/>
            </p:custDataLst>
          </p:nvPr>
        </p:nvSpPr>
        <p:spPr bwMode="gray">
          <a:xfrm>
            <a:off x="903288" y="4245516"/>
            <a:ext cx="4972050" cy="162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l">
              <a:lnSpc>
                <a:spcPct val="100000"/>
              </a:lnSpc>
              <a:spcBef>
                <a:spcPct val="20000"/>
              </a:spcBef>
            </a:pPr>
            <a:r>
              <a:rPr lang="en-US" sz="1600" b="1" dirty="0">
                <a:solidFill>
                  <a:srgbClr val="FFFFFF"/>
                </a:solidFill>
              </a:rPr>
              <a:t>Tony Rey, Senior Vice President</a:t>
            </a:r>
          </a:p>
          <a:p>
            <a:pPr algn="l">
              <a:lnSpc>
                <a:spcPct val="100000"/>
              </a:lnSpc>
              <a:spcBef>
                <a:spcPct val="20000"/>
              </a:spcBef>
            </a:pPr>
            <a:r>
              <a:rPr lang="en-US" sz="1600" b="1" dirty="0">
                <a:solidFill>
                  <a:srgbClr val="FFFFFF"/>
                </a:solidFill>
              </a:rPr>
              <a:t>Marsh</a:t>
            </a:r>
          </a:p>
          <a:p>
            <a:pPr algn="l">
              <a:lnSpc>
                <a:spcPct val="100000"/>
              </a:lnSpc>
              <a:spcBef>
                <a:spcPct val="20000"/>
              </a:spcBef>
            </a:pPr>
            <a:endParaRPr lang="en-US" sz="1600" b="1" dirty="0">
              <a:solidFill>
                <a:srgbClr val="FFFFFF"/>
              </a:solidFill>
            </a:endParaRPr>
          </a:p>
          <a:p>
            <a:pPr algn="l">
              <a:lnSpc>
                <a:spcPct val="100000"/>
              </a:lnSpc>
              <a:spcBef>
                <a:spcPct val="20000"/>
              </a:spcBef>
            </a:pPr>
            <a:r>
              <a:rPr lang="en-US" sz="1600" b="1" dirty="0">
                <a:solidFill>
                  <a:srgbClr val="FFFFFF"/>
                </a:solidFill>
              </a:rPr>
              <a:t>Cindy Smail, Loss Control Consultant</a:t>
            </a:r>
            <a:br>
              <a:rPr lang="en-US" sz="1600" b="1" dirty="0">
                <a:solidFill>
                  <a:srgbClr val="FFFFFF"/>
                </a:solidFill>
              </a:rPr>
            </a:br>
            <a:r>
              <a:rPr lang="en-US" sz="1600" b="1" dirty="0">
                <a:solidFill>
                  <a:srgbClr val="FFFFFF"/>
                </a:solidFill>
              </a:rPr>
              <a:t>Marsh Risk Consulting</a:t>
            </a:r>
            <a:r>
              <a:rPr lang="en-US" sz="1600" b="1" dirty="0" smtClean="0">
                <a:solidFill>
                  <a:srgbClr val="FFFFFF"/>
                </a:solidFill>
              </a:rPr>
              <a:t/>
            </a:r>
            <a:br>
              <a:rPr lang="en-US" sz="1600" b="1" dirty="0" smtClean="0">
                <a:solidFill>
                  <a:srgbClr val="FFFFFF"/>
                </a:solidFill>
              </a:rPr>
            </a:br>
            <a:endParaRPr lang="en-US" sz="1600" dirty="0">
              <a:solidFill>
                <a:srgbClr val="FFFFFF"/>
              </a:solidFill>
            </a:endParaRPr>
          </a:p>
        </p:txBody>
      </p:sp>
      <p:pic>
        <p:nvPicPr>
          <p:cNvPr id="4" name="Picture 2" descr="C:\Users\csmail00\AppData\Local\Microsoft\Windows\Temporary Internet Files\Content.Outlook\UQ2KHWFM\30th Anniversi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355" y="228599"/>
            <a:ext cx="2326879" cy="11593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Dating</a:t>
            </a:r>
            <a:endParaRPr lang="en-US" dirty="0"/>
          </a:p>
        </p:txBody>
      </p:sp>
      <p:sp>
        <p:nvSpPr>
          <p:cNvPr id="3" name="Content Placeholder 2"/>
          <p:cNvSpPr>
            <a:spLocks noGrp="1"/>
          </p:cNvSpPr>
          <p:nvPr>
            <p:ph idx="1"/>
          </p:nvPr>
        </p:nvSpPr>
        <p:spPr>
          <a:xfrm>
            <a:off x="3289525" y="1398212"/>
            <a:ext cx="5856933" cy="1756228"/>
          </a:xfrm>
        </p:spPr>
        <p:txBody>
          <a:bodyPr/>
          <a:lstStyle/>
          <a:p>
            <a:pPr marL="0" indent="0">
              <a:buNone/>
            </a:pPr>
            <a:r>
              <a:rPr lang="en-US" sz="2800" b="1" dirty="0" smtClean="0"/>
              <a:t>"Sell-By</a:t>
            </a:r>
            <a:r>
              <a:rPr lang="en-US" sz="2800" b="1" dirty="0"/>
              <a:t>" </a:t>
            </a:r>
            <a:r>
              <a:rPr lang="en-US" sz="2800" dirty="0"/>
              <a:t>date </a:t>
            </a:r>
            <a:r>
              <a:rPr lang="en-US" sz="2800" dirty="0" smtClean="0"/>
              <a:t>tells </a:t>
            </a:r>
            <a:r>
              <a:rPr lang="en-US" sz="2800" dirty="0"/>
              <a:t>how long to display the product for sale</a:t>
            </a:r>
            <a:r>
              <a:rPr lang="en-US" sz="2800" dirty="0" smtClean="0"/>
              <a:t>.  Customer should take the product </a:t>
            </a:r>
            <a:r>
              <a:rPr lang="en-US" sz="2800" dirty="0"/>
              <a:t>before the date expires</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9</a:t>
            </a:fld>
            <a:endParaRPr lang="en-US" dirty="0"/>
          </a:p>
        </p:txBody>
      </p:sp>
      <p:sp>
        <p:nvSpPr>
          <p:cNvPr id="7" name="Content Placeholder 2"/>
          <p:cNvSpPr txBox="1">
            <a:spLocks/>
          </p:cNvSpPr>
          <p:nvPr/>
        </p:nvSpPr>
        <p:spPr bwMode="gray">
          <a:xfrm>
            <a:off x="3289524" y="3624935"/>
            <a:ext cx="5856934" cy="233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ct val="100000"/>
              </a:lnSpc>
              <a:buFontTx/>
              <a:buNone/>
            </a:pPr>
            <a:r>
              <a:rPr lang="en-US" sz="2800" b="1" kern="0" dirty="0" smtClean="0"/>
              <a:t>"Best if Used By (or Before)" </a:t>
            </a:r>
            <a:r>
              <a:rPr lang="en-US" sz="2800" kern="0" dirty="0" smtClean="0"/>
              <a:t>date notes when the product will have the best flavor or quality as determined by the manufacture. This is not a purchase or safety date.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93" y="3845551"/>
            <a:ext cx="2495550" cy="1647825"/>
          </a:xfrm>
          <a:prstGeom prst="rect">
            <a:avLst/>
          </a:prstGeom>
          <a:ln>
            <a:solidFill>
              <a:schemeClr val="tx1"/>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92" y="1331967"/>
            <a:ext cx="2495551" cy="1847850"/>
          </a:xfrm>
          <a:prstGeom prst="rect">
            <a:avLst/>
          </a:prstGeom>
          <a:ln>
            <a:solidFill>
              <a:schemeClr val="tx1"/>
            </a:solidFill>
          </a:ln>
        </p:spPr>
      </p:pic>
    </p:spTree>
    <p:extLst>
      <p:ext uri="{BB962C8B-B14F-4D97-AF65-F5344CB8AC3E}">
        <p14:creationId xmlns:p14="http://schemas.microsoft.com/office/powerpoint/2010/main" val="488936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 and Recalls</a:t>
            </a:r>
            <a:endParaRPr lang="en-US" dirty="0"/>
          </a:p>
        </p:txBody>
      </p:sp>
      <p:sp>
        <p:nvSpPr>
          <p:cNvPr id="3" name="Content Placeholder 2"/>
          <p:cNvSpPr>
            <a:spLocks noGrp="1"/>
          </p:cNvSpPr>
          <p:nvPr>
            <p:ph idx="1"/>
          </p:nvPr>
        </p:nvSpPr>
        <p:spPr/>
        <p:txBody>
          <a:bodyPr/>
          <a:lstStyle/>
          <a:p>
            <a:pPr marL="0" indent="0">
              <a:buNone/>
            </a:pPr>
            <a:r>
              <a:rPr lang="en-US" sz="2400" dirty="0" smtClean="0"/>
              <a:t>Maintain records of:</a:t>
            </a:r>
            <a:endParaRPr lang="en-US" sz="2400" dirty="0"/>
          </a:p>
          <a:p>
            <a:r>
              <a:rPr lang="en-US" sz="2400" dirty="0" smtClean="0"/>
              <a:t>Large donations including the source, date and amount donated</a:t>
            </a:r>
          </a:p>
          <a:p>
            <a:r>
              <a:rPr lang="en-US" sz="2400" dirty="0" smtClean="0"/>
              <a:t>Recalls</a:t>
            </a:r>
          </a:p>
          <a:p>
            <a:pPr lvl="1"/>
            <a:r>
              <a:rPr lang="en-US" sz="2400" dirty="0" smtClean="0"/>
              <a:t>Written recall procedure</a:t>
            </a:r>
          </a:p>
          <a:p>
            <a:pPr lvl="1"/>
            <a:r>
              <a:rPr lang="en-US" sz="2400" dirty="0" smtClean="0"/>
              <a:t>Responsible person for following recall announcements, checking stock and completing recall steps</a:t>
            </a:r>
          </a:p>
          <a:p>
            <a:pPr lvl="2"/>
            <a:r>
              <a:rPr lang="en-US" sz="2400" dirty="0" smtClean="0"/>
              <a:t>Pull products from availability</a:t>
            </a:r>
          </a:p>
          <a:p>
            <a:pPr lvl="2"/>
            <a:r>
              <a:rPr lang="en-US" sz="2400" dirty="0" smtClean="0"/>
              <a:t>Determine method for discarding</a:t>
            </a:r>
          </a:p>
          <a:p>
            <a:pPr lvl="2"/>
            <a:r>
              <a:rPr lang="en-US" sz="2400" dirty="0" smtClean="0"/>
              <a:t>Communicate to workers</a:t>
            </a:r>
          </a:p>
          <a:p>
            <a:pPr lvl="2"/>
            <a:r>
              <a:rPr lang="en-US" sz="2400" dirty="0" smtClean="0"/>
              <a:t>Post on campus communications, communicate to clients</a:t>
            </a:r>
            <a:endParaRPr lang="en-US" sz="24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10</a:t>
            </a:fld>
            <a:endParaRPr lang="en-US" dirty="0"/>
          </a:p>
        </p:txBody>
      </p:sp>
    </p:spTree>
    <p:extLst>
      <p:ext uri="{BB962C8B-B14F-4D97-AF65-F5344CB8AC3E}">
        <p14:creationId xmlns:p14="http://schemas.microsoft.com/office/powerpoint/2010/main" val="2506208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Department of Agriculture &amp; Rural Development Rules</a:t>
            </a:r>
            <a:endParaRPr lang="en-US" dirty="0"/>
          </a:p>
        </p:txBody>
      </p:sp>
      <p:sp>
        <p:nvSpPr>
          <p:cNvPr id="3" name="Content Placeholder 2"/>
          <p:cNvSpPr>
            <a:spLocks noGrp="1"/>
          </p:cNvSpPr>
          <p:nvPr>
            <p:ph idx="1"/>
          </p:nvPr>
        </p:nvSpPr>
        <p:spPr>
          <a:xfrm>
            <a:off x="390298" y="935038"/>
            <a:ext cx="8686800" cy="4987925"/>
          </a:xfrm>
        </p:spPr>
        <p:txBody>
          <a:bodyPr/>
          <a:lstStyle/>
          <a:p>
            <a:pPr marL="0" indent="0">
              <a:buNone/>
            </a:pPr>
            <a:r>
              <a:rPr lang="en-US" b="1" dirty="0" smtClean="0"/>
              <a:t>"Food </a:t>
            </a:r>
            <a:r>
              <a:rPr lang="en-US" b="1" dirty="0"/>
              <a:t>establishment" </a:t>
            </a:r>
            <a:r>
              <a:rPr lang="en-US" dirty="0"/>
              <a:t>means an operation that:</a:t>
            </a:r>
          </a:p>
          <a:p>
            <a:pPr marL="0" indent="0">
              <a:buNone/>
            </a:pPr>
            <a:r>
              <a:rPr lang="en-US" sz="1800" dirty="0" smtClean="0"/>
              <a:t>stores</a:t>
            </a:r>
            <a:r>
              <a:rPr lang="en-US" sz="1800" dirty="0"/>
              <a:t>, prepares, packages, serves, vends food directly to the </a:t>
            </a:r>
            <a:r>
              <a:rPr lang="en-US" sz="1800" dirty="0" smtClean="0"/>
              <a:t>consumer, </a:t>
            </a:r>
            <a:r>
              <a:rPr lang="en-US" sz="1800" dirty="0"/>
              <a:t>or </a:t>
            </a:r>
            <a:r>
              <a:rPr lang="en-US" sz="1800" dirty="0" smtClean="0"/>
              <a:t>otherwise provides </a:t>
            </a:r>
            <a:r>
              <a:rPr lang="en-US" sz="1800" dirty="0"/>
              <a:t>FOOD for human consumption such as a restaurant; satellite or </a:t>
            </a:r>
            <a:r>
              <a:rPr lang="en-US" sz="1800" dirty="0" smtClean="0"/>
              <a:t>catered feeding </a:t>
            </a:r>
            <a:r>
              <a:rPr lang="en-US" sz="1800" dirty="0"/>
              <a:t>location; catering operation if the operation provides FOOD directly to </a:t>
            </a:r>
            <a:r>
              <a:rPr lang="en-US" sz="1800" dirty="0" smtClean="0"/>
              <a:t>a CONSUMER </a:t>
            </a:r>
            <a:r>
              <a:rPr lang="en-US" sz="1800" dirty="0"/>
              <a:t>or to a conveyance used to transport people; market; vending location</a:t>
            </a:r>
            <a:r>
              <a:rPr lang="en-US" sz="1800" dirty="0" smtClean="0"/>
              <a:t>; conveyance </a:t>
            </a:r>
            <a:r>
              <a:rPr lang="en-US" sz="1800" dirty="0"/>
              <a:t>used to transport people; institution; or </a:t>
            </a:r>
            <a:r>
              <a:rPr lang="en-US" dirty="0">
                <a:solidFill>
                  <a:srgbClr val="FF0000"/>
                </a:solidFill>
              </a:rPr>
              <a:t>FOOD </a:t>
            </a:r>
            <a:r>
              <a:rPr lang="en-US" dirty="0" smtClean="0">
                <a:solidFill>
                  <a:srgbClr val="FF0000"/>
                </a:solidFill>
              </a:rPr>
              <a:t>bank</a:t>
            </a:r>
            <a:r>
              <a:rPr lang="en-US" dirty="0" smtClean="0"/>
              <a:t>…</a:t>
            </a:r>
          </a:p>
          <a:p>
            <a:pPr marL="0" indent="0">
              <a:buNone/>
            </a:pPr>
            <a:r>
              <a:rPr lang="en-US" b="1" dirty="0" smtClean="0"/>
              <a:t>"</a:t>
            </a:r>
            <a:r>
              <a:rPr lang="en-US" b="1" i="1" dirty="0"/>
              <a:t>Food establishment</a:t>
            </a:r>
            <a:r>
              <a:rPr lang="en-US" b="1" dirty="0"/>
              <a:t>" </a:t>
            </a:r>
            <a:r>
              <a:rPr lang="en-US" i="1" dirty="0"/>
              <a:t>does not include:</a:t>
            </a:r>
          </a:p>
          <a:p>
            <a:pPr marL="0" indent="0">
              <a:buNone/>
            </a:pPr>
            <a:r>
              <a:rPr lang="en-US" sz="1800" i="1" dirty="0" smtClean="0"/>
              <a:t>An </a:t>
            </a:r>
            <a:r>
              <a:rPr lang="en-US" sz="1800" i="1" dirty="0"/>
              <a:t>establishment that offers only </a:t>
            </a:r>
            <a:r>
              <a:rPr lang="en-US" i="1" dirty="0">
                <a:solidFill>
                  <a:srgbClr val="FF0000"/>
                </a:solidFill>
              </a:rPr>
              <a:t>pre</a:t>
            </a:r>
            <a:r>
              <a:rPr lang="en-US" dirty="0">
                <a:solidFill>
                  <a:srgbClr val="FF0000"/>
                </a:solidFill>
              </a:rPr>
              <a:t>PACKAGED FOODS </a:t>
            </a:r>
            <a:r>
              <a:rPr lang="en-US" i="1" dirty="0">
                <a:solidFill>
                  <a:srgbClr val="FF0000"/>
                </a:solidFill>
              </a:rPr>
              <a:t>that are not </a:t>
            </a:r>
            <a:r>
              <a:rPr lang="en-US" dirty="0" smtClean="0">
                <a:solidFill>
                  <a:srgbClr val="FF0000"/>
                </a:solidFill>
              </a:rPr>
              <a:t>POTENTIALLY HAZARDOUS</a:t>
            </a:r>
            <a:r>
              <a:rPr lang="en-US" sz="1800" dirty="0" smtClean="0">
                <a:solidFill>
                  <a:srgbClr val="FF0000"/>
                </a:solidFill>
              </a:rPr>
              <a:t> </a:t>
            </a:r>
            <a:r>
              <a:rPr lang="en-US" sz="1800" dirty="0"/>
              <a:t>(TIME/TEMPERATURE CONTROL FOR SAFETY) FOODS;</a:t>
            </a:r>
          </a:p>
          <a:p>
            <a:pPr marL="0" indent="0">
              <a:buNone/>
            </a:pPr>
            <a:r>
              <a:rPr lang="en-US" sz="1800" dirty="0" smtClean="0"/>
              <a:t>b</a:t>
            </a:r>
            <a:r>
              <a:rPr lang="en-US" sz="1800" dirty="0"/>
              <a:t>) </a:t>
            </a:r>
            <a:r>
              <a:rPr lang="en-US" sz="1800" i="1" dirty="0"/>
              <a:t>A produce stand that only offers whole, uncut fresh fruits and vegetables</a:t>
            </a:r>
            <a:r>
              <a:rPr lang="en-US" sz="1800" dirty="0" smtClean="0"/>
              <a:t>;</a:t>
            </a:r>
          </a:p>
          <a:p>
            <a:pPr marL="0" indent="0">
              <a:buNone/>
            </a:pPr>
            <a:r>
              <a:rPr lang="en-US" sz="1800" dirty="0" smtClean="0"/>
              <a:t>(</a:t>
            </a:r>
            <a:r>
              <a:rPr lang="en-US" sz="1800" dirty="0"/>
              <a:t>c) </a:t>
            </a:r>
            <a:r>
              <a:rPr lang="en-US" sz="1800" i="1" dirty="0"/>
              <a:t>A </a:t>
            </a:r>
            <a:r>
              <a:rPr lang="en-US" sz="1800" dirty="0"/>
              <a:t>FOOD PROCESSING PLANT</a:t>
            </a:r>
            <a:r>
              <a:rPr lang="en-US" sz="1800" i="1" dirty="0"/>
              <a:t>; including those that are located on the </a:t>
            </a:r>
            <a:r>
              <a:rPr lang="en-US" sz="1800" i="1" dirty="0" smtClean="0"/>
              <a:t>PREMISES of  a </a:t>
            </a:r>
            <a:r>
              <a:rPr lang="en-US" sz="1800" i="1" dirty="0"/>
              <a:t>FOOD ESTABLISHMENT</a:t>
            </a:r>
            <a:endParaRPr lang="en-US" sz="18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11</a:t>
            </a:fld>
            <a:endParaRPr lang="en-US" dirty="0"/>
          </a:p>
        </p:txBody>
      </p:sp>
      <p:sp>
        <p:nvSpPr>
          <p:cNvPr id="6" name="Rectangle 5"/>
          <p:cNvSpPr/>
          <p:nvPr/>
        </p:nvSpPr>
        <p:spPr>
          <a:xfrm>
            <a:off x="375557" y="6181546"/>
            <a:ext cx="8916987" cy="251159"/>
          </a:xfrm>
          <a:prstGeom prst="rect">
            <a:avLst/>
          </a:prstGeom>
        </p:spPr>
        <p:txBody>
          <a:bodyPr wrap="square">
            <a:spAutoFit/>
          </a:bodyPr>
          <a:lstStyle/>
          <a:p>
            <a:pPr marL="0" indent="0" algn="l">
              <a:buNone/>
            </a:pPr>
            <a:r>
              <a:rPr lang="en-US" sz="1200" dirty="0" smtClean="0"/>
              <a:t>More information at http</a:t>
            </a:r>
            <a:r>
              <a:rPr lang="en-US" sz="1200" dirty="0"/>
              <a:t>://</a:t>
            </a:r>
            <a:r>
              <a:rPr lang="en-US" sz="1200" dirty="0" smtClean="0"/>
              <a:t>www.michigan.gov/documents/mdard/MI_Modified_2009_Food_Code_396675_7.pdf.</a:t>
            </a:r>
            <a:endParaRPr lang="en-US" sz="1200" dirty="0"/>
          </a:p>
        </p:txBody>
      </p:sp>
    </p:spTree>
    <p:extLst>
      <p:ext uri="{BB962C8B-B14F-4D97-AF65-F5344CB8AC3E}">
        <p14:creationId xmlns:p14="http://schemas.microsoft.com/office/powerpoint/2010/main" val="89494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Michigan Department of Agriculture &amp; Rural Development Rules</a:t>
            </a:r>
          </a:p>
        </p:txBody>
      </p:sp>
      <p:sp>
        <p:nvSpPr>
          <p:cNvPr id="3" name="Content Placeholder 2"/>
          <p:cNvSpPr>
            <a:spLocks noGrp="1"/>
          </p:cNvSpPr>
          <p:nvPr>
            <p:ph idx="1"/>
          </p:nvPr>
        </p:nvSpPr>
        <p:spPr/>
        <p:txBody>
          <a:bodyPr/>
          <a:lstStyle/>
          <a:p>
            <a:pPr marL="0" indent="0">
              <a:buNone/>
            </a:pPr>
            <a:r>
              <a:rPr lang="en-US" sz="2400" b="1" dirty="0"/>
              <a:t>"Person in charge" </a:t>
            </a:r>
            <a:r>
              <a:rPr lang="en-US" dirty="0"/>
              <a:t>means the individual present at a FOOD ESTABLISHMENT who </a:t>
            </a:r>
            <a:r>
              <a:rPr lang="en-US" dirty="0" smtClean="0"/>
              <a:t>is responsible </a:t>
            </a:r>
            <a:r>
              <a:rPr lang="en-US" dirty="0"/>
              <a:t>for the operation at the time </a:t>
            </a:r>
            <a:r>
              <a:rPr lang="en-US" dirty="0" smtClean="0"/>
              <a:t>of an </a:t>
            </a:r>
            <a:r>
              <a:rPr lang="en-US" dirty="0"/>
              <a:t>inspection</a:t>
            </a:r>
            <a:r>
              <a:rPr lang="en-US" dirty="0" smtClean="0"/>
              <a:t>.  They must be able to:</a:t>
            </a:r>
          </a:p>
          <a:p>
            <a:r>
              <a:rPr lang="en-US" dirty="0" smtClean="0"/>
              <a:t>Demonstrate food safety knowledge</a:t>
            </a:r>
          </a:p>
          <a:p>
            <a:r>
              <a:rPr lang="en-US" dirty="0" smtClean="0"/>
              <a:t>Direct food employees</a:t>
            </a:r>
          </a:p>
          <a:p>
            <a:pPr marL="0" indent="0">
              <a:buNone/>
            </a:pPr>
            <a:endParaRPr lang="en-US" b="1" dirty="0" smtClean="0"/>
          </a:p>
          <a:p>
            <a:pPr marL="0" indent="0">
              <a:buNone/>
            </a:pPr>
            <a:r>
              <a:rPr lang="en-US" sz="2400" b="1" dirty="0" smtClean="0"/>
              <a:t>"</a:t>
            </a:r>
            <a:r>
              <a:rPr lang="en-US" sz="2400" b="1" dirty="0"/>
              <a:t>Employee" </a:t>
            </a:r>
            <a:r>
              <a:rPr lang="en-US" dirty="0"/>
              <a:t>means the PERMIT HOLDER, </a:t>
            </a:r>
            <a:r>
              <a:rPr lang="en-US" sz="2400" dirty="0">
                <a:solidFill>
                  <a:srgbClr val="FF0000"/>
                </a:solidFill>
              </a:rPr>
              <a:t>PERSON IN CHARGE, FOOD EMPLOYEE</a:t>
            </a:r>
            <a:r>
              <a:rPr lang="en-US" dirty="0"/>
              <a:t>, </a:t>
            </a:r>
            <a:r>
              <a:rPr lang="en-US" dirty="0" smtClean="0"/>
              <a:t>PERSON having </a:t>
            </a:r>
            <a:r>
              <a:rPr lang="en-US" dirty="0"/>
              <a:t>supervisory or management duties, PERSON on the payroll, family member</a:t>
            </a:r>
            <a:r>
              <a:rPr lang="en-US" dirty="0" smtClean="0"/>
              <a:t>,</a:t>
            </a:r>
            <a:r>
              <a:rPr lang="en-US" sz="2400" dirty="0" smtClean="0"/>
              <a:t> </a:t>
            </a:r>
            <a:r>
              <a:rPr lang="en-US" sz="2400" dirty="0" smtClean="0">
                <a:solidFill>
                  <a:srgbClr val="FF0000"/>
                </a:solidFill>
              </a:rPr>
              <a:t>volunteer</a:t>
            </a:r>
            <a:r>
              <a:rPr lang="en-US" dirty="0"/>
              <a:t>, PERSON performing work under contractual agreement, or other </a:t>
            </a:r>
            <a:r>
              <a:rPr lang="en-US" sz="2400" dirty="0" smtClean="0">
                <a:solidFill>
                  <a:srgbClr val="FF0000"/>
                </a:solidFill>
              </a:rPr>
              <a:t>PERSON working </a:t>
            </a:r>
            <a:r>
              <a:rPr lang="en-US" sz="2400" dirty="0">
                <a:solidFill>
                  <a:srgbClr val="FF0000"/>
                </a:solidFill>
              </a:rPr>
              <a:t>in a FOOD </a:t>
            </a:r>
            <a:r>
              <a:rPr lang="en-US" sz="2400" dirty="0" smtClean="0">
                <a:solidFill>
                  <a:srgbClr val="FF0000"/>
                </a:solidFill>
              </a:rPr>
              <a:t>ESTABLISHMENT</a:t>
            </a:r>
            <a:r>
              <a:rPr lang="en-US" sz="2400" dirty="0" smtClean="0"/>
              <a:t>.</a:t>
            </a:r>
          </a:p>
          <a:p>
            <a:pPr marL="0" indent="0">
              <a:buNone/>
            </a:pP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12</a:t>
            </a:fld>
            <a:endParaRPr lang="en-US" dirty="0"/>
          </a:p>
        </p:txBody>
      </p:sp>
    </p:spTree>
    <p:extLst>
      <p:ext uri="{BB962C8B-B14F-4D97-AF65-F5344CB8AC3E}">
        <p14:creationId xmlns:p14="http://schemas.microsoft.com/office/powerpoint/2010/main" val="3867683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Michigan Department of Agriculture &amp; Rural Development Rules</a:t>
            </a:r>
          </a:p>
        </p:txBody>
      </p:sp>
      <p:sp>
        <p:nvSpPr>
          <p:cNvPr id="3" name="Content Placeholder 2"/>
          <p:cNvSpPr>
            <a:spLocks noGrp="1"/>
          </p:cNvSpPr>
          <p:nvPr>
            <p:ph idx="1"/>
          </p:nvPr>
        </p:nvSpPr>
        <p:spPr/>
        <p:txBody>
          <a:bodyPr/>
          <a:lstStyle/>
          <a:p>
            <a:pPr marL="0" indent="0">
              <a:buNone/>
            </a:pPr>
            <a:r>
              <a:rPr lang="en-US" b="1" dirty="0"/>
              <a:t>Potentially Hazardous Food (Time/Temperature Control for Safety Food).</a:t>
            </a:r>
          </a:p>
          <a:p>
            <a:pPr marL="0" indent="0">
              <a:buNone/>
            </a:pPr>
            <a:r>
              <a:rPr lang="en-US" b="1" dirty="0" smtClean="0"/>
              <a:t>"</a:t>
            </a:r>
            <a:r>
              <a:rPr lang="en-US" b="1" dirty="0"/>
              <a:t>Potentially hazardous food (time/temperature control for safety food)" </a:t>
            </a:r>
            <a:r>
              <a:rPr lang="en-US" dirty="0"/>
              <a:t>means </a:t>
            </a:r>
            <a:r>
              <a:rPr lang="en-US" dirty="0" smtClean="0"/>
              <a:t>a FOOD </a:t>
            </a:r>
            <a:r>
              <a:rPr lang="en-US" dirty="0"/>
              <a:t>that </a:t>
            </a:r>
            <a:r>
              <a:rPr lang="en-US" sz="2400" dirty="0">
                <a:solidFill>
                  <a:srgbClr val="FF0000"/>
                </a:solidFill>
              </a:rPr>
              <a:t>requires time/temperature control for safety </a:t>
            </a:r>
            <a:r>
              <a:rPr lang="en-US" dirty="0"/>
              <a:t>(TCS) to limit </a:t>
            </a:r>
            <a:r>
              <a:rPr lang="en-US" dirty="0" smtClean="0"/>
              <a:t>pathogenic microorganism </a:t>
            </a:r>
            <a:r>
              <a:rPr lang="en-US" dirty="0"/>
              <a:t>growth or toxin formation.</a:t>
            </a:r>
          </a:p>
        </p:txBody>
      </p:sp>
      <p:sp>
        <p:nvSpPr>
          <p:cNvPr id="4" name="Slide Number Placeholder 3"/>
          <p:cNvSpPr>
            <a:spLocks noGrp="1"/>
          </p:cNvSpPr>
          <p:nvPr>
            <p:ph type="sldNum" sz="quarter" idx="10"/>
          </p:nvPr>
        </p:nvSpPr>
        <p:spPr/>
        <p:txBody>
          <a:bodyPr/>
          <a:lstStyle/>
          <a:p>
            <a:fld id="{919682F9-3FA7-41A1-AE87-5AFFDDD26B0B}" type="slidenum">
              <a:rPr lang="en-US" smtClean="0"/>
              <a:pPr/>
              <a:t>13</a:t>
            </a:fld>
            <a:endParaRPr lang="en-US" dirty="0"/>
          </a:p>
        </p:txBody>
      </p:sp>
    </p:spTree>
    <p:extLst>
      <p:ext uri="{BB962C8B-B14F-4D97-AF65-F5344CB8AC3E}">
        <p14:creationId xmlns:p14="http://schemas.microsoft.com/office/powerpoint/2010/main" val="3172764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Sanitary Building</a:t>
            </a:r>
            <a:endParaRPr lang="en-US" dirty="0"/>
          </a:p>
        </p:txBody>
      </p:sp>
      <p:sp>
        <p:nvSpPr>
          <p:cNvPr id="3" name="Content Placeholder 2"/>
          <p:cNvSpPr>
            <a:spLocks noGrp="1"/>
          </p:cNvSpPr>
          <p:nvPr>
            <p:ph idx="1"/>
          </p:nvPr>
        </p:nvSpPr>
        <p:spPr>
          <a:xfrm>
            <a:off x="430576" y="948682"/>
            <a:ext cx="8686800" cy="2463255"/>
          </a:xfrm>
        </p:spPr>
        <p:txBody>
          <a:bodyPr/>
          <a:lstStyle/>
          <a:p>
            <a:r>
              <a:rPr lang="en-US" dirty="0" smtClean="0"/>
              <a:t>Floors</a:t>
            </a:r>
            <a:r>
              <a:rPr lang="en-US" dirty="0"/>
              <a:t>, walls and ceiling must be </a:t>
            </a:r>
            <a:r>
              <a:rPr lang="en-US" dirty="0" smtClean="0"/>
              <a:t>easy to clean and </a:t>
            </a:r>
            <a:r>
              <a:rPr lang="en-US" dirty="0"/>
              <a:t>in good repair.</a:t>
            </a:r>
          </a:p>
          <a:p>
            <a:r>
              <a:rPr lang="en-US" dirty="0" smtClean="0"/>
              <a:t>Lighting is good. </a:t>
            </a:r>
          </a:p>
          <a:p>
            <a:r>
              <a:rPr lang="en-US" dirty="0"/>
              <a:t>V</a:t>
            </a:r>
            <a:r>
              <a:rPr lang="en-US" dirty="0" smtClean="0"/>
              <a:t>entilation is provided </a:t>
            </a:r>
            <a:r>
              <a:rPr lang="en-US" dirty="0"/>
              <a:t>to minimize </a:t>
            </a:r>
            <a:r>
              <a:rPr lang="en-US" dirty="0" smtClean="0"/>
              <a:t>odors.</a:t>
            </a:r>
            <a:endParaRPr lang="en-US" dirty="0"/>
          </a:p>
          <a:p>
            <a:r>
              <a:rPr lang="en-US" dirty="0" smtClean="0"/>
              <a:t>Shelving, fixtures </a:t>
            </a:r>
            <a:r>
              <a:rPr lang="en-US" dirty="0"/>
              <a:t>and </a:t>
            </a:r>
            <a:r>
              <a:rPr lang="en-US" dirty="0" smtClean="0"/>
              <a:t>cabinets are kept </a:t>
            </a:r>
            <a:r>
              <a:rPr lang="en-US" dirty="0"/>
              <a:t>in good repair.</a:t>
            </a:r>
          </a:p>
          <a:p>
            <a:pPr marL="0" indent="0">
              <a:buNone/>
            </a:pP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 y="4361035"/>
            <a:ext cx="9616434" cy="1839597"/>
          </a:xfrm>
          <a:prstGeom prst="rect">
            <a:avLst/>
          </a:prstGeom>
        </p:spPr>
      </p:pic>
    </p:spTree>
    <p:extLst>
      <p:ext uri="{BB962C8B-B14F-4D97-AF65-F5344CB8AC3E}">
        <p14:creationId xmlns:p14="http://schemas.microsoft.com/office/powerpoint/2010/main" val="3618922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Control</a:t>
            </a:r>
            <a:endParaRPr lang="en-US" dirty="0"/>
          </a:p>
        </p:txBody>
      </p:sp>
      <p:sp>
        <p:nvSpPr>
          <p:cNvPr id="3" name="Content Placeholder 2"/>
          <p:cNvSpPr>
            <a:spLocks noGrp="1"/>
          </p:cNvSpPr>
          <p:nvPr>
            <p:ph idx="1"/>
          </p:nvPr>
        </p:nvSpPr>
        <p:spPr>
          <a:xfrm>
            <a:off x="455613" y="1000345"/>
            <a:ext cx="8686800" cy="4987925"/>
          </a:xfrm>
        </p:spPr>
        <p:txBody>
          <a:bodyPr/>
          <a:lstStyle/>
          <a:p>
            <a:pPr marL="0" indent="0">
              <a:buNone/>
            </a:pPr>
            <a:r>
              <a:rPr lang="en-US" dirty="0" smtClean="0"/>
              <a:t>To Control Pests:</a:t>
            </a:r>
          </a:p>
          <a:p>
            <a:r>
              <a:rPr lang="en-US" dirty="0" smtClean="0"/>
              <a:t>Interior </a:t>
            </a:r>
            <a:r>
              <a:rPr lang="en-US" dirty="0"/>
              <a:t>receptacles </a:t>
            </a:r>
            <a:r>
              <a:rPr lang="en-US" dirty="0" smtClean="0"/>
              <a:t>for waste and </a:t>
            </a:r>
            <a:r>
              <a:rPr lang="en-US" dirty="0"/>
              <a:t>returnables </a:t>
            </a:r>
            <a:r>
              <a:rPr lang="en-US" dirty="0" smtClean="0"/>
              <a:t>need to be </a:t>
            </a:r>
            <a:r>
              <a:rPr lang="en-US" dirty="0"/>
              <a:t>durable, cleanable, insect- and rodent-resistant</a:t>
            </a:r>
            <a:r>
              <a:rPr lang="en-US" dirty="0" smtClean="0"/>
              <a:t>, leak-proof, </a:t>
            </a:r>
            <a:r>
              <a:rPr lang="en-US" dirty="0"/>
              <a:t>and </a:t>
            </a:r>
            <a:r>
              <a:rPr lang="en-US" dirty="0" smtClean="0"/>
              <a:t>nonabsorbent.</a:t>
            </a:r>
          </a:p>
          <a:p>
            <a:r>
              <a:rPr lang="en-US" dirty="0" smtClean="0"/>
              <a:t>Outside </a:t>
            </a:r>
            <a:r>
              <a:rPr lang="en-US" dirty="0"/>
              <a:t>refuse </a:t>
            </a:r>
            <a:r>
              <a:rPr lang="en-US" dirty="0" smtClean="0"/>
              <a:t>kept </a:t>
            </a:r>
            <a:r>
              <a:rPr lang="en-US" dirty="0"/>
              <a:t>in leak-proof, non-absorbent </a:t>
            </a:r>
            <a:r>
              <a:rPr lang="en-US" dirty="0" smtClean="0"/>
              <a:t>containers with </a:t>
            </a:r>
            <a:r>
              <a:rPr lang="en-US" dirty="0"/>
              <a:t>tight </a:t>
            </a:r>
            <a:r>
              <a:rPr lang="en-US" dirty="0" smtClean="0"/>
              <a:t>lids.</a:t>
            </a:r>
          </a:p>
          <a:p>
            <a:r>
              <a:rPr lang="en-US" dirty="0" smtClean="0"/>
              <a:t>Inspect </a:t>
            </a:r>
            <a:r>
              <a:rPr lang="en-US" dirty="0"/>
              <a:t>the premises for pests and eliminate harborage areas. Properly seal all holes, gaps, and other openings to the outside to prevent pests from entering</a:t>
            </a:r>
            <a:r>
              <a:rPr lang="en-US" dirty="0" smtClean="0"/>
              <a:t>.</a:t>
            </a:r>
            <a:endParaRPr lang="en-US" dirty="0"/>
          </a:p>
          <a:p>
            <a:r>
              <a:rPr lang="en-US" dirty="0" smtClean="0"/>
              <a:t>Inspect </a:t>
            </a:r>
            <a:r>
              <a:rPr lang="en-US" dirty="0"/>
              <a:t>incoming shipments of food and </a:t>
            </a:r>
            <a:r>
              <a:rPr lang="en-US" dirty="0" smtClean="0"/>
              <a:t>supplies for pests.</a:t>
            </a:r>
          </a:p>
          <a:p>
            <a:r>
              <a:rPr lang="en-US" dirty="0" smtClean="0"/>
              <a:t>Dispose of boxes and bags used to bring in food promptly.</a:t>
            </a:r>
          </a:p>
          <a:p>
            <a:pPr marL="0" indent="0">
              <a:buNone/>
            </a:pP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15</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350" y="5377998"/>
            <a:ext cx="777128" cy="777128"/>
          </a:xfrm>
          <a:prstGeom prst="rect">
            <a:avLst/>
          </a:prstGeom>
          <a:scene3d>
            <a:camera prst="orthographicFront">
              <a:rot lat="0" lon="0" rev="18900000"/>
            </a:camera>
            <a:lightRig rig="threePt" dir="t"/>
          </a:scene3d>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34" y="5366624"/>
            <a:ext cx="777128" cy="777128"/>
          </a:xfrm>
          <a:prstGeom prst="rect">
            <a:avLst/>
          </a:prstGeom>
          <a:scene3d>
            <a:camera prst="orthographicFront">
              <a:rot lat="0" lon="0" rev="18900000"/>
            </a:camera>
            <a:lightRig rig="threePt" dir="t"/>
          </a:scene3d>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738" y="5377218"/>
            <a:ext cx="777128" cy="777128"/>
          </a:xfrm>
          <a:prstGeom prst="rect">
            <a:avLst/>
          </a:prstGeom>
          <a:scene3d>
            <a:camera prst="orthographicFront">
              <a:rot lat="0" lon="0" rev="18900000"/>
            </a:camera>
            <a:lightRig rig="threePt" dir="t"/>
          </a:scene3d>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0203" y="5367404"/>
            <a:ext cx="777128" cy="777128"/>
          </a:xfrm>
          <a:prstGeom prst="rect">
            <a:avLst/>
          </a:prstGeom>
          <a:scene3d>
            <a:camera prst="orthographicFront">
              <a:rot lat="0" lon="0" rev="18900000"/>
            </a:camera>
            <a:lightRig rig="threePt" dir="t"/>
          </a:scene3d>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265" y="5366622"/>
            <a:ext cx="777128" cy="777128"/>
          </a:xfrm>
          <a:prstGeom prst="rect">
            <a:avLst/>
          </a:prstGeom>
          <a:scene3d>
            <a:camera prst="orthographicFront">
              <a:rot lat="0" lon="0" rev="18900000"/>
            </a:camera>
            <a:lightRig rig="threePt" dir="t"/>
          </a:scene3d>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272" y="5363570"/>
            <a:ext cx="777128" cy="777128"/>
          </a:xfrm>
          <a:prstGeom prst="rect">
            <a:avLst/>
          </a:prstGeom>
          <a:scene3d>
            <a:camera prst="orthographicFront">
              <a:rot lat="0" lon="0" rev="18900000"/>
            </a:camera>
            <a:lightRig rig="threePt" dir="t"/>
          </a:scene3d>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1332" y="5393921"/>
            <a:ext cx="777128" cy="777128"/>
          </a:xfrm>
          <a:prstGeom prst="rect">
            <a:avLst/>
          </a:prstGeom>
          <a:scene3d>
            <a:camera prst="orthographicFront">
              <a:rot lat="0" lon="0" rev="18900000"/>
            </a:camera>
            <a:lightRig rig="threePt" dir="t"/>
          </a:scene3d>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72" y="5390866"/>
            <a:ext cx="777128" cy="777128"/>
          </a:xfrm>
          <a:prstGeom prst="rect">
            <a:avLst/>
          </a:prstGeom>
          <a:scene3d>
            <a:camera prst="orthographicFront">
              <a:rot lat="0" lon="0" rev="18900000"/>
            </a:camera>
            <a:lightRig rig="threePt" dir="t"/>
          </a:scene3d>
        </p:spPr>
      </p:pic>
    </p:spTree>
    <p:extLst>
      <p:ext uri="{BB962C8B-B14F-4D97-AF65-F5344CB8AC3E}">
        <p14:creationId xmlns:p14="http://schemas.microsoft.com/office/powerpoint/2010/main" val="1213033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gray">
          <a:xfrm>
            <a:off x="3694580" y="2926635"/>
            <a:ext cx="2389182"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ct val="100000"/>
              </a:lnSpc>
              <a:buNone/>
            </a:pPr>
            <a:r>
              <a:rPr lang="en-US" kern="0" dirty="0" smtClean="0"/>
              <a:t>Michigan Approved Allergen Training</a:t>
            </a:r>
          </a:p>
          <a:p>
            <a:pPr marL="0" indent="0">
              <a:lnSpc>
                <a:spcPct val="100000"/>
              </a:lnSpc>
              <a:buNone/>
            </a:pPr>
            <a:r>
              <a:rPr lang="en-US" dirty="0"/>
              <a:t>http://www.michigan.gov/mdard/0,4610,7-125-50772_45851_45855-182605--,00.html</a:t>
            </a:r>
          </a:p>
          <a:p>
            <a:pPr marL="0" indent="0">
              <a:lnSpc>
                <a:spcPct val="100000"/>
              </a:lnSpc>
              <a:buNone/>
            </a:pPr>
            <a:endParaRPr lang="en-US" kern="0" dirty="0" smtClean="0"/>
          </a:p>
        </p:txBody>
      </p:sp>
      <p:sp>
        <p:nvSpPr>
          <p:cNvPr id="2" name="Title 1"/>
          <p:cNvSpPr>
            <a:spLocks noGrp="1"/>
          </p:cNvSpPr>
          <p:nvPr>
            <p:ph type="title"/>
          </p:nvPr>
        </p:nvSpPr>
        <p:spPr/>
        <p:txBody>
          <a:bodyPr/>
          <a:lstStyle/>
          <a:p>
            <a:r>
              <a:rPr lang="en-US" dirty="0" smtClean="0"/>
              <a:t>Training Options</a:t>
            </a:r>
            <a:endParaRPr lang="en-US" dirty="0"/>
          </a:p>
        </p:txBody>
      </p:sp>
      <p:sp>
        <p:nvSpPr>
          <p:cNvPr id="3" name="Content Placeholder 2"/>
          <p:cNvSpPr>
            <a:spLocks noGrp="1"/>
          </p:cNvSpPr>
          <p:nvPr>
            <p:ph idx="1"/>
          </p:nvPr>
        </p:nvSpPr>
        <p:spPr>
          <a:xfrm>
            <a:off x="405452" y="2909003"/>
            <a:ext cx="2448779" cy="4987925"/>
          </a:xfrm>
        </p:spPr>
        <p:txBody>
          <a:bodyPr/>
          <a:lstStyle/>
          <a:p>
            <a:pPr marL="0" indent="0">
              <a:buNone/>
            </a:pPr>
            <a:r>
              <a:rPr lang="en-US" dirty="0" smtClean="0"/>
              <a:t>Michigan Department of Agriculture &amp; Rural Development - State Certified Food Manager</a:t>
            </a:r>
            <a:endParaRPr lang="en-US" dirty="0"/>
          </a:p>
          <a:p>
            <a:pPr marL="0" indent="0">
              <a:buNone/>
            </a:pPr>
            <a:r>
              <a:rPr lang="en-US" dirty="0"/>
              <a:t>http://www.michigan.gov/mdard/0,4610,7-125-50772_45851_45855-182605--,00.html</a:t>
            </a:r>
            <a:endParaRPr lang="en-US" dirty="0" smtClean="0"/>
          </a:p>
        </p:txBody>
      </p:sp>
      <p:sp>
        <p:nvSpPr>
          <p:cNvPr id="4" name="Slide Number Placeholder 3"/>
          <p:cNvSpPr>
            <a:spLocks noGrp="1"/>
          </p:cNvSpPr>
          <p:nvPr>
            <p:ph type="sldNum" sz="quarter" idx="10"/>
          </p:nvPr>
        </p:nvSpPr>
        <p:spPr/>
        <p:txBody>
          <a:bodyPr/>
          <a:lstStyle/>
          <a:p>
            <a:fld id="{919682F9-3FA7-41A1-AE87-5AFFDDD26B0B}" type="slidenum">
              <a:rPr lang="en-US" smtClean="0"/>
              <a:pPr/>
              <a:t>16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042" y="1113157"/>
            <a:ext cx="1349713" cy="1349713"/>
          </a:xfrm>
          <a:prstGeom prst="rect">
            <a:avLst/>
          </a:prstGeom>
        </p:spPr>
      </p:pic>
      <p:sp>
        <p:nvSpPr>
          <p:cNvPr id="7" name="Content Placeholder 2"/>
          <p:cNvSpPr txBox="1">
            <a:spLocks/>
          </p:cNvSpPr>
          <p:nvPr/>
        </p:nvSpPr>
        <p:spPr bwMode="gray">
          <a:xfrm>
            <a:off x="7002435" y="2926636"/>
            <a:ext cx="20815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ct val="100000"/>
              </a:lnSpc>
              <a:buNone/>
            </a:pPr>
            <a:r>
              <a:rPr lang="en-US" kern="0" dirty="0" smtClean="0"/>
              <a:t>ServSafe – Food Safety Training</a:t>
            </a:r>
          </a:p>
          <a:p>
            <a:pPr marL="0" indent="0">
              <a:lnSpc>
                <a:spcPct val="100000"/>
              </a:lnSpc>
              <a:buNone/>
            </a:pPr>
            <a:r>
              <a:rPr lang="en-US" kern="0" dirty="0"/>
              <a:t>https://www.servsafe.com/</a:t>
            </a:r>
            <a:endParaRPr lang="en-US" kern="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401" y="1025769"/>
            <a:ext cx="2350224" cy="146154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227" y="914400"/>
            <a:ext cx="2359049" cy="1446664"/>
          </a:xfrm>
          <a:prstGeom prst="rect">
            <a:avLst/>
          </a:prstGeom>
        </p:spPr>
      </p:pic>
    </p:spTree>
    <p:extLst>
      <p:ext uri="{BB962C8B-B14F-4D97-AF65-F5344CB8AC3E}">
        <p14:creationId xmlns:p14="http://schemas.microsoft.com/office/powerpoint/2010/main" val="25005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374" y="3002509"/>
            <a:ext cx="5024625" cy="3331545"/>
          </a:xfrm>
          <a:prstGeom prst="rect">
            <a:avLst/>
          </a:prstGeom>
          <a:ln>
            <a:solidFill>
              <a:schemeClr val="accent1"/>
            </a:solidFill>
          </a:ln>
        </p:spPr>
      </p:pic>
      <p:sp>
        <p:nvSpPr>
          <p:cNvPr id="7" name="Rectangle 6"/>
          <p:cNvSpPr/>
          <p:nvPr/>
        </p:nvSpPr>
        <p:spPr bwMode="auto">
          <a:xfrm>
            <a:off x="627797" y="1078172"/>
            <a:ext cx="4804012" cy="4967785"/>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919682F9-3FA7-41A1-AE87-5AFFDDD26B0B}" type="slidenum">
              <a:rPr lang="en-US" smtClean="0"/>
              <a:pPr/>
              <a:t>17</a:t>
            </a:fld>
            <a:endParaRPr lang="en-US" dirty="0"/>
          </a:p>
        </p:txBody>
      </p:sp>
      <p:sp>
        <p:nvSpPr>
          <p:cNvPr id="5" name="Content Placeholder 2"/>
          <p:cNvSpPr>
            <a:spLocks noGrp="1"/>
          </p:cNvSpPr>
          <p:nvPr>
            <p:ph idx="1"/>
          </p:nvPr>
        </p:nvSpPr>
        <p:spPr>
          <a:xfrm>
            <a:off x="742216" y="1141409"/>
            <a:ext cx="4563209" cy="4987925"/>
          </a:xfrm>
        </p:spPr>
        <p:txBody>
          <a:bodyPr/>
          <a:lstStyle/>
          <a:p>
            <a:r>
              <a:rPr lang="en-US" dirty="0" smtClean="0"/>
              <a:t>Don’t work if ill with respiratory or gastrointestinal issues</a:t>
            </a:r>
          </a:p>
          <a:p>
            <a:r>
              <a:rPr lang="en-US" dirty="0" smtClean="0"/>
              <a:t>Make sure volunteers have a number to call to report off work</a:t>
            </a:r>
            <a:endParaRPr lang="en-US" dirty="0"/>
          </a:p>
          <a:p>
            <a:r>
              <a:rPr lang="en-US" dirty="0" smtClean="0"/>
              <a:t>Workers should wash their hands:</a:t>
            </a:r>
          </a:p>
          <a:p>
            <a:pPr lvl="1"/>
            <a:r>
              <a:rPr lang="en-US" dirty="0"/>
              <a:t>w</a:t>
            </a:r>
            <a:r>
              <a:rPr lang="en-US" dirty="0" smtClean="0"/>
              <a:t>hen beginning their shift</a:t>
            </a:r>
          </a:p>
          <a:p>
            <a:pPr lvl="1"/>
            <a:r>
              <a:rPr lang="en-US" dirty="0" smtClean="0"/>
              <a:t>after touching their face or hair</a:t>
            </a:r>
          </a:p>
          <a:p>
            <a:pPr lvl="1"/>
            <a:r>
              <a:rPr lang="en-US" dirty="0"/>
              <a:t>w</a:t>
            </a:r>
            <a:r>
              <a:rPr lang="en-US" dirty="0" smtClean="0"/>
              <a:t>hen changing tasks (stocking food, taking out trash)</a:t>
            </a:r>
          </a:p>
          <a:p>
            <a:pPr lvl="1"/>
            <a:r>
              <a:rPr lang="en-US" dirty="0"/>
              <a:t>a</a:t>
            </a:r>
            <a:r>
              <a:rPr lang="en-US" dirty="0" smtClean="0"/>
              <a:t>fter using the bathroom, smoking or eating</a:t>
            </a:r>
          </a:p>
          <a:p>
            <a:r>
              <a:rPr lang="en-US" dirty="0" smtClean="0"/>
              <a:t>Food and drink should not be left open or consumed in the food bank</a:t>
            </a:r>
            <a:endParaRPr lang="en-US" dirty="0"/>
          </a:p>
        </p:txBody>
      </p:sp>
      <p:sp>
        <p:nvSpPr>
          <p:cNvPr id="6" name="Title 1"/>
          <p:cNvSpPr>
            <a:spLocks noGrp="1"/>
          </p:cNvSpPr>
          <p:nvPr>
            <p:ph type="title"/>
          </p:nvPr>
        </p:nvSpPr>
        <p:spPr/>
        <p:txBody>
          <a:bodyPr/>
          <a:lstStyle/>
          <a:p>
            <a:r>
              <a:rPr lang="en-US" dirty="0" smtClean="0"/>
              <a:t>Employee and Volunteer Health and Hygiene</a:t>
            </a:r>
            <a:endParaRPr lang="en-US" dirty="0"/>
          </a:p>
        </p:txBody>
      </p:sp>
    </p:spTree>
    <p:extLst>
      <p:ext uri="{BB962C8B-B14F-4D97-AF65-F5344CB8AC3E}">
        <p14:creationId xmlns:p14="http://schemas.microsoft.com/office/powerpoint/2010/main" val="2936198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Handwashing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521" y="822829"/>
            <a:ext cx="7524989" cy="5211701"/>
          </a:xfrm>
        </p:spPr>
      </p:pic>
      <p:sp>
        <p:nvSpPr>
          <p:cNvPr id="4" name="Slide Number Placeholder 3"/>
          <p:cNvSpPr>
            <a:spLocks noGrp="1"/>
          </p:cNvSpPr>
          <p:nvPr>
            <p:ph type="sldNum" sz="quarter" idx="10"/>
          </p:nvPr>
        </p:nvSpPr>
        <p:spPr/>
        <p:txBody>
          <a:bodyPr/>
          <a:lstStyle/>
          <a:p>
            <a:fld id="{3315B611-511C-4021-9841-5EBC996DBADB}" type="slidenum">
              <a:rPr lang="en-US" altLang="en-US" smtClean="0"/>
              <a:pPr/>
              <a:t>18</a:t>
            </a:fld>
            <a:endParaRPr lang="en-US" altLang="en-US" dirty="0"/>
          </a:p>
        </p:txBody>
      </p:sp>
      <p:sp>
        <p:nvSpPr>
          <p:cNvPr id="5" name="TextBox 4"/>
          <p:cNvSpPr txBox="1"/>
          <p:nvPr/>
        </p:nvSpPr>
        <p:spPr>
          <a:xfrm>
            <a:off x="372454" y="6228162"/>
            <a:ext cx="1516762" cy="502573"/>
          </a:xfrm>
          <a:prstGeom prst="rect">
            <a:avLst/>
          </a:prstGeom>
          <a:noFill/>
        </p:spPr>
        <p:txBody>
          <a:bodyPr wrap="none" rtlCol="0">
            <a:spAutoFit/>
          </a:bodyPr>
          <a:lstStyle/>
          <a:p>
            <a:pPr algn="l"/>
            <a:r>
              <a:rPr lang="en-US" sz="1100" dirty="0" smtClean="0"/>
              <a:t>Source – ww.cdc.gov</a:t>
            </a:r>
            <a:endParaRPr lang="en-US" sz="1100" dirty="0"/>
          </a:p>
          <a:p>
            <a:pPr algn="l"/>
            <a:endParaRPr lang="en-US" dirty="0"/>
          </a:p>
        </p:txBody>
      </p:sp>
    </p:spTree>
    <p:extLst>
      <p:ext uri="{BB962C8B-B14F-4D97-AF65-F5344CB8AC3E}">
        <p14:creationId xmlns:p14="http://schemas.microsoft.com/office/powerpoint/2010/main" val="271294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Program Topics</a:t>
            </a: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a:t>
            </a:fld>
            <a:endParaRPr lang="en-US" dirty="0"/>
          </a:p>
        </p:txBody>
      </p:sp>
      <p:graphicFrame>
        <p:nvGraphicFramePr>
          <p:cNvPr id="5" name="Diagram 4"/>
          <p:cNvGraphicFramePr/>
          <p:nvPr>
            <p:extLst>
              <p:ext uri="{D42A27DB-BD31-4B8C-83A1-F6EECF244321}">
                <p14:modId xmlns:p14="http://schemas.microsoft.com/office/powerpoint/2010/main" val="2360990661"/>
              </p:ext>
            </p:extLst>
          </p:nvPr>
        </p:nvGraphicFramePr>
        <p:xfrm>
          <a:off x="669741" y="1338942"/>
          <a:ext cx="8147687" cy="4539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437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9872" y="820738"/>
            <a:ext cx="6917567" cy="5188176"/>
          </a:xfrm>
        </p:spPr>
      </p:pic>
      <p:sp>
        <p:nvSpPr>
          <p:cNvPr id="4" name="Slide Number Placeholder 3"/>
          <p:cNvSpPr>
            <a:spLocks noGrp="1"/>
          </p:cNvSpPr>
          <p:nvPr>
            <p:ph type="sldNum" sz="quarter" idx="10"/>
          </p:nvPr>
        </p:nvSpPr>
        <p:spPr/>
        <p:txBody>
          <a:bodyPr/>
          <a:lstStyle/>
          <a:p>
            <a:fld id="{919682F9-3FA7-41A1-AE87-5AFFDDD26B0B}" type="slidenum">
              <a:rPr lang="en-US" smtClean="0"/>
              <a:pPr/>
              <a:t>19</a:t>
            </a:fld>
            <a:endParaRPr lang="en-US" dirty="0"/>
          </a:p>
        </p:txBody>
      </p:sp>
      <p:sp>
        <p:nvSpPr>
          <p:cNvPr id="10" name="Rectangle 9"/>
          <p:cNvSpPr/>
          <p:nvPr/>
        </p:nvSpPr>
        <p:spPr bwMode="auto">
          <a:xfrm>
            <a:off x="718457" y="4180129"/>
            <a:ext cx="6743700" cy="1159329"/>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914400" y="4408735"/>
            <a:ext cx="6874328" cy="690562"/>
          </a:xfrm>
        </p:spPr>
        <p:txBody>
          <a:bodyPr/>
          <a:lstStyle/>
          <a:p>
            <a:r>
              <a:rPr lang="en-US" sz="5400" dirty="0" smtClean="0">
                <a:solidFill>
                  <a:schemeClr val="bg1"/>
                </a:solidFill>
              </a:rPr>
              <a:t>Community Gardens</a:t>
            </a:r>
            <a:endParaRPr lang="en-US" sz="5400" dirty="0">
              <a:solidFill>
                <a:schemeClr val="bg1"/>
              </a:solidFill>
            </a:endParaRPr>
          </a:p>
        </p:txBody>
      </p:sp>
    </p:spTree>
    <p:extLst>
      <p:ext uri="{BB962C8B-B14F-4D97-AF65-F5344CB8AC3E}">
        <p14:creationId xmlns:p14="http://schemas.microsoft.com/office/powerpoint/2010/main" val="744006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145" y="2424993"/>
            <a:ext cx="5147777" cy="3855864"/>
          </a:xfrm>
          <a:prstGeom prst="rect">
            <a:avLst/>
          </a:prstGeom>
          <a:ln>
            <a:solidFill>
              <a:schemeClr val="tx1"/>
            </a:solidFill>
          </a:ln>
        </p:spPr>
      </p:pic>
      <p:sp>
        <p:nvSpPr>
          <p:cNvPr id="7" name="Rectangle 6"/>
          <p:cNvSpPr/>
          <p:nvPr/>
        </p:nvSpPr>
        <p:spPr bwMode="auto">
          <a:xfrm>
            <a:off x="518615" y="1282890"/>
            <a:ext cx="6250675" cy="442187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Site Controls</a:t>
            </a:r>
            <a:endParaRPr lang="en-US" dirty="0"/>
          </a:p>
        </p:txBody>
      </p:sp>
      <p:sp>
        <p:nvSpPr>
          <p:cNvPr id="3" name="Content Placeholder 2"/>
          <p:cNvSpPr>
            <a:spLocks noGrp="1"/>
          </p:cNvSpPr>
          <p:nvPr>
            <p:ph idx="1"/>
          </p:nvPr>
        </p:nvSpPr>
        <p:spPr>
          <a:xfrm>
            <a:off x="789467" y="1721165"/>
            <a:ext cx="5584037" cy="3736396"/>
          </a:xfrm>
        </p:spPr>
        <p:txBody>
          <a:bodyPr/>
          <a:lstStyle/>
          <a:p>
            <a:pPr marL="0" indent="0">
              <a:buNone/>
            </a:pPr>
            <a:r>
              <a:rPr lang="en-US" sz="2400" dirty="0" smtClean="0"/>
              <a:t>The growing site can impact the safety of the food grown:</a:t>
            </a:r>
          </a:p>
          <a:p>
            <a:r>
              <a:rPr lang="en-US" sz="2400" dirty="0" smtClean="0"/>
              <a:t>Know the history of the site</a:t>
            </a:r>
          </a:p>
          <a:p>
            <a:r>
              <a:rPr lang="en-US" sz="2400" dirty="0" smtClean="0"/>
              <a:t>Evaluate soil conditions</a:t>
            </a:r>
          </a:p>
          <a:p>
            <a:r>
              <a:rPr lang="en-US" sz="2400" dirty="0" smtClean="0"/>
              <a:t>Research potential hazardous materials exposure</a:t>
            </a:r>
          </a:p>
          <a:p>
            <a:r>
              <a:rPr lang="en-US" sz="2400" dirty="0" smtClean="0"/>
              <a:t>Evaluate herbicides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20</a:t>
            </a:fld>
            <a:endParaRPr lang="en-US" dirty="0"/>
          </a:p>
        </p:txBody>
      </p:sp>
    </p:spTree>
    <p:extLst>
      <p:ext uri="{BB962C8B-B14F-4D97-AF65-F5344CB8AC3E}">
        <p14:creationId xmlns:p14="http://schemas.microsoft.com/office/powerpoint/2010/main" val="290101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Controls</a:t>
            </a:r>
            <a:endParaRPr lang="en-US" dirty="0"/>
          </a:p>
        </p:txBody>
      </p:sp>
      <p:sp>
        <p:nvSpPr>
          <p:cNvPr id="3" name="Content Placeholder 2"/>
          <p:cNvSpPr>
            <a:spLocks noGrp="1"/>
          </p:cNvSpPr>
          <p:nvPr>
            <p:ph idx="1"/>
          </p:nvPr>
        </p:nvSpPr>
        <p:spPr>
          <a:xfrm>
            <a:off x="3241900" y="1398212"/>
            <a:ext cx="5856933" cy="1756228"/>
          </a:xfrm>
        </p:spPr>
        <p:txBody>
          <a:bodyPr/>
          <a:lstStyle/>
          <a:p>
            <a:pPr marL="0" indent="0">
              <a:buNone/>
            </a:pPr>
            <a:r>
              <a:rPr lang="en-US" dirty="0"/>
              <a:t>Choose Water Carefully</a:t>
            </a:r>
          </a:p>
          <a:p>
            <a:r>
              <a:rPr lang="en-US" dirty="0"/>
              <a:t>Irrigate with potable water and not water from streams</a:t>
            </a:r>
          </a:p>
          <a:p>
            <a:r>
              <a:rPr lang="en-US" dirty="0"/>
              <a:t>Test water before using it in the garden</a:t>
            </a:r>
          </a:p>
        </p:txBody>
      </p:sp>
      <p:sp>
        <p:nvSpPr>
          <p:cNvPr id="4" name="Slide Number Placeholder 3"/>
          <p:cNvSpPr>
            <a:spLocks noGrp="1"/>
          </p:cNvSpPr>
          <p:nvPr>
            <p:ph type="sldNum" sz="quarter" idx="10"/>
          </p:nvPr>
        </p:nvSpPr>
        <p:spPr/>
        <p:txBody>
          <a:bodyPr/>
          <a:lstStyle/>
          <a:p>
            <a:fld id="{919682F9-3FA7-41A1-AE87-5AFFDDD26B0B}" type="slidenum">
              <a:rPr lang="en-US" smtClean="0"/>
              <a:pPr/>
              <a:t>21</a:t>
            </a:fld>
            <a:endParaRPr lang="en-US" dirty="0"/>
          </a:p>
        </p:txBody>
      </p:sp>
      <p:sp>
        <p:nvSpPr>
          <p:cNvPr id="7" name="Content Placeholder 2"/>
          <p:cNvSpPr txBox="1">
            <a:spLocks/>
          </p:cNvSpPr>
          <p:nvPr/>
        </p:nvSpPr>
        <p:spPr bwMode="gray">
          <a:xfrm>
            <a:off x="3241899" y="3652231"/>
            <a:ext cx="5856934" cy="233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buNone/>
            </a:pPr>
            <a:r>
              <a:rPr lang="en-US" dirty="0"/>
              <a:t>Controlling Animals</a:t>
            </a:r>
          </a:p>
          <a:p>
            <a:r>
              <a:rPr lang="en-US" dirty="0"/>
              <a:t>Animals in the garden can introduce fecal matter and potentially foodborne illnesses</a:t>
            </a:r>
          </a:p>
          <a:p>
            <a:r>
              <a:rPr lang="en-US" dirty="0"/>
              <a:t>Fence in the garden to keep animals out</a:t>
            </a:r>
          </a:p>
          <a:p>
            <a:r>
              <a:rPr lang="en-US" dirty="0"/>
              <a:t>Trim branches so that birds will nest elsewhere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93" y="1380871"/>
            <a:ext cx="2516147" cy="1726950"/>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93" y="3743776"/>
            <a:ext cx="2516147" cy="1674381"/>
          </a:xfrm>
          <a:prstGeom prst="rect">
            <a:avLst/>
          </a:prstGeom>
          <a:ln>
            <a:solidFill>
              <a:schemeClr val="tx1"/>
            </a:solidFill>
          </a:ln>
        </p:spPr>
      </p:pic>
    </p:spTree>
    <p:extLst>
      <p:ext uri="{BB962C8B-B14F-4D97-AF65-F5344CB8AC3E}">
        <p14:creationId xmlns:p14="http://schemas.microsoft.com/office/powerpoint/2010/main" val="2762635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84" y="415245"/>
            <a:ext cx="8686800" cy="690562"/>
          </a:xfrm>
        </p:spPr>
        <p:txBody>
          <a:bodyPr/>
          <a:lstStyle/>
          <a:p>
            <a:r>
              <a:rPr lang="en-US" dirty="0" smtClean="0"/>
              <a:t>Garden Worker Sanitation</a:t>
            </a:r>
            <a:endParaRPr lang="en-US" dirty="0"/>
          </a:p>
        </p:txBody>
      </p:sp>
      <p:sp>
        <p:nvSpPr>
          <p:cNvPr id="3" name="Content Placeholder 2"/>
          <p:cNvSpPr>
            <a:spLocks noGrp="1"/>
          </p:cNvSpPr>
          <p:nvPr>
            <p:ph idx="1"/>
          </p:nvPr>
        </p:nvSpPr>
        <p:spPr>
          <a:xfrm>
            <a:off x="422956" y="1092879"/>
            <a:ext cx="8686800" cy="4987925"/>
          </a:xfrm>
        </p:spPr>
        <p:txBody>
          <a:bodyPr/>
          <a:lstStyle/>
          <a:p>
            <a:r>
              <a:rPr lang="en-US" dirty="0" smtClean="0"/>
              <a:t>Workers should </a:t>
            </a:r>
            <a:r>
              <a:rPr lang="en-US" sz="2800" dirty="0" smtClean="0">
                <a:latin typeface="Broadway" panose="04040905080B02020502" pitchFamily="82" charset="0"/>
              </a:rPr>
              <a:t>wash their hands</a:t>
            </a:r>
            <a:r>
              <a:rPr lang="en-US" dirty="0" smtClean="0"/>
              <a:t> with soap and water before they handle produce</a:t>
            </a:r>
            <a:endParaRPr lang="en-US" dirty="0"/>
          </a:p>
          <a:p>
            <a:r>
              <a:rPr lang="en-US" dirty="0" smtClean="0"/>
              <a:t>They should </a:t>
            </a:r>
            <a:r>
              <a:rPr lang="en-US" sz="3600" dirty="0" smtClean="0">
                <a:latin typeface="MV Boli" panose="02000500030200090000" pitchFamily="2" charset="0"/>
                <a:cs typeface="MV Boli" panose="02000500030200090000" pitchFamily="2" charset="0"/>
              </a:rPr>
              <a:t>rewash </a:t>
            </a:r>
            <a:r>
              <a:rPr lang="en-US" dirty="0" smtClean="0"/>
              <a:t>after using a bathroom, handling chemicals or compost materials or handling trash</a:t>
            </a:r>
          </a:p>
          <a:p>
            <a:r>
              <a:rPr lang="en-US" dirty="0" smtClean="0"/>
              <a:t>If no running water is available, </a:t>
            </a:r>
            <a:r>
              <a:rPr lang="en-US" dirty="0" smtClean="0">
                <a:latin typeface="Ravie" panose="04040805050809020602" pitchFamily="82" charset="0"/>
              </a:rPr>
              <a:t>disposable gloves </a:t>
            </a:r>
            <a:r>
              <a:rPr lang="en-US" dirty="0" smtClean="0"/>
              <a:t>should be used to handle produce</a:t>
            </a:r>
          </a:p>
          <a:p>
            <a:r>
              <a:rPr lang="en-US" dirty="0"/>
              <a:t>G</a:t>
            </a:r>
            <a:r>
              <a:rPr lang="en-US" dirty="0" smtClean="0"/>
              <a:t>ardeners should not work in the garden if they are </a:t>
            </a:r>
            <a:r>
              <a:rPr lang="en-US" sz="2800" dirty="0" smtClean="0">
                <a:latin typeface="Stencil" panose="040409050D0802020404" pitchFamily="82" charset="0"/>
              </a:rPr>
              <a:t>ill with diarrhea or cold symptoms</a:t>
            </a:r>
          </a:p>
          <a:p>
            <a:r>
              <a:rPr lang="en-US" sz="2400" b="1" dirty="0" smtClean="0">
                <a:latin typeface="Segoe Script" panose="020B0504020000000003" pitchFamily="34" charset="0"/>
              </a:rPr>
              <a:t>Cover cuts or other wounds </a:t>
            </a:r>
            <a:r>
              <a:rPr lang="en-US" dirty="0" smtClean="0"/>
              <a:t>on gardener’s arms, legs or hands </a:t>
            </a:r>
          </a:p>
          <a:p>
            <a:r>
              <a:rPr lang="en-US" sz="2800" dirty="0" smtClean="0">
                <a:latin typeface="Magneto" panose="04030805050802020D02" pitchFamily="82" charset="0"/>
              </a:rPr>
              <a:t>Source treated compost </a:t>
            </a:r>
            <a:r>
              <a:rPr lang="en-US" dirty="0" smtClean="0"/>
              <a:t>to ensure it’s prepared correctly</a:t>
            </a:r>
          </a:p>
          <a:p>
            <a:pPr marL="0" indent="0">
              <a:buNone/>
            </a:pPr>
            <a:r>
              <a:rPr lang="en-US" dirty="0" smtClean="0"/>
              <a:t>  </a:t>
            </a:r>
          </a:p>
          <a:p>
            <a:pPr marL="0" indent="0">
              <a:buNone/>
            </a:pP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22</a:t>
            </a:fld>
            <a:endParaRPr lang="en-US" dirty="0"/>
          </a:p>
        </p:txBody>
      </p:sp>
    </p:spTree>
    <p:extLst>
      <p:ext uri="{BB962C8B-B14F-4D97-AF65-F5344CB8AC3E}">
        <p14:creationId xmlns:p14="http://schemas.microsoft.com/office/powerpoint/2010/main" val="2023305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5" y="382588"/>
            <a:ext cx="8686800" cy="690562"/>
          </a:xfrm>
        </p:spPr>
        <p:txBody>
          <a:bodyPr/>
          <a:lstStyle/>
          <a:p>
            <a:r>
              <a:rPr lang="en-US" dirty="0" smtClean="0"/>
              <a:t>General Garden Safety</a:t>
            </a: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23</a:t>
            </a:fld>
            <a:endParaRPr lang="en-US" dirty="0"/>
          </a:p>
        </p:txBody>
      </p:sp>
      <p:sp>
        <p:nvSpPr>
          <p:cNvPr id="9" name="Rectangle 8"/>
          <p:cNvSpPr/>
          <p:nvPr/>
        </p:nvSpPr>
        <p:spPr>
          <a:xfrm>
            <a:off x="621249" y="1999904"/>
            <a:ext cx="1841511" cy="523220"/>
          </a:xfrm>
          <a:prstGeom prst="rect">
            <a:avLst/>
          </a:prstGeom>
        </p:spPr>
        <p:txBody>
          <a:bodyPr wrap="square">
            <a:spAutoFit/>
          </a:bodyPr>
          <a:lstStyle/>
          <a:p>
            <a:pPr lvl="0" fontAlgn="auto">
              <a:lnSpc>
                <a:spcPct val="100000"/>
              </a:lnSpc>
              <a:spcBef>
                <a:spcPts val="0"/>
              </a:spcBef>
              <a:spcAft>
                <a:spcPts val="0"/>
              </a:spcAft>
              <a:defRPr/>
            </a:pPr>
            <a:r>
              <a:rPr lang="en-US" sz="2800" dirty="0">
                <a:latin typeface="MV Boli" panose="02000500030200090000" pitchFamily="2" charset="0"/>
                <a:cs typeface="MV Boli" panose="02000500030200090000" pitchFamily="2" charset="0"/>
              </a:rPr>
              <a:t>Hydration</a:t>
            </a:r>
          </a:p>
        </p:txBody>
      </p:sp>
      <p:sp>
        <p:nvSpPr>
          <p:cNvPr id="10" name="Rectangle 9"/>
          <p:cNvSpPr/>
          <p:nvPr/>
        </p:nvSpPr>
        <p:spPr>
          <a:xfrm>
            <a:off x="3389274" y="1199971"/>
            <a:ext cx="2765501" cy="461665"/>
          </a:xfrm>
          <a:prstGeom prst="rect">
            <a:avLst/>
          </a:prstGeom>
        </p:spPr>
        <p:txBody>
          <a:bodyPr wrap="none">
            <a:spAutoFit/>
          </a:bodyPr>
          <a:lstStyle/>
          <a:p>
            <a:pPr lvl="0" fontAlgn="auto">
              <a:lnSpc>
                <a:spcPct val="100000"/>
              </a:lnSpc>
              <a:spcBef>
                <a:spcPts val="0"/>
              </a:spcBef>
              <a:spcAft>
                <a:spcPts val="0"/>
              </a:spcAft>
              <a:defRPr/>
            </a:pPr>
            <a:r>
              <a:rPr lang="en-US" sz="2400" dirty="0">
                <a:latin typeface="Stencil" panose="040409050D0802020404" pitchFamily="82" charset="0"/>
              </a:rPr>
              <a:t>Heat &amp; Sunburn</a:t>
            </a:r>
          </a:p>
        </p:txBody>
      </p:sp>
      <p:sp>
        <p:nvSpPr>
          <p:cNvPr id="11" name="Rectangle 10"/>
          <p:cNvSpPr/>
          <p:nvPr/>
        </p:nvSpPr>
        <p:spPr>
          <a:xfrm>
            <a:off x="1385529" y="3729513"/>
            <a:ext cx="3010876" cy="1218923"/>
          </a:xfrm>
          <a:prstGeom prst="rect">
            <a:avLst/>
          </a:prstGeom>
        </p:spPr>
        <p:txBody>
          <a:bodyPr wrap="square">
            <a:spAutoFit/>
          </a:bodyPr>
          <a:lstStyle/>
          <a:p>
            <a:pPr lvl="0"/>
            <a:r>
              <a:rPr lang="en-US" sz="2800" dirty="0" smtClean="0">
                <a:latin typeface="Magneto" panose="04030805050802020D02" pitchFamily="82" charset="0"/>
              </a:rPr>
              <a:t>Use Tools </a:t>
            </a:r>
            <a:r>
              <a:rPr lang="en-US" sz="2800" dirty="0">
                <a:latin typeface="Magneto" panose="04030805050802020D02" pitchFamily="82" charset="0"/>
              </a:rPr>
              <a:t>&amp; </a:t>
            </a:r>
            <a:r>
              <a:rPr lang="en-US" sz="2800" dirty="0" smtClean="0">
                <a:latin typeface="Magneto" panose="04030805050802020D02" pitchFamily="82" charset="0"/>
              </a:rPr>
              <a:t>Supplies Safely</a:t>
            </a:r>
            <a:endParaRPr lang="en-US" sz="2800" dirty="0">
              <a:latin typeface="Magneto" panose="04030805050802020D02" pitchFamily="82" charset="0"/>
            </a:endParaRPr>
          </a:p>
        </p:txBody>
      </p:sp>
      <p:sp>
        <p:nvSpPr>
          <p:cNvPr id="12" name="Rectangle 11"/>
          <p:cNvSpPr/>
          <p:nvPr/>
        </p:nvSpPr>
        <p:spPr>
          <a:xfrm>
            <a:off x="1096503" y="5335558"/>
            <a:ext cx="1394934" cy="584775"/>
          </a:xfrm>
          <a:prstGeom prst="rect">
            <a:avLst/>
          </a:prstGeom>
        </p:spPr>
        <p:txBody>
          <a:bodyPr wrap="none">
            <a:spAutoFit/>
          </a:bodyPr>
          <a:lstStyle/>
          <a:p>
            <a:pPr lvl="0" fontAlgn="auto">
              <a:lnSpc>
                <a:spcPct val="100000"/>
              </a:lnSpc>
              <a:spcBef>
                <a:spcPts val="0"/>
              </a:spcBef>
              <a:spcAft>
                <a:spcPts val="0"/>
              </a:spcAft>
              <a:defRPr/>
            </a:pPr>
            <a:r>
              <a:rPr lang="en-US" sz="3200" b="1" dirty="0">
                <a:latin typeface="Times New Roman" panose="02020603050405020304" pitchFamily="18" charset="0"/>
                <a:cs typeface="Times New Roman" panose="02020603050405020304" pitchFamily="18" charset="0"/>
              </a:rPr>
              <a:t>Insects</a:t>
            </a:r>
          </a:p>
        </p:txBody>
      </p:sp>
      <p:sp>
        <p:nvSpPr>
          <p:cNvPr id="13" name="Rectangle 12"/>
          <p:cNvSpPr/>
          <p:nvPr/>
        </p:nvSpPr>
        <p:spPr>
          <a:xfrm>
            <a:off x="6361357" y="1715326"/>
            <a:ext cx="3000376" cy="1203984"/>
          </a:xfrm>
          <a:prstGeom prst="rect">
            <a:avLst/>
          </a:prstGeom>
        </p:spPr>
        <p:txBody>
          <a:bodyPr wrap="square">
            <a:spAutoFit/>
          </a:bodyPr>
          <a:lstStyle/>
          <a:p>
            <a:pPr lvl="0"/>
            <a:r>
              <a:rPr lang="en-US" sz="2800" dirty="0">
                <a:latin typeface="Berlin Sans FB" panose="020E0602020502020306" pitchFamily="34" charset="0"/>
              </a:rPr>
              <a:t>Chemical Exposure – Pesticides &amp; </a:t>
            </a:r>
            <a:r>
              <a:rPr lang="en-US" sz="2800" dirty="0" smtClean="0">
                <a:latin typeface="Berlin Sans FB" panose="020E0602020502020306" pitchFamily="34" charset="0"/>
              </a:rPr>
              <a:t>Fertilizers</a:t>
            </a:r>
            <a:endParaRPr lang="en-US" sz="2800" dirty="0">
              <a:latin typeface="Berlin Sans FB" panose="020E0602020502020306" pitchFamily="34" charset="0"/>
            </a:endParaRPr>
          </a:p>
        </p:txBody>
      </p:sp>
      <p:sp>
        <p:nvSpPr>
          <p:cNvPr id="14" name="Rectangle 13"/>
          <p:cNvSpPr/>
          <p:nvPr/>
        </p:nvSpPr>
        <p:spPr>
          <a:xfrm>
            <a:off x="1971674" y="2904797"/>
            <a:ext cx="3544881" cy="523220"/>
          </a:xfrm>
          <a:prstGeom prst="rect">
            <a:avLst/>
          </a:prstGeom>
        </p:spPr>
        <p:txBody>
          <a:bodyPr wrap="none">
            <a:spAutoFit/>
          </a:bodyPr>
          <a:lstStyle/>
          <a:p>
            <a:pPr lvl="0" fontAlgn="auto">
              <a:lnSpc>
                <a:spcPct val="100000"/>
              </a:lnSpc>
              <a:spcBef>
                <a:spcPts val="0"/>
              </a:spcBef>
              <a:spcAft>
                <a:spcPts val="0"/>
              </a:spcAft>
              <a:defRPr/>
            </a:pPr>
            <a:r>
              <a:rPr lang="en-US" sz="2800" dirty="0">
                <a:latin typeface="Arial Black" panose="020B0A04020102020204" pitchFamily="34" charset="0"/>
              </a:rPr>
              <a:t>Poisonous Plants</a:t>
            </a:r>
          </a:p>
        </p:txBody>
      </p:sp>
      <p:sp>
        <p:nvSpPr>
          <p:cNvPr id="15" name="Rectangle 14"/>
          <p:cNvSpPr/>
          <p:nvPr/>
        </p:nvSpPr>
        <p:spPr>
          <a:xfrm>
            <a:off x="5763207" y="3566276"/>
            <a:ext cx="2830327" cy="523220"/>
          </a:xfrm>
          <a:prstGeom prst="rect">
            <a:avLst/>
          </a:prstGeom>
        </p:spPr>
        <p:txBody>
          <a:bodyPr wrap="none">
            <a:spAutoFit/>
          </a:bodyPr>
          <a:lstStyle/>
          <a:p>
            <a:pPr lvl="0" fontAlgn="auto">
              <a:lnSpc>
                <a:spcPct val="100000"/>
              </a:lnSpc>
              <a:spcBef>
                <a:spcPts val="0"/>
              </a:spcBef>
              <a:spcAft>
                <a:spcPts val="0"/>
              </a:spcAft>
              <a:defRPr/>
            </a:pPr>
            <a:r>
              <a:rPr lang="en-US" sz="2800" b="1" dirty="0">
                <a:latin typeface="Colonna MT" panose="04020805060202030203" pitchFamily="82" charset="0"/>
              </a:rPr>
              <a:t>Garden Sanitation</a:t>
            </a:r>
          </a:p>
        </p:txBody>
      </p:sp>
      <p:sp>
        <p:nvSpPr>
          <p:cNvPr id="16" name="Rectangle 15"/>
          <p:cNvSpPr/>
          <p:nvPr/>
        </p:nvSpPr>
        <p:spPr>
          <a:xfrm>
            <a:off x="5365270" y="4720004"/>
            <a:ext cx="2792303" cy="1200329"/>
          </a:xfrm>
          <a:prstGeom prst="rect">
            <a:avLst/>
          </a:prstGeom>
        </p:spPr>
        <p:txBody>
          <a:bodyPr wrap="square">
            <a:spAutoFit/>
          </a:bodyPr>
          <a:lstStyle/>
          <a:p>
            <a:pPr lvl="0" fontAlgn="auto">
              <a:lnSpc>
                <a:spcPct val="100000"/>
              </a:lnSpc>
              <a:spcBef>
                <a:spcPts val="0"/>
              </a:spcBef>
              <a:spcAft>
                <a:spcPts val="0"/>
              </a:spcAft>
              <a:defRPr/>
            </a:pPr>
            <a:r>
              <a:rPr lang="en-US" sz="2400" dirty="0">
                <a:latin typeface="Segoe Script" panose="020B0504020000000003" pitchFamily="34" charset="0"/>
              </a:rPr>
              <a:t>Potential Contamination From Flooding</a:t>
            </a:r>
          </a:p>
        </p:txBody>
      </p:sp>
    </p:spTree>
    <p:extLst>
      <p:ext uri="{BB962C8B-B14F-4D97-AF65-F5344CB8AC3E}">
        <p14:creationId xmlns:p14="http://schemas.microsoft.com/office/powerpoint/2010/main" val="610026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534" y="3839832"/>
            <a:ext cx="4380931" cy="292217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19" y="3859586"/>
            <a:ext cx="4380931" cy="2922174"/>
          </a:xfrm>
          <a:prstGeom prst="rect">
            <a:avLst/>
          </a:prstGeom>
        </p:spPr>
      </p:pic>
      <p:sp>
        <p:nvSpPr>
          <p:cNvPr id="2" name="Title 1"/>
          <p:cNvSpPr>
            <a:spLocks noGrp="1"/>
          </p:cNvSpPr>
          <p:nvPr>
            <p:ph type="title"/>
          </p:nvPr>
        </p:nvSpPr>
        <p:spPr/>
        <p:txBody>
          <a:bodyPr/>
          <a:lstStyle/>
          <a:p>
            <a:r>
              <a:rPr lang="en-US" dirty="0" smtClean="0"/>
              <a:t>Harvesting, Cleaning and Handling</a:t>
            </a:r>
            <a:endParaRPr lang="en-US" dirty="0"/>
          </a:p>
        </p:txBody>
      </p:sp>
      <p:sp>
        <p:nvSpPr>
          <p:cNvPr id="3" name="Content Placeholder 2"/>
          <p:cNvSpPr>
            <a:spLocks noGrp="1"/>
          </p:cNvSpPr>
          <p:nvPr>
            <p:ph idx="1"/>
          </p:nvPr>
        </p:nvSpPr>
        <p:spPr>
          <a:xfrm>
            <a:off x="639344" y="1073212"/>
            <a:ext cx="8302044" cy="4263053"/>
          </a:xfrm>
        </p:spPr>
        <p:txBody>
          <a:bodyPr/>
          <a:lstStyle/>
          <a:p>
            <a:r>
              <a:rPr lang="en-US" sz="2400" dirty="0" smtClean="0"/>
              <a:t>Do </a:t>
            </a:r>
            <a:r>
              <a:rPr lang="en-US" sz="2400" dirty="0"/>
              <a:t>not harvest damaged plants, </a:t>
            </a:r>
            <a:r>
              <a:rPr lang="en-US" sz="2400" dirty="0" smtClean="0"/>
              <a:t>look for slug/snail </a:t>
            </a:r>
            <a:r>
              <a:rPr lang="en-US" sz="2400" dirty="0"/>
              <a:t>slime or damage, or </a:t>
            </a:r>
            <a:r>
              <a:rPr lang="en-US" sz="2400" dirty="0" smtClean="0"/>
              <a:t>contaminated plants.</a:t>
            </a:r>
            <a:endParaRPr lang="en-US" sz="2400" dirty="0"/>
          </a:p>
          <a:p>
            <a:r>
              <a:rPr lang="en-US" sz="2400" dirty="0" smtClean="0"/>
              <a:t>Use </a:t>
            </a:r>
            <a:r>
              <a:rPr lang="en-US" sz="2400" dirty="0"/>
              <a:t>clean, food-grade </a:t>
            </a:r>
            <a:r>
              <a:rPr lang="en-US" sz="2400" dirty="0" smtClean="0"/>
              <a:t>containers </a:t>
            </a:r>
            <a:r>
              <a:rPr lang="en-US" sz="2400" dirty="0"/>
              <a:t>to hold harvested produce.</a:t>
            </a:r>
          </a:p>
          <a:p>
            <a:r>
              <a:rPr lang="en-US" sz="2400" dirty="0" smtClean="0"/>
              <a:t>When cutting produce from plants, use sharp cutting tools that are clean and sanitized. </a:t>
            </a:r>
            <a:endParaRPr lang="en-US" sz="2400" dirty="0"/>
          </a:p>
          <a:p>
            <a:r>
              <a:rPr lang="en-US" sz="2400" dirty="0" smtClean="0"/>
              <a:t>Keep containers used to harvest produce off the ground.  Use a clean tarp or wheelbarrow to keep produce clean.</a:t>
            </a:r>
          </a:p>
        </p:txBody>
      </p:sp>
      <p:sp>
        <p:nvSpPr>
          <p:cNvPr id="4" name="Slide Number Placeholder 3"/>
          <p:cNvSpPr>
            <a:spLocks noGrp="1"/>
          </p:cNvSpPr>
          <p:nvPr>
            <p:ph type="sldNum" sz="quarter" idx="10"/>
          </p:nvPr>
        </p:nvSpPr>
        <p:spPr/>
        <p:txBody>
          <a:bodyPr/>
          <a:lstStyle/>
          <a:p>
            <a:fld id="{919682F9-3FA7-41A1-AE87-5AFFDDD26B0B}" type="slidenum">
              <a:rPr lang="en-US" smtClean="0"/>
              <a:pPr/>
              <a:t>24</a:t>
            </a:fld>
            <a:endParaRPr lang="en-US" dirty="0"/>
          </a:p>
        </p:txBody>
      </p:sp>
    </p:spTree>
    <p:extLst>
      <p:ext uri="{BB962C8B-B14F-4D97-AF65-F5344CB8AC3E}">
        <p14:creationId xmlns:p14="http://schemas.microsoft.com/office/powerpoint/2010/main" val="3260724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078" y="719252"/>
            <a:ext cx="6359983" cy="5388432"/>
          </a:xfrm>
          <a:prstGeom prst="rect">
            <a:avLst/>
          </a:prstGeom>
        </p:spPr>
      </p:pic>
      <p:sp>
        <p:nvSpPr>
          <p:cNvPr id="4" name="Slide Number Placeholder 3"/>
          <p:cNvSpPr>
            <a:spLocks noGrp="1"/>
          </p:cNvSpPr>
          <p:nvPr>
            <p:ph type="sldNum" sz="quarter" idx="10"/>
          </p:nvPr>
        </p:nvSpPr>
        <p:spPr/>
        <p:txBody>
          <a:bodyPr/>
          <a:lstStyle/>
          <a:p>
            <a:fld id="{919682F9-3FA7-41A1-AE87-5AFFDDD26B0B}" type="slidenum">
              <a:rPr lang="en-US" smtClean="0"/>
              <a:pPr/>
              <a:t>25</a:t>
            </a:fld>
            <a:endParaRPr lang="en-US" dirty="0"/>
          </a:p>
        </p:txBody>
      </p:sp>
      <p:sp>
        <p:nvSpPr>
          <p:cNvPr id="10" name="Rectangle 9"/>
          <p:cNvSpPr/>
          <p:nvPr/>
        </p:nvSpPr>
        <p:spPr bwMode="auto">
          <a:xfrm>
            <a:off x="718457" y="3771904"/>
            <a:ext cx="3739243" cy="1159329"/>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849085" y="4006287"/>
            <a:ext cx="6874328" cy="690562"/>
          </a:xfrm>
        </p:spPr>
        <p:txBody>
          <a:bodyPr/>
          <a:lstStyle/>
          <a:p>
            <a:r>
              <a:rPr lang="en-US" sz="5400" dirty="0" smtClean="0">
                <a:solidFill>
                  <a:schemeClr val="bg1"/>
                </a:solidFill>
              </a:rPr>
              <a:t>Insurance Coverage</a:t>
            </a:r>
            <a:endParaRPr lang="en-US" sz="5400" dirty="0">
              <a:solidFill>
                <a:schemeClr val="bg1"/>
              </a:solidFill>
            </a:endParaRPr>
          </a:p>
        </p:txBody>
      </p:sp>
    </p:spTree>
    <p:extLst>
      <p:ext uri="{BB962C8B-B14F-4D97-AF65-F5344CB8AC3E}">
        <p14:creationId xmlns:p14="http://schemas.microsoft.com/office/powerpoint/2010/main" val="4104141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018" y="865290"/>
            <a:ext cx="6711043" cy="5259780"/>
          </a:xfrm>
          <a:prstGeom prst="rect">
            <a:avLst/>
          </a:prstGeom>
          <a:ln>
            <a:solidFill>
              <a:schemeClr val="tx1"/>
            </a:solidFill>
          </a:ln>
        </p:spPr>
      </p:pic>
      <p:sp>
        <p:nvSpPr>
          <p:cNvPr id="4" name="Slide Number Placeholder 3"/>
          <p:cNvSpPr>
            <a:spLocks noGrp="1"/>
          </p:cNvSpPr>
          <p:nvPr>
            <p:ph type="sldNum" sz="quarter" idx="10"/>
          </p:nvPr>
        </p:nvSpPr>
        <p:spPr/>
        <p:txBody>
          <a:bodyPr/>
          <a:lstStyle/>
          <a:p>
            <a:fld id="{919682F9-3FA7-41A1-AE87-5AFFDDD26B0B}" type="slidenum">
              <a:rPr lang="en-US" smtClean="0"/>
              <a:pPr/>
              <a:t>26</a:t>
            </a:fld>
            <a:endParaRPr lang="en-US" dirty="0"/>
          </a:p>
        </p:txBody>
      </p:sp>
      <p:sp>
        <p:nvSpPr>
          <p:cNvPr id="10" name="Rectangle 9"/>
          <p:cNvSpPr/>
          <p:nvPr/>
        </p:nvSpPr>
        <p:spPr bwMode="auto">
          <a:xfrm>
            <a:off x="718457" y="4180129"/>
            <a:ext cx="3739243" cy="1159329"/>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914400" y="4408735"/>
            <a:ext cx="6874328" cy="690562"/>
          </a:xfrm>
        </p:spPr>
        <p:txBody>
          <a:bodyPr/>
          <a:lstStyle/>
          <a:p>
            <a:r>
              <a:rPr lang="en-US" sz="5400" dirty="0" smtClean="0">
                <a:solidFill>
                  <a:schemeClr val="bg1"/>
                </a:solidFill>
              </a:rPr>
              <a:t>Resources</a:t>
            </a:r>
            <a:endParaRPr lang="en-US" sz="5400" dirty="0">
              <a:solidFill>
                <a:schemeClr val="bg1"/>
              </a:solidFill>
            </a:endParaRPr>
          </a:p>
        </p:txBody>
      </p:sp>
    </p:spTree>
    <p:extLst>
      <p:ext uri="{BB962C8B-B14F-4D97-AF65-F5344CB8AC3E}">
        <p14:creationId xmlns:p14="http://schemas.microsoft.com/office/powerpoint/2010/main" val="911850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Resources</a:t>
            </a:r>
            <a:endParaRPr lang="en-US" dirty="0"/>
          </a:p>
        </p:txBody>
      </p:sp>
      <p:sp>
        <p:nvSpPr>
          <p:cNvPr id="3" name="Content Placeholder 2"/>
          <p:cNvSpPr>
            <a:spLocks noGrp="1"/>
          </p:cNvSpPr>
          <p:nvPr>
            <p:ph idx="1"/>
          </p:nvPr>
        </p:nvSpPr>
        <p:spPr/>
        <p:txBody>
          <a:bodyPr/>
          <a:lstStyle/>
          <a:p>
            <a:r>
              <a:rPr lang="en-US" dirty="0"/>
              <a:t>USDA </a:t>
            </a:r>
            <a:r>
              <a:rPr lang="en-US" dirty="0" smtClean="0"/>
              <a:t>Recall </a:t>
            </a:r>
            <a:r>
              <a:rPr lang="en-US" dirty="0"/>
              <a:t>A</a:t>
            </a:r>
            <a:r>
              <a:rPr lang="en-US" dirty="0" smtClean="0"/>
              <a:t>lerts Listing - </a:t>
            </a:r>
            <a:r>
              <a:rPr lang="en-US" u="sng" dirty="0" smtClean="0">
                <a:hlinkClick r:id="rId3"/>
              </a:rPr>
              <a:t>http</a:t>
            </a:r>
            <a:r>
              <a:rPr lang="en-US" u="sng" dirty="0">
                <a:hlinkClick r:id="rId3"/>
              </a:rPr>
              <a:t>://www.fsis.usda.gov/wps/portal/fsis/topics/recalls-and-public-health-alerts?src_location=Content&amp;src_page=FSISRecalls</a:t>
            </a:r>
            <a:r>
              <a:rPr lang="en-US" dirty="0" smtClean="0"/>
              <a:t>.</a:t>
            </a:r>
          </a:p>
          <a:p>
            <a:r>
              <a:rPr lang="en-US" dirty="0" smtClean="0"/>
              <a:t>FDA Food Safety Recall Email Alerts - </a:t>
            </a:r>
            <a:r>
              <a:rPr lang="en-US" dirty="0"/>
              <a:t> </a:t>
            </a:r>
            <a:r>
              <a:rPr lang="en-US" dirty="0" smtClean="0"/>
              <a:t>.</a:t>
            </a:r>
            <a:r>
              <a:rPr lang="en-US" u="sng" dirty="0" smtClean="0">
                <a:hlinkClick r:id="rId4"/>
              </a:rPr>
              <a:t>http</a:t>
            </a:r>
            <a:r>
              <a:rPr lang="en-US" u="sng" dirty="0">
                <a:hlinkClick r:id="rId4"/>
              </a:rPr>
              <a:t>://www.fda.gov/Safety/Recalls</a:t>
            </a:r>
            <a:r>
              <a:rPr lang="en-US" u="sng" dirty="0" smtClean="0">
                <a:hlinkClick r:id="rId4"/>
              </a:rPr>
              <a:t>/</a:t>
            </a:r>
            <a:r>
              <a:rPr lang="en-US" dirty="0" smtClean="0"/>
              <a:t>.</a:t>
            </a:r>
            <a:endParaRPr lang="en-US" dirty="0"/>
          </a:p>
          <a:p>
            <a:r>
              <a:rPr lang="en-US" dirty="0"/>
              <a:t>FDA Safe </a:t>
            </a:r>
            <a:r>
              <a:rPr lang="en-US" dirty="0" smtClean="0"/>
              <a:t>Food </a:t>
            </a:r>
            <a:r>
              <a:rPr lang="en-US" dirty="0"/>
              <a:t>H</a:t>
            </a:r>
            <a:r>
              <a:rPr lang="en-US" dirty="0" smtClean="0"/>
              <a:t>andling </a:t>
            </a:r>
            <a:r>
              <a:rPr lang="en-US" dirty="0"/>
              <a:t>F</a:t>
            </a:r>
            <a:r>
              <a:rPr lang="en-US" dirty="0" smtClean="0"/>
              <a:t>act </a:t>
            </a:r>
            <a:r>
              <a:rPr lang="en-US" dirty="0"/>
              <a:t>S</a:t>
            </a:r>
            <a:r>
              <a:rPr lang="en-US" dirty="0" smtClean="0"/>
              <a:t>heets  - </a:t>
            </a:r>
            <a:r>
              <a:rPr lang="en-US" u="sng" dirty="0" smtClean="0">
                <a:hlinkClick r:id="rId5"/>
              </a:rPr>
              <a:t>http</a:t>
            </a:r>
            <a:r>
              <a:rPr lang="en-US" u="sng" dirty="0">
                <a:hlinkClick r:id="rId5"/>
              </a:rPr>
              <a:t>://</a:t>
            </a:r>
            <a:r>
              <a:rPr lang="en-US" u="sng" dirty="0" smtClean="0">
                <a:hlinkClick r:id="rId5"/>
              </a:rPr>
              <a:t>www.fsis.usda.gov/wps/portal/fsis/topics/food-safety-education/get-answers/food-safety-fact-sheets/safe-food-handling</a:t>
            </a:r>
            <a:endParaRPr lang="en-US" u="sng" dirty="0" smtClean="0"/>
          </a:p>
          <a:p>
            <a:r>
              <a:rPr lang="en-US" dirty="0" smtClean="0"/>
              <a:t>Food Safety for Schools and Community Gardens Handbook - </a:t>
            </a:r>
            <a:r>
              <a:rPr lang="en-US" dirty="0" smtClean="0">
                <a:hlinkClick r:id="rId6"/>
              </a:rPr>
              <a:t>https</a:t>
            </a:r>
            <a:r>
              <a:rPr lang="en-US" dirty="0">
                <a:hlinkClick r:id="rId6"/>
              </a:rPr>
              <a:t>://</a:t>
            </a:r>
            <a:r>
              <a:rPr lang="en-US" dirty="0" smtClean="0">
                <a:hlinkClick r:id="rId6"/>
              </a:rPr>
              <a:t>foodsafety.ces.ncsu.edu/wp-content/uploads/2016/09/school-community-gardens-handbook-10-24-12.pdf?fwd=no</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27</a:t>
            </a:fld>
            <a:endParaRPr lang="en-US" dirty="0"/>
          </a:p>
        </p:txBody>
      </p:sp>
    </p:spTree>
    <p:extLst>
      <p:ext uri="{BB962C8B-B14F-4D97-AF65-F5344CB8AC3E}">
        <p14:creationId xmlns:p14="http://schemas.microsoft.com/office/powerpoint/2010/main" val="1054259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grpSp>
        <p:nvGrpSpPr>
          <p:cNvPr id="8" name="MMC_SectionShape"/>
          <p:cNvGrpSpPr/>
          <p:nvPr>
            <p:custDataLst>
              <p:tags r:id="rId2"/>
            </p:custDataLst>
          </p:nvPr>
        </p:nvGrpSpPr>
        <p:grpSpPr bwMode="invGray">
          <a:xfrm>
            <a:off x="0" y="0"/>
            <a:ext cx="9601201" cy="6858001"/>
            <a:chOff x="0" y="0"/>
            <a:chExt cx="9601201" cy="6858001"/>
          </a:xfrm>
        </p:grpSpPr>
        <p:sp>
          <p:nvSpPr>
            <p:cNvPr id="4" name="Freeform 3"/>
            <p:cNvSpPr/>
            <p:nvPr/>
          </p:nvSpPr>
          <p:spPr bwMode="invGray">
            <a:xfrm>
              <a:off x="0" y="2120900"/>
              <a:ext cx="9601201" cy="2387601"/>
            </a:xfrm>
            <a:custGeom>
              <a:avLst/>
              <a:gdLst/>
              <a:ahLst/>
              <a:cxnLst/>
              <a:rect l="0" t="0" r="0" b="0"/>
              <a:pathLst>
                <a:path w="9601201" h="2387601">
                  <a:moveTo>
                    <a:pt x="0" y="1409700"/>
                  </a:moveTo>
                  <a:lnTo>
                    <a:pt x="9601200" y="0"/>
                  </a:lnTo>
                  <a:lnTo>
                    <a:pt x="9601200" y="2387600"/>
                  </a:lnTo>
                  <a:lnTo>
                    <a:pt x="0" y="238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5" name="Freeform 4"/>
            <p:cNvSpPr/>
            <p:nvPr/>
          </p:nvSpPr>
          <p:spPr bwMode="invGray">
            <a:xfrm>
              <a:off x="0" y="4470400"/>
              <a:ext cx="9601201" cy="1447801"/>
            </a:xfrm>
            <a:custGeom>
              <a:avLst/>
              <a:gdLst/>
              <a:ahLst/>
              <a:cxnLst/>
              <a:rect l="0" t="0" r="0" b="0"/>
              <a:pathLst>
                <a:path w="9601201" h="1447801">
                  <a:moveTo>
                    <a:pt x="0" y="0"/>
                  </a:moveTo>
                  <a:lnTo>
                    <a:pt x="9601200" y="0"/>
                  </a:lnTo>
                  <a:lnTo>
                    <a:pt x="9601200" y="1447800"/>
                  </a:lnTo>
                  <a:lnTo>
                    <a:pt x="0" y="5080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6" name="Freeform 5"/>
            <p:cNvSpPr/>
            <p:nvPr/>
          </p:nvSpPr>
          <p:spPr bwMode="invGray">
            <a:xfrm>
              <a:off x="0" y="4940300"/>
              <a:ext cx="9601201" cy="1917701"/>
            </a:xfrm>
            <a:custGeom>
              <a:avLst/>
              <a:gdLst/>
              <a:ahLst/>
              <a:cxnLst/>
              <a:rect l="0" t="0" r="0" b="0"/>
              <a:pathLst>
                <a:path w="9601201" h="1917701">
                  <a:moveTo>
                    <a:pt x="0" y="0"/>
                  </a:moveTo>
                  <a:lnTo>
                    <a:pt x="9601200" y="939800"/>
                  </a:lnTo>
                  <a:lnTo>
                    <a:pt x="9601200" y="1917700"/>
                  </a:lnTo>
                  <a:lnTo>
                    <a:pt x="0" y="19177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7" name="Freeform 6"/>
            <p:cNvSpPr/>
            <p:nvPr/>
          </p:nvSpPr>
          <p:spPr bwMode="invGray">
            <a:xfrm>
              <a:off x="0" y="0"/>
              <a:ext cx="9601201" cy="3606801"/>
            </a:xfrm>
            <a:custGeom>
              <a:avLst/>
              <a:gdLst/>
              <a:ahLst/>
              <a:cxnLst/>
              <a:rect l="0" t="0" r="0" b="0"/>
              <a:pathLst>
                <a:path w="9601201" h="3606801">
                  <a:moveTo>
                    <a:pt x="0" y="3606800"/>
                  </a:moveTo>
                  <a:lnTo>
                    <a:pt x="0" y="0"/>
                  </a:lnTo>
                  <a:lnTo>
                    <a:pt x="9601200" y="0"/>
                  </a:lnTo>
                  <a:lnTo>
                    <a:pt x="9601200" y="21971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10" name="MMCOA_SectionTitle"/>
          <p:cNvSpPr txBox="1"/>
          <p:nvPr/>
        </p:nvSpPr>
        <p:spPr bwMode="invGray">
          <a:xfrm>
            <a:off x="3551349" y="951749"/>
            <a:ext cx="2498501" cy="5386090"/>
          </a:xfrm>
          <a:prstGeom prst="rect">
            <a:avLst/>
          </a:prstGeom>
          <a:noFill/>
        </p:spPr>
        <p:txBody>
          <a:bodyPr vert="horz" wrap="square" rtlCol="0">
            <a:spAutoFit/>
          </a:bodyPr>
          <a:lstStyle/>
          <a:p>
            <a:pPr algn="l"/>
            <a:r>
              <a:rPr lang="en-US" sz="40000" dirty="0" smtClean="0">
                <a:solidFill>
                  <a:srgbClr val="FFFFFF"/>
                </a:solidFill>
                <a:latin typeface="BatangChe" panose="02030609000101010101" pitchFamily="49" charset="-127"/>
                <a:ea typeface="BatangChe" panose="02030609000101010101" pitchFamily="49" charset="-127"/>
              </a:rPr>
              <a:t>?</a:t>
            </a:r>
            <a:endParaRPr lang="en-US" sz="40000" dirty="0">
              <a:solidFill>
                <a:schemeClr val="accent2"/>
              </a:solidFill>
              <a:latin typeface="BatangChe" panose="02030609000101010101" pitchFamily="49" charset="-127"/>
              <a:ea typeface="BatangChe" panose="02030609000101010101" pitchFamily="49" charset="-127"/>
            </a:endParaRPr>
          </a:p>
        </p:txBody>
      </p:sp>
    </p:spTree>
    <p:custDataLst>
      <p:tags r:id="rId1"/>
    </p:custDataLst>
    <p:extLst>
      <p:ext uri="{BB962C8B-B14F-4D97-AF65-F5344CB8AC3E}">
        <p14:creationId xmlns:p14="http://schemas.microsoft.com/office/powerpoint/2010/main" val="392739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3" descr="Z"/>
          <p:cNvSpPr>
            <a:spLocks noChangeAspect="1" noChangeArrowheads="1"/>
          </p:cNvSpPr>
          <p:nvPr/>
        </p:nvSpPr>
        <p:spPr bwMode="auto">
          <a:xfrm>
            <a:off x="4641850" y="3276600"/>
            <a:ext cx="319088" cy="304800"/>
          </a:xfrm>
          <a:prstGeom prst="rect">
            <a:avLst/>
          </a:prstGeom>
          <a:noFill/>
          <a:ln w="9525">
            <a:noFill/>
            <a:miter lim="800000"/>
            <a:headEnd/>
            <a:tailEnd/>
          </a:ln>
        </p:spPr>
        <p:txBody>
          <a:bodyPr/>
          <a:lstStyle/>
          <a:p>
            <a:endParaRPr lang="en-US" dirty="0"/>
          </a:p>
        </p:txBody>
      </p:sp>
      <p:sp>
        <p:nvSpPr>
          <p:cNvPr id="51202" name="AutoShape 4" descr="Z"/>
          <p:cNvSpPr>
            <a:spLocks noChangeAspect="1" noChangeArrowheads="1"/>
          </p:cNvSpPr>
          <p:nvPr/>
        </p:nvSpPr>
        <p:spPr bwMode="auto">
          <a:xfrm>
            <a:off x="4641850" y="3276600"/>
            <a:ext cx="319088" cy="304800"/>
          </a:xfrm>
          <a:prstGeom prst="rect">
            <a:avLst/>
          </a:prstGeom>
          <a:noFill/>
          <a:ln w="9525">
            <a:noFill/>
            <a:miter lim="800000"/>
            <a:headEnd/>
            <a:tailEnd/>
          </a:ln>
        </p:spPr>
        <p:txBody>
          <a:bodyPr/>
          <a:lstStyle/>
          <a:p>
            <a:endParaRPr lang="en-US" dirty="0"/>
          </a:p>
        </p:txBody>
      </p:sp>
      <p:sp>
        <p:nvSpPr>
          <p:cNvPr id="51204" name="Title 6"/>
          <p:cNvSpPr>
            <a:spLocks noGrp="1"/>
          </p:cNvSpPr>
          <p:nvPr>
            <p:ph type="title"/>
          </p:nvPr>
        </p:nvSpPr>
        <p:spPr>
          <a:xfrm>
            <a:off x="479425" y="369888"/>
            <a:ext cx="8688388" cy="690562"/>
          </a:xfrm>
        </p:spPr>
        <p:txBody>
          <a:bodyPr/>
          <a:lstStyle/>
          <a:p>
            <a:r>
              <a:rPr lang="en-US" dirty="0" smtClean="0">
                <a:latin typeface="Arial" charset="0"/>
                <a:cs typeface="Arial" charset="0"/>
              </a:rPr>
              <a:t>Food Poisoning Is Common</a:t>
            </a:r>
            <a:br>
              <a:rPr lang="en-US" dirty="0" smtClean="0">
                <a:latin typeface="Arial" charset="0"/>
                <a:cs typeface="Arial" charset="0"/>
              </a:rPr>
            </a:br>
            <a:r>
              <a:rPr lang="en-US" dirty="0" smtClean="0">
                <a:solidFill>
                  <a:schemeClr val="accent2"/>
                </a:solidFill>
                <a:latin typeface="Arial" charset="0"/>
                <a:cs typeface="Arial" charset="0"/>
              </a:rPr>
              <a:t>CDC reports1 in 6 Americans gets sick from food poisoning yearly</a:t>
            </a:r>
          </a:p>
        </p:txBody>
      </p:sp>
      <p:sp>
        <p:nvSpPr>
          <p:cNvPr id="5" name="TextBox 4"/>
          <p:cNvSpPr txBox="1"/>
          <p:nvPr/>
        </p:nvSpPr>
        <p:spPr>
          <a:xfrm>
            <a:off x="936340" y="2119401"/>
            <a:ext cx="464805" cy="637849"/>
          </a:xfrm>
          <a:prstGeom prst="rect">
            <a:avLst/>
          </a:prstGeom>
          <a:noFill/>
          <a:scene3d>
            <a:camera prst="orthographicFront">
              <a:rot lat="0" lon="0" rev="0"/>
            </a:camera>
            <a:lightRig rig="threePt" dir="t"/>
          </a:scene3d>
        </p:spPr>
        <p:txBody>
          <a:bodyPr wrap="none" lIns="72000" tIns="72000" rIns="72000" bIns="72000" rtlCol="0">
            <a:spAutoFit/>
          </a:bodyPr>
          <a:lstStyle/>
          <a:p>
            <a:r>
              <a:rPr lang="en-US" sz="3200" dirty="0" smtClean="0">
                <a:solidFill>
                  <a:srgbClr val="123563"/>
                </a:solidFill>
              </a:rPr>
              <a:t>in</a:t>
            </a:r>
            <a:endParaRPr lang="en-US" sz="3200" dirty="0" smtClean="0">
              <a:solidFill>
                <a:srgbClr val="123563"/>
              </a:solidFill>
              <a:latin typeface="Arial"/>
            </a:endParaRPr>
          </a:p>
        </p:txBody>
      </p:sp>
      <p:sp>
        <p:nvSpPr>
          <p:cNvPr id="6" name="Rectangle 5"/>
          <p:cNvSpPr/>
          <p:nvPr/>
        </p:nvSpPr>
        <p:spPr>
          <a:xfrm>
            <a:off x="383391" y="1639088"/>
            <a:ext cx="698178" cy="1200329"/>
          </a:xfrm>
          <a:prstGeom prst="rect">
            <a:avLst/>
          </a:prstGeom>
        </p:spPr>
        <p:txBody>
          <a:bodyPr wrap="none">
            <a:spAutoFit/>
          </a:bodyPr>
          <a:lstStyle/>
          <a:p>
            <a:r>
              <a:rPr lang="en-US" sz="7200" dirty="0" smtClean="0">
                <a:solidFill>
                  <a:srgbClr val="123563"/>
                </a:solidFill>
                <a:latin typeface="Arial"/>
              </a:rPr>
              <a:t>1</a:t>
            </a:r>
            <a:endParaRPr lang="en-US" sz="7200" dirty="0">
              <a:solidFill>
                <a:srgbClr val="123563"/>
              </a:solidFill>
            </a:endParaRPr>
          </a:p>
        </p:txBody>
      </p:sp>
      <p:sp>
        <p:nvSpPr>
          <p:cNvPr id="7" name="Rectangle 6"/>
          <p:cNvSpPr/>
          <p:nvPr/>
        </p:nvSpPr>
        <p:spPr>
          <a:xfrm>
            <a:off x="1360709" y="1638444"/>
            <a:ext cx="698178" cy="1200329"/>
          </a:xfrm>
          <a:prstGeom prst="rect">
            <a:avLst/>
          </a:prstGeom>
        </p:spPr>
        <p:txBody>
          <a:bodyPr wrap="none">
            <a:spAutoFit/>
          </a:bodyPr>
          <a:lstStyle/>
          <a:p>
            <a:r>
              <a:rPr lang="en-US" sz="7200" dirty="0">
                <a:solidFill>
                  <a:srgbClr val="123563"/>
                </a:solidFill>
                <a:latin typeface="Arial"/>
              </a:rPr>
              <a:t>6</a:t>
            </a:r>
            <a:endParaRPr lang="en-US" sz="7200" dirty="0">
              <a:solidFill>
                <a:srgbClr val="123563"/>
              </a:solidFill>
            </a:endParaRPr>
          </a:p>
        </p:txBody>
      </p:sp>
      <p:pic>
        <p:nvPicPr>
          <p:cNvPr id="2" name="Picture 1" descr="GettyImages_522618689 [Converted].eps.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35" y="1704023"/>
            <a:ext cx="10263079" cy="5321596"/>
          </a:xfrm>
          <a:prstGeom prst="rect">
            <a:avLst/>
          </a:prstGeom>
        </p:spPr>
      </p:pic>
      <p:sp>
        <p:nvSpPr>
          <p:cNvPr id="3" name="TextBox 2"/>
          <p:cNvSpPr txBox="1"/>
          <p:nvPr/>
        </p:nvSpPr>
        <p:spPr>
          <a:xfrm>
            <a:off x="426870" y="6124547"/>
            <a:ext cx="3264034" cy="502573"/>
          </a:xfrm>
          <a:prstGeom prst="rect">
            <a:avLst/>
          </a:prstGeom>
          <a:noFill/>
        </p:spPr>
        <p:txBody>
          <a:bodyPr wrap="none" rtlCol="0">
            <a:spAutoFit/>
          </a:bodyPr>
          <a:lstStyle/>
          <a:p>
            <a:r>
              <a:rPr lang="en-US" sz="1100" dirty="0" smtClean="0"/>
              <a:t>Source - http</a:t>
            </a:r>
            <a:r>
              <a:rPr lang="en-US" sz="1100" dirty="0"/>
              <a:t>://www.cdc.gov/foodsafety/facts.html</a:t>
            </a:r>
          </a:p>
          <a:p>
            <a:endParaRPr lang="en-US" dirty="0"/>
          </a:p>
        </p:txBody>
      </p:sp>
      <p:sp>
        <p:nvSpPr>
          <p:cNvPr id="4" name="Slide Number Placeholder 3"/>
          <p:cNvSpPr>
            <a:spLocks noGrp="1"/>
          </p:cNvSpPr>
          <p:nvPr>
            <p:ph type="sldNum" sz="quarter" idx="10"/>
          </p:nvPr>
        </p:nvSpPr>
        <p:spPr/>
        <p:txBody>
          <a:bodyPr/>
          <a:lstStyle/>
          <a:p>
            <a:fld id="{3315B611-511C-4021-9841-5EBC996DBADB}" type="slidenum">
              <a:rPr lang="en-US" altLang="en-US" smtClean="0"/>
              <a:pPr/>
              <a:t>2</a:t>
            </a:fld>
            <a:endParaRPr lang="en-US" altLang="en-US" dirty="0"/>
          </a:p>
        </p:txBody>
      </p:sp>
    </p:spTree>
    <p:extLst>
      <p:ext uri="{BB962C8B-B14F-4D97-AF65-F5344CB8AC3E}">
        <p14:creationId xmlns:p14="http://schemas.microsoft.com/office/powerpoint/2010/main" val="1701333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428" y="2878074"/>
            <a:ext cx="7821168" cy="475488"/>
          </a:xfrm>
          <a:prstGeom prst="rect">
            <a:avLst/>
          </a:prstGeom>
        </p:spPr>
      </p:pic>
      <p:sp>
        <p:nvSpPr>
          <p:cNvPr id="4" name="MDT"/>
          <p:cNvSpPr txBox="1">
            <a:spLocks noChangeArrowheads="1"/>
          </p:cNvSpPr>
          <p:nvPr>
            <p:custDataLst>
              <p:tags r:id="rId2"/>
            </p:custDataLst>
          </p:nvPr>
        </p:nvSpPr>
        <p:spPr>
          <a:xfrm>
            <a:off x="455613" y="4711700"/>
            <a:ext cx="8686800" cy="1554163"/>
          </a:xfrm>
          <a:prstGeom prst="rect">
            <a:avLst/>
          </a:prstGeom>
        </p:spPr>
        <p:txBody>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ct val="115000"/>
              </a:lnSpc>
              <a:spcBef>
                <a:spcPts val="500"/>
              </a:spcBef>
              <a:spcAft>
                <a:spcPts val="500"/>
              </a:spcAft>
              <a:buFontTx/>
              <a:buNone/>
            </a:pPr>
            <a:r>
              <a:rPr lang="en-US" sz="900" dirty="0" smtClean="0"/>
              <a:t>This document and any recommendations, analysis, or advice provided by Marsh (collectively, the “Marsh Analysis”) are intended solely for the entity identified as the recipient herein (“you”). This document contains proprietary, confidential information of Marsh and may not be shared with any third party, including other insurance producers, without Marsh’s prior written consent. Any statements concerning actuarial, tax, accounting, or legal matters are based solely on our experience as insurance brokers and risk consultants and are not to be relied upon as actuarial, accounting, tax, or legal advice, for which you should consult your own professional advisors. Any modeling, analytics, or projections are subject to inherent uncertainty, and the Marsh Analysis could be materially affected if any underlying assumptions, conditions, information, or factors are inaccurate or incomplete or should change. The information contained herein is based on sources we believe reliable, but we make no representation or warranty as to its accuracy. Except as may be set forth in an agreement between you and Marsh, Marsh shall have no obligation to update the Marsh Analysis and shall have no liability to you or any other party with regard to the Marsh Analysis or to any services provided by a third party to you or Marsh. Marsh makes no representation or warranty concerning the application of policy wordings or the financial condition or solvency of insurers or reinsurers. Marsh makes no assurances regarding the availability, cost, or terms of insurance coverage. </a:t>
            </a:r>
            <a:endParaRPr lang="en-US" sz="9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9682F9-3FA7-41A1-AE87-5AFFDDD26B0B}" type="slidenum">
              <a:rPr lang="en-US" smtClean="0"/>
              <a:pPr/>
              <a:t>3</a:t>
            </a:fld>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1158" y="836711"/>
            <a:ext cx="7012213" cy="5237518"/>
          </a:xfrm>
        </p:spPr>
      </p:pic>
      <p:sp>
        <p:nvSpPr>
          <p:cNvPr id="10" name="Rectangle 9"/>
          <p:cNvSpPr/>
          <p:nvPr/>
        </p:nvSpPr>
        <p:spPr bwMode="auto">
          <a:xfrm>
            <a:off x="718457" y="3592285"/>
            <a:ext cx="6858000" cy="1159329"/>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914400" y="3837220"/>
            <a:ext cx="6874328" cy="690562"/>
          </a:xfrm>
        </p:spPr>
        <p:txBody>
          <a:bodyPr/>
          <a:lstStyle/>
          <a:p>
            <a:r>
              <a:rPr lang="en-US" sz="5400" dirty="0" smtClean="0">
                <a:solidFill>
                  <a:schemeClr val="bg1"/>
                </a:solidFill>
              </a:rPr>
              <a:t>Campus Food Banks</a:t>
            </a:r>
            <a:endParaRPr lang="en-US" sz="5400" dirty="0">
              <a:solidFill>
                <a:schemeClr val="bg1"/>
              </a:solidFill>
            </a:endParaRPr>
          </a:p>
        </p:txBody>
      </p:sp>
    </p:spTree>
    <p:extLst>
      <p:ext uri="{BB962C8B-B14F-4D97-AF65-F5344CB8AC3E}">
        <p14:creationId xmlns:p14="http://schemas.microsoft.com/office/powerpoint/2010/main" val="1828082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26446836"/>
              </p:ext>
            </p:extLst>
          </p:nvPr>
        </p:nvGraphicFramePr>
        <p:xfrm>
          <a:off x="1492727" y="1382999"/>
          <a:ext cx="6401859" cy="4267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6"/>
          <p:cNvSpPr>
            <a:spLocks noGrp="1"/>
          </p:cNvSpPr>
          <p:nvPr>
            <p:ph type="title"/>
          </p:nvPr>
        </p:nvSpPr>
        <p:spPr>
          <a:xfrm>
            <a:off x="479425" y="369888"/>
            <a:ext cx="8688388" cy="690562"/>
          </a:xfrm>
        </p:spPr>
        <p:txBody>
          <a:bodyPr/>
          <a:lstStyle/>
          <a:p>
            <a:r>
              <a:rPr lang="en-US" dirty="0" smtClean="0">
                <a:latin typeface="Arial" charset="0"/>
                <a:cs typeface="Arial" charset="0"/>
              </a:rPr>
              <a:t>Foodborne Illness </a:t>
            </a:r>
            <a:br>
              <a:rPr lang="en-US" dirty="0" smtClean="0">
                <a:latin typeface="Arial" charset="0"/>
                <a:cs typeface="Arial" charset="0"/>
              </a:rPr>
            </a:br>
            <a:r>
              <a:rPr lang="en-US" dirty="0" smtClean="0">
                <a:solidFill>
                  <a:schemeClr val="accent2"/>
                </a:solidFill>
                <a:latin typeface="Arial" charset="0"/>
                <a:cs typeface="Arial" charset="0"/>
              </a:rPr>
              <a:t>Opportunities</a:t>
            </a:r>
          </a:p>
        </p:txBody>
      </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043807" y="431410"/>
            <a:ext cx="1367708" cy="910091"/>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206430" y="2631499"/>
            <a:ext cx="1355022" cy="97785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6509492" y="4641380"/>
            <a:ext cx="1374449" cy="9145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1405020" y="4667041"/>
            <a:ext cx="1377386" cy="91825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875332" y="2631499"/>
            <a:ext cx="1329448" cy="90423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fld id="{3315B611-511C-4021-9841-5EBC996DBADB}" type="slidenum">
              <a:rPr lang="en-US" altLang="en-US" smtClean="0"/>
              <a:pPr/>
              <a:t>4</a:t>
            </a:fld>
            <a:endParaRPr lang="en-US" altLang="en-US" dirty="0"/>
          </a:p>
        </p:txBody>
      </p:sp>
      <p:sp>
        <p:nvSpPr>
          <p:cNvPr id="12" name="Oval 11"/>
          <p:cNvSpPr/>
          <p:nvPr/>
        </p:nvSpPr>
        <p:spPr bwMode="auto">
          <a:xfrm>
            <a:off x="4727661" y="4023990"/>
            <a:ext cx="3599910" cy="2204357"/>
          </a:xfrm>
          <a:prstGeom prst="ellips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5411515" y="2018248"/>
            <a:ext cx="3599910" cy="2204357"/>
          </a:xfrm>
          <a:prstGeom prst="ellips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2782406" y="239322"/>
            <a:ext cx="3599910" cy="2204357"/>
          </a:xfrm>
          <a:prstGeom prst="ellips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665387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Pantries Food Safety Practices</a:t>
            </a:r>
            <a:endParaRPr lang="en-US" dirty="0"/>
          </a:p>
        </p:txBody>
      </p:sp>
      <p:sp>
        <p:nvSpPr>
          <p:cNvPr id="3" name="Content Placeholder 2"/>
          <p:cNvSpPr>
            <a:spLocks noGrp="1"/>
          </p:cNvSpPr>
          <p:nvPr>
            <p:ph idx="1"/>
          </p:nvPr>
        </p:nvSpPr>
        <p:spPr>
          <a:xfrm>
            <a:off x="-2679472" y="918709"/>
            <a:ext cx="8686800" cy="4987925"/>
          </a:xfrm>
        </p:spPr>
        <p:txBody>
          <a:bodyPr/>
          <a:lstStyle/>
          <a:p>
            <a:pPr marL="228600" lvl="1"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5</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399" y="165323"/>
            <a:ext cx="5562112" cy="6949268"/>
          </a:xfrm>
          <a:prstGeom prst="rect">
            <a:avLst/>
          </a:prstGeom>
          <a:ln>
            <a:solidFill>
              <a:schemeClr val="tx1"/>
            </a:solidFill>
          </a:ln>
          <a:scene3d>
            <a:camera prst="orthographicFront">
              <a:rot lat="0" lon="0" rev="5400000"/>
            </a:camera>
            <a:lightRig rig="threePt" dir="t"/>
          </a:scene3d>
        </p:spPr>
      </p:pic>
      <p:sp>
        <p:nvSpPr>
          <p:cNvPr id="10" name="TextBox 9"/>
          <p:cNvSpPr txBox="1"/>
          <p:nvPr/>
        </p:nvSpPr>
        <p:spPr>
          <a:xfrm>
            <a:off x="6079543" y="1255488"/>
            <a:ext cx="2108396" cy="621709"/>
          </a:xfrm>
          <a:prstGeom prst="rect">
            <a:avLst/>
          </a:prstGeom>
          <a:noFill/>
        </p:spPr>
        <p:txBody>
          <a:bodyPr wrap="square" rtlCol="0">
            <a:spAutoFit/>
          </a:bodyPr>
          <a:lstStyle/>
          <a:p>
            <a:r>
              <a:rPr lang="en-US" dirty="0" smtClean="0">
                <a:solidFill>
                  <a:srgbClr val="0070C0"/>
                </a:solidFill>
              </a:rPr>
              <a:t>Do/Do Not Accept Rules</a:t>
            </a:r>
            <a:endParaRPr lang="en-US" dirty="0">
              <a:solidFill>
                <a:srgbClr val="0070C0"/>
              </a:solidFill>
            </a:endParaRPr>
          </a:p>
        </p:txBody>
      </p:sp>
      <p:sp>
        <p:nvSpPr>
          <p:cNvPr id="11" name="TextBox 10"/>
          <p:cNvSpPr txBox="1"/>
          <p:nvPr/>
        </p:nvSpPr>
        <p:spPr>
          <a:xfrm>
            <a:off x="1202743" y="5505450"/>
            <a:ext cx="2108396" cy="621709"/>
          </a:xfrm>
          <a:prstGeom prst="rect">
            <a:avLst/>
          </a:prstGeom>
          <a:noFill/>
        </p:spPr>
        <p:txBody>
          <a:bodyPr wrap="square" rtlCol="0">
            <a:spAutoFit/>
          </a:bodyPr>
          <a:lstStyle/>
          <a:p>
            <a:r>
              <a:rPr lang="en-US" dirty="0" smtClean="0">
                <a:solidFill>
                  <a:srgbClr val="0070C0"/>
                </a:solidFill>
              </a:rPr>
              <a:t>Use By </a:t>
            </a:r>
          </a:p>
          <a:p>
            <a:r>
              <a:rPr lang="en-US" dirty="0" smtClean="0">
                <a:solidFill>
                  <a:srgbClr val="0070C0"/>
                </a:solidFill>
              </a:rPr>
              <a:t>Dates</a:t>
            </a:r>
            <a:endParaRPr lang="en-US" dirty="0">
              <a:solidFill>
                <a:srgbClr val="0070C0"/>
              </a:solidFill>
            </a:endParaRPr>
          </a:p>
        </p:txBody>
      </p:sp>
      <p:sp>
        <p:nvSpPr>
          <p:cNvPr id="12" name="TextBox 11"/>
          <p:cNvSpPr txBox="1"/>
          <p:nvPr/>
        </p:nvSpPr>
        <p:spPr>
          <a:xfrm>
            <a:off x="3630257" y="3357678"/>
            <a:ext cx="2108396" cy="357021"/>
          </a:xfrm>
          <a:prstGeom prst="rect">
            <a:avLst/>
          </a:prstGeom>
          <a:noFill/>
        </p:spPr>
        <p:txBody>
          <a:bodyPr wrap="square" rtlCol="0">
            <a:spAutoFit/>
          </a:bodyPr>
          <a:lstStyle/>
          <a:p>
            <a:r>
              <a:rPr lang="en-US" dirty="0" smtClean="0">
                <a:solidFill>
                  <a:srgbClr val="0070C0"/>
                </a:solidFill>
              </a:rPr>
              <a:t>Recordkeeping</a:t>
            </a:r>
            <a:endParaRPr lang="en-US" dirty="0">
              <a:solidFill>
                <a:srgbClr val="0070C0"/>
              </a:solidFill>
            </a:endParaRPr>
          </a:p>
        </p:txBody>
      </p:sp>
      <p:sp>
        <p:nvSpPr>
          <p:cNvPr id="13" name="TextBox 12"/>
          <p:cNvSpPr txBox="1"/>
          <p:nvPr/>
        </p:nvSpPr>
        <p:spPr>
          <a:xfrm>
            <a:off x="1202743" y="1322474"/>
            <a:ext cx="2108396" cy="621709"/>
          </a:xfrm>
          <a:prstGeom prst="rect">
            <a:avLst/>
          </a:prstGeom>
          <a:noFill/>
        </p:spPr>
        <p:txBody>
          <a:bodyPr wrap="square" rtlCol="0">
            <a:spAutoFit/>
          </a:bodyPr>
          <a:lstStyle/>
          <a:p>
            <a:r>
              <a:rPr lang="en-US" dirty="0" smtClean="0">
                <a:solidFill>
                  <a:srgbClr val="0070C0"/>
                </a:solidFill>
              </a:rPr>
              <a:t>Basic Food Safety Training</a:t>
            </a:r>
            <a:endParaRPr lang="en-US" dirty="0">
              <a:solidFill>
                <a:srgbClr val="0070C0"/>
              </a:solidFill>
            </a:endParaRPr>
          </a:p>
        </p:txBody>
      </p:sp>
      <p:sp>
        <p:nvSpPr>
          <p:cNvPr id="14" name="TextBox 13"/>
          <p:cNvSpPr txBox="1"/>
          <p:nvPr/>
        </p:nvSpPr>
        <p:spPr>
          <a:xfrm>
            <a:off x="6095872" y="3285133"/>
            <a:ext cx="2108396" cy="621709"/>
          </a:xfrm>
          <a:prstGeom prst="rect">
            <a:avLst/>
          </a:prstGeom>
          <a:noFill/>
        </p:spPr>
        <p:txBody>
          <a:bodyPr wrap="square" rtlCol="0">
            <a:spAutoFit/>
          </a:bodyPr>
          <a:lstStyle/>
          <a:p>
            <a:r>
              <a:rPr lang="en-US" dirty="0" smtClean="0">
                <a:solidFill>
                  <a:srgbClr val="0070C0"/>
                </a:solidFill>
              </a:rPr>
              <a:t>Illness </a:t>
            </a:r>
          </a:p>
          <a:p>
            <a:r>
              <a:rPr lang="en-US" dirty="0" smtClean="0">
                <a:solidFill>
                  <a:srgbClr val="0070C0"/>
                </a:solidFill>
              </a:rPr>
              <a:t>Reporting</a:t>
            </a:r>
            <a:endParaRPr lang="en-US" dirty="0">
              <a:solidFill>
                <a:srgbClr val="0070C0"/>
              </a:solidFill>
            </a:endParaRPr>
          </a:p>
        </p:txBody>
      </p:sp>
      <p:sp>
        <p:nvSpPr>
          <p:cNvPr id="15" name="TextBox 14"/>
          <p:cNvSpPr txBox="1"/>
          <p:nvPr/>
        </p:nvSpPr>
        <p:spPr>
          <a:xfrm>
            <a:off x="1072114" y="3379020"/>
            <a:ext cx="2108396" cy="621709"/>
          </a:xfrm>
          <a:prstGeom prst="rect">
            <a:avLst/>
          </a:prstGeom>
          <a:noFill/>
        </p:spPr>
        <p:txBody>
          <a:bodyPr wrap="square" rtlCol="0">
            <a:spAutoFit/>
          </a:bodyPr>
          <a:lstStyle/>
          <a:p>
            <a:r>
              <a:rPr lang="en-US" dirty="0" smtClean="0">
                <a:solidFill>
                  <a:srgbClr val="0070C0"/>
                </a:solidFill>
              </a:rPr>
              <a:t>Effective</a:t>
            </a:r>
          </a:p>
          <a:p>
            <a:r>
              <a:rPr lang="en-US" dirty="0" smtClean="0">
                <a:solidFill>
                  <a:srgbClr val="0070C0"/>
                </a:solidFill>
              </a:rPr>
              <a:t>Handwashing </a:t>
            </a:r>
            <a:endParaRPr lang="en-US" dirty="0">
              <a:solidFill>
                <a:srgbClr val="0070C0"/>
              </a:solidFill>
            </a:endParaRPr>
          </a:p>
        </p:txBody>
      </p:sp>
      <p:sp>
        <p:nvSpPr>
          <p:cNvPr id="16" name="TextBox 15"/>
          <p:cNvSpPr txBox="1"/>
          <p:nvPr/>
        </p:nvSpPr>
        <p:spPr>
          <a:xfrm>
            <a:off x="3548612" y="5226892"/>
            <a:ext cx="2108396" cy="621709"/>
          </a:xfrm>
          <a:prstGeom prst="rect">
            <a:avLst/>
          </a:prstGeom>
          <a:noFill/>
        </p:spPr>
        <p:txBody>
          <a:bodyPr wrap="square" rtlCol="0">
            <a:spAutoFit/>
          </a:bodyPr>
          <a:lstStyle/>
          <a:p>
            <a:r>
              <a:rPr lang="en-US" dirty="0" smtClean="0">
                <a:solidFill>
                  <a:srgbClr val="0070C0"/>
                </a:solidFill>
              </a:rPr>
              <a:t>Pest </a:t>
            </a:r>
          </a:p>
          <a:p>
            <a:r>
              <a:rPr lang="en-US" dirty="0" smtClean="0">
                <a:solidFill>
                  <a:srgbClr val="0070C0"/>
                </a:solidFill>
              </a:rPr>
              <a:t>Control</a:t>
            </a:r>
            <a:endParaRPr lang="en-US" dirty="0">
              <a:solidFill>
                <a:srgbClr val="0070C0"/>
              </a:solidFill>
            </a:endParaRPr>
          </a:p>
        </p:txBody>
      </p:sp>
      <p:sp>
        <p:nvSpPr>
          <p:cNvPr id="17" name="TextBox 16"/>
          <p:cNvSpPr txBox="1"/>
          <p:nvPr/>
        </p:nvSpPr>
        <p:spPr>
          <a:xfrm>
            <a:off x="3515954" y="1644135"/>
            <a:ext cx="2108396" cy="621709"/>
          </a:xfrm>
          <a:prstGeom prst="rect">
            <a:avLst/>
          </a:prstGeom>
          <a:noFill/>
        </p:spPr>
        <p:txBody>
          <a:bodyPr wrap="square" rtlCol="0">
            <a:spAutoFit/>
          </a:bodyPr>
          <a:lstStyle/>
          <a:p>
            <a:r>
              <a:rPr lang="en-US" dirty="0" smtClean="0">
                <a:solidFill>
                  <a:srgbClr val="0070C0"/>
                </a:solidFill>
              </a:rPr>
              <a:t>Sanitation Procedures</a:t>
            </a:r>
            <a:endParaRPr lang="en-US" dirty="0">
              <a:solidFill>
                <a:srgbClr val="0070C0"/>
              </a:solidFill>
            </a:endParaRPr>
          </a:p>
        </p:txBody>
      </p:sp>
      <p:sp>
        <p:nvSpPr>
          <p:cNvPr id="18" name="TextBox 17"/>
          <p:cNvSpPr txBox="1"/>
          <p:nvPr/>
        </p:nvSpPr>
        <p:spPr>
          <a:xfrm>
            <a:off x="6052331" y="5462586"/>
            <a:ext cx="2108396" cy="621709"/>
          </a:xfrm>
          <a:prstGeom prst="rect">
            <a:avLst/>
          </a:prstGeom>
          <a:noFill/>
        </p:spPr>
        <p:txBody>
          <a:bodyPr wrap="square" rtlCol="0">
            <a:spAutoFit/>
          </a:bodyPr>
          <a:lstStyle/>
          <a:p>
            <a:r>
              <a:rPr lang="en-US" dirty="0" smtClean="0">
                <a:solidFill>
                  <a:srgbClr val="0070C0"/>
                </a:solidFill>
              </a:rPr>
              <a:t>Recall Procedures</a:t>
            </a:r>
            <a:endParaRPr lang="en-US" dirty="0">
              <a:solidFill>
                <a:srgbClr val="0070C0"/>
              </a:solidFill>
            </a:endParaRPr>
          </a:p>
        </p:txBody>
      </p:sp>
    </p:spTree>
    <p:extLst>
      <p:ext uri="{BB962C8B-B14F-4D97-AF65-F5344CB8AC3E}">
        <p14:creationId xmlns:p14="http://schemas.microsoft.com/office/powerpoint/2010/main" val="2874306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543" y="2137389"/>
            <a:ext cx="8686800" cy="4099575"/>
          </a:xfrm>
        </p:spPr>
        <p:txBody>
          <a:bodyPr/>
          <a:lstStyle/>
          <a:p>
            <a:pPr marL="0" indent="0">
              <a:buNone/>
            </a:pPr>
            <a:r>
              <a:rPr lang="en-US" sz="2800" dirty="0"/>
              <a:t>DO ACCEPT</a:t>
            </a:r>
          </a:p>
          <a:p>
            <a:pPr marL="0" indent="0">
              <a:buNone/>
            </a:pPr>
            <a:r>
              <a:rPr lang="en-US" dirty="0"/>
              <a:t>F</a:t>
            </a:r>
            <a:r>
              <a:rPr lang="en-US" dirty="0" smtClean="0"/>
              <a:t>ood </a:t>
            </a:r>
            <a:r>
              <a:rPr lang="en-US" dirty="0"/>
              <a:t>products that do not require </a:t>
            </a:r>
            <a:r>
              <a:rPr lang="en-US" dirty="0" smtClean="0"/>
              <a:t>refrigeration</a:t>
            </a:r>
            <a:endParaRPr lang="en-US" dirty="0"/>
          </a:p>
          <a:p>
            <a:pPr marL="0" indent="0">
              <a:buNone/>
            </a:pPr>
            <a:r>
              <a:rPr lang="en-US" dirty="0" smtClean="0"/>
              <a:t>Whole</a:t>
            </a:r>
            <a:r>
              <a:rPr lang="en-US" dirty="0"/>
              <a:t>, fresh </a:t>
            </a:r>
            <a:r>
              <a:rPr lang="en-US" dirty="0" smtClean="0"/>
              <a:t>fruit</a:t>
            </a:r>
            <a:endParaRPr lang="en-US" dirty="0"/>
          </a:p>
          <a:p>
            <a:pPr marL="0" indent="0">
              <a:buNone/>
            </a:pPr>
            <a:r>
              <a:rPr lang="en-US" dirty="0" smtClean="0"/>
              <a:t>Whole</a:t>
            </a:r>
            <a:r>
              <a:rPr lang="en-US" dirty="0"/>
              <a:t>, fresh </a:t>
            </a:r>
            <a:r>
              <a:rPr lang="en-US" dirty="0" smtClean="0"/>
              <a:t>vegetables</a:t>
            </a:r>
            <a:endParaRPr lang="en-US" dirty="0"/>
          </a:p>
          <a:p>
            <a:pPr marL="0" indent="0">
              <a:buNone/>
            </a:pPr>
            <a:r>
              <a:rPr lang="en-US" dirty="0" smtClean="0"/>
              <a:t>Baked </a:t>
            </a:r>
            <a:r>
              <a:rPr lang="en-US" dirty="0"/>
              <a:t>goods (not </a:t>
            </a:r>
            <a:r>
              <a:rPr lang="en-US" dirty="0" smtClean="0"/>
              <a:t>cream or meat filled)</a:t>
            </a:r>
            <a:endParaRPr lang="en-US" dirty="0"/>
          </a:p>
          <a:p>
            <a:pPr marL="0" indent="0">
              <a:buNone/>
            </a:pPr>
            <a:r>
              <a:rPr lang="en-US" dirty="0" smtClean="0"/>
              <a:t>Unopened commercially </a:t>
            </a:r>
            <a:r>
              <a:rPr lang="en-US" dirty="0"/>
              <a:t>packaged or canned foods in sound </a:t>
            </a:r>
            <a:r>
              <a:rPr lang="en-US" dirty="0" smtClean="0"/>
              <a:t>condition</a:t>
            </a:r>
            <a:endParaRPr lang="en-US" dirty="0"/>
          </a:p>
          <a:p>
            <a:pPr marL="0" indent="0">
              <a:buNone/>
            </a:pPr>
            <a:r>
              <a:rPr lang="en-US" dirty="0" smtClean="0"/>
              <a:t>Condiments </a:t>
            </a:r>
            <a:r>
              <a:rPr lang="en-US" dirty="0"/>
              <a:t>(e.g., salt, sugar, ketchup, relish, mustard, jams and jellies</a:t>
            </a:r>
            <a:r>
              <a:rPr lang="en-US" dirty="0" smtClean="0"/>
              <a:t>)</a:t>
            </a: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6</a:t>
            </a:fld>
            <a:endParaRPr lang="en-US" dirty="0"/>
          </a:p>
        </p:txBody>
      </p:sp>
      <p:sp>
        <p:nvSpPr>
          <p:cNvPr id="6" name="TextBox 5"/>
          <p:cNvSpPr txBox="1"/>
          <p:nvPr/>
        </p:nvSpPr>
        <p:spPr>
          <a:xfrm>
            <a:off x="0" y="425099"/>
            <a:ext cx="3001927" cy="1680460"/>
          </a:xfrm>
          <a:prstGeom prst="rect">
            <a:avLst/>
          </a:prstGeom>
          <a:noFill/>
          <a:scene3d>
            <a:camera prst="orthographicFront">
              <a:rot lat="0" lon="0" rev="900000"/>
            </a:camera>
            <a:lightRig rig="threePt" dir="t"/>
          </a:scene3d>
        </p:spPr>
        <p:txBody>
          <a:bodyPr wrap="square" rtlCol="0">
            <a:spAutoFit/>
          </a:bodyPr>
          <a:lstStyle/>
          <a:p>
            <a:r>
              <a:rPr lang="en-US" sz="12000" dirty="0" smtClean="0">
                <a:solidFill>
                  <a:srgbClr val="00B050"/>
                </a:solidFill>
                <a:latin typeface="Stencil" panose="040409050D0802020404" pitchFamily="82" charset="0"/>
              </a:rPr>
              <a:t>DO</a:t>
            </a:r>
            <a:endParaRPr lang="en-US" sz="12000" dirty="0">
              <a:solidFill>
                <a:srgbClr val="00B050"/>
              </a:solidFill>
              <a:latin typeface="Stencil" panose="040409050D0802020404" pitchFamily="82" charset="0"/>
            </a:endParaRPr>
          </a:p>
        </p:txBody>
      </p:sp>
    </p:spTree>
    <p:extLst>
      <p:ext uri="{BB962C8B-B14F-4D97-AF65-F5344CB8AC3E}">
        <p14:creationId xmlns:p14="http://schemas.microsoft.com/office/powerpoint/2010/main" val="3102974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543" y="2496627"/>
            <a:ext cx="8686800" cy="4099575"/>
          </a:xfrm>
        </p:spPr>
        <p:txBody>
          <a:bodyPr/>
          <a:lstStyle/>
          <a:p>
            <a:pPr marL="0" indent="0">
              <a:buNone/>
            </a:pPr>
            <a:r>
              <a:rPr lang="en-US" sz="2800" dirty="0" smtClean="0"/>
              <a:t>DON’T ACCEPT</a:t>
            </a:r>
          </a:p>
          <a:p>
            <a:r>
              <a:rPr lang="en-US" dirty="0" smtClean="0"/>
              <a:t>Leftover </a:t>
            </a:r>
            <a:r>
              <a:rPr lang="en-US" dirty="0"/>
              <a:t>food </a:t>
            </a:r>
            <a:r>
              <a:rPr lang="en-US" dirty="0" smtClean="0"/>
              <a:t>or food prepared or canned in a home</a:t>
            </a:r>
            <a:endParaRPr lang="en-US" dirty="0"/>
          </a:p>
          <a:p>
            <a:r>
              <a:rPr lang="en-US" dirty="0" smtClean="0"/>
              <a:t>Swollen</a:t>
            </a:r>
            <a:r>
              <a:rPr lang="en-US" dirty="0"/>
              <a:t>, leaking, rusty, severely dented </a:t>
            </a:r>
            <a:r>
              <a:rPr lang="en-US" dirty="0" smtClean="0"/>
              <a:t>food containers</a:t>
            </a:r>
          </a:p>
          <a:p>
            <a:r>
              <a:rPr lang="en-US" dirty="0" smtClean="0"/>
              <a:t>Unpasteurized </a:t>
            </a:r>
            <a:r>
              <a:rPr lang="en-US" dirty="0"/>
              <a:t>dairy </a:t>
            </a:r>
            <a:r>
              <a:rPr lang="en-US" dirty="0" smtClean="0"/>
              <a:t>products</a:t>
            </a:r>
            <a:endParaRPr lang="en-US" dirty="0"/>
          </a:p>
          <a:p>
            <a:r>
              <a:rPr lang="en-US" dirty="0" smtClean="0"/>
              <a:t>Spoiled, physically or chemicals contaminated foods</a:t>
            </a:r>
          </a:p>
          <a:p>
            <a:r>
              <a:rPr lang="en-US" dirty="0" smtClean="0"/>
              <a:t>Ungraded eggs</a:t>
            </a:r>
            <a:endParaRPr lang="en-US" dirty="0"/>
          </a:p>
          <a:p>
            <a:r>
              <a:rPr lang="en-US" dirty="0" smtClean="0"/>
              <a:t>Custom </a:t>
            </a:r>
            <a:r>
              <a:rPr lang="en-US" dirty="0"/>
              <a:t>processed meats or </a:t>
            </a:r>
            <a:r>
              <a:rPr lang="en-US" dirty="0" smtClean="0"/>
              <a:t>poultry</a:t>
            </a:r>
            <a:endParaRPr lang="en-US" dirty="0"/>
          </a:p>
          <a:p>
            <a:r>
              <a:rPr lang="en-US" dirty="0"/>
              <a:t>F</a:t>
            </a:r>
            <a:r>
              <a:rPr lang="en-US" dirty="0" smtClean="0"/>
              <a:t>oods </a:t>
            </a:r>
            <a:r>
              <a:rPr lang="en-US" dirty="0"/>
              <a:t>damaged by fire, flood, or </a:t>
            </a:r>
            <a:r>
              <a:rPr lang="en-US" dirty="0" smtClean="0"/>
              <a:t>accident</a:t>
            </a:r>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7</a:t>
            </a:fld>
            <a:endParaRPr lang="en-US" dirty="0"/>
          </a:p>
        </p:txBody>
      </p:sp>
      <p:sp>
        <p:nvSpPr>
          <p:cNvPr id="5" name="TextBox 4"/>
          <p:cNvSpPr txBox="1"/>
          <p:nvPr/>
        </p:nvSpPr>
        <p:spPr>
          <a:xfrm>
            <a:off x="0" y="592411"/>
            <a:ext cx="4621778" cy="1714893"/>
          </a:xfrm>
          <a:prstGeom prst="rect">
            <a:avLst/>
          </a:prstGeom>
          <a:noFill/>
          <a:scene3d>
            <a:camera prst="orthographicFront">
              <a:rot lat="0" lon="0" rev="900000"/>
            </a:camera>
            <a:lightRig rig="threePt" dir="t"/>
          </a:scene3d>
        </p:spPr>
        <p:txBody>
          <a:bodyPr wrap="none" rtlCol="0">
            <a:spAutoFit/>
          </a:bodyPr>
          <a:lstStyle/>
          <a:p>
            <a:r>
              <a:rPr lang="en-US" sz="12000" dirty="0" smtClean="0">
                <a:solidFill>
                  <a:srgbClr val="FF0000"/>
                </a:solidFill>
                <a:latin typeface="Stencil" panose="040409050D0802020404" pitchFamily="82" charset="0"/>
              </a:rPr>
              <a:t>DON’T</a:t>
            </a:r>
            <a:endParaRPr lang="en-US" sz="120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428538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49515" y="975783"/>
            <a:ext cx="5026430" cy="335095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4219383" y="1693903"/>
            <a:ext cx="4837863" cy="4595799"/>
          </a:xfrm>
          <a:prstGeom prst="rect">
            <a:avLst/>
          </a:prstGeom>
          <a:solidFill>
            <a:schemeClr val="bg1"/>
          </a:solidFill>
          <a:ln w="25400" cap="flat" cmpd="sng" algn="ctr">
            <a:solidFill>
              <a:schemeClr val="tx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9" name="Title 6"/>
          <p:cNvSpPr>
            <a:spLocks noGrp="1"/>
          </p:cNvSpPr>
          <p:nvPr>
            <p:ph type="title"/>
          </p:nvPr>
        </p:nvSpPr>
        <p:spPr>
          <a:xfrm>
            <a:off x="479425" y="369888"/>
            <a:ext cx="8688388" cy="690562"/>
          </a:xfrm>
        </p:spPr>
        <p:txBody>
          <a:bodyPr/>
          <a:lstStyle/>
          <a:p>
            <a:r>
              <a:rPr lang="en-US" dirty="0" smtClean="0">
                <a:latin typeface="Arial" charset="0"/>
                <a:cs typeface="Arial" charset="0"/>
              </a:rPr>
              <a:t>Receiving Food</a:t>
            </a:r>
            <a:endParaRPr lang="en-US" dirty="0" smtClean="0">
              <a:solidFill>
                <a:schemeClr val="accent2"/>
              </a:solidFill>
              <a:latin typeface="Arial" charset="0"/>
              <a:cs typeface="Arial" charset="0"/>
            </a:endParaRPr>
          </a:p>
        </p:txBody>
      </p:sp>
      <p:sp>
        <p:nvSpPr>
          <p:cNvPr id="2" name="Rectangle 1"/>
          <p:cNvSpPr/>
          <p:nvPr/>
        </p:nvSpPr>
        <p:spPr>
          <a:xfrm>
            <a:off x="4461756" y="1984613"/>
            <a:ext cx="4595490" cy="4305089"/>
          </a:xfrm>
          <a:prstGeom prst="rect">
            <a:avLst/>
          </a:prstGeom>
        </p:spPr>
        <p:txBody>
          <a:bodyPr wrap="square">
            <a:spAutoFit/>
          </a:bodyPr>
          <a:lstStyle/>
          <a:p>
            <a:pPr marL="173038" lvl="1" indent="-173038" algn="l">
              <a:spcBef>
                <a:spcPts val="600"/>
              </a:spcBef>
              <a:buFont typeface="Arial" panose="020B0604020202020204" pitchFamily="34" charset="0"/>
              <a:buChar char="•"/>
            </a:pPr>
            <a:r>
              <a:rPr lang="en-US" sz="2800" dirty="0" smtClean="0"/>
              <a:t>Known Suppliers</a:t>
            </a:r>
            <a:endParaRPr lang="en-US" sz="2800" dirty="0"/>
          </a:p>
          <a:p>
            <a:pPr marL="173038" lvl="1" indent="-173038" algn="l">
              <a:spcBef>
                <a:spcPts val="600"/>
              </a:spcBef>
              <a:buFont typeface="Arial" panose="020B0604020202020204" pitchFamily="34" charset="0"/>
              <a:buChar char="•"/>
            </a:pPr>
            <a:r>
              <a:rPr lang="en-US" sz="2800" dirty="0" smtClean="0"/>
              <a:t>Wholesome Stock</a:t>
            </a:r>
            <a:endParaRPr lang="en-US" sz="2800" dirty="0"/>
          </a:p>
          <a:p>
            <a:pPr marL="173037" lvl="4" algn="l">
              <a:spcBef>
                <a:spcPts val="600"/>
              </a:spcBef>
              <a:tabLst>
                <a:tab pos="396875" algn="l"/>
              </a:tabLst>
            </a:pPr>
            <a:r>
              <a:rPr lang="en-US" sz="2800" dirty="0" smtClean="0"/>
              <a:t>-  Free </a:t>
            </a:r>
            <a:r>
              <a:rPr lang="en-US" sz="2800" dirty="0"/>
              <a:t>from spoilage</a:t>
            </a:r>
          </a:p>
          <a:p>
            <a:pPr marL="173037" lvl="4" algn="l">
              <a:spcBef>
                <a:spcPts val="600"/>
              </a:spcBef>
              <a:tabLst>
                <a:tab pos="396875" algn="l"/>
              </a:tabLst>
            </a:pPr>
            <a:r>
              <a:rPr lang="en-US" sz="2800" dirty="0" smtClean="0"/>
              <a:t>-  Free </a:t>
            </a:r>
            <a:r>
              <a:rPr lang="en-US" sz="2800" dirty="0"/>
              <a:t>from pest/pest </a:t>
            </a:r>
          </a:p>
          <a:p>
            <a:pPr marL="346075" lvl="4" indent="-173038" algn="l">
              <a:spcBef>
                <a:spcPts val="600"/>
              </a:spcBef>
              <a:buNone/>
              <a:tabLst>
                <a:tab pos="396875" algn="l"/>
              </a:tabLst>
            </a:pPr>
            <a:r>
              <a:rPr lang="en-US" sz="2800" dirty="0"/>
              <a:t>   </a:t>
            </a:r>
            <a:r>
              <a:rPr lang="en-US" sz="2800" dirty="0" smtClean="0"/>
              <a:t>evidence</a:t>
            </a:r>
            <a:endParaRPr lang="en-US" sz="2800" dirty="0"/>
          </a:p>
          <a:p>
            <a:pPr marL="173037" lvl="4" algn="l">
              <a:spcBef>
                <a:spcPts val="600"/>
              </a:spcBef>
              <a:tabLst>
                <a:tab pos="396875" algn="l"/>
              </a:tabLst>
            </a:pPr>
            <a:r>
              <a:rPr lang="en-US" sz="2800" dirty="0" smtClean="0"/>
              <a:t>-  Packaging </a:t>
            </a:r>
            <a:r>
              <a:rPr lang="en-US" sz="2800" dirty="0"/>
              <a:t>seals intact</a:t>
            </a:r>
          </a:p>
          <a:p>
            <a:pPr marL="173037" lvl="4" algn="l">
              <a:spcBef>
                <a:spcPts val="600"/>
              </a:spcBef>
              <a:tabLst>
                <a:tab pos="396875" algn="l"/>
              </a:tabLst>
            </a:pPr>
            <a:r>
              <a:rPr lang="en-US" sz="2800" dirty="0" smtClean="0"/>
              <a:t>-  Not </a:t>
            </a:r>
            <a:r>
              <a:rPr lang="en-US" sz="2800" dirty="0"/>
              <a:t>expired</a:t>
            </a:r>
          </a:p>
          <a:p>
            <a:pPr marL="173037" lvl="4" algn="l">
              <a:spcBef>
                <a:spcPts val="600"/>
              </a:spcBef>
              <a:tabLst>
                <a:tab pos="396875" algn="l"/>
              </a:tabLst>
            </a:pPr>
            <a:r>
              <a:rPr lang="en-US" sz="2800" dirty="0" smtClean="0"/>
              <a:t>-  Appropriate temperature</a:t>
            </a:r>
            <a:endParaRPr lang="en-US" sz="2800" dirty="0"/>
          </a:p>
          <a:p>
            <a:pPr marL="173038" lvl="1" indent="-173038" algn="l">
              <a:spcBef>
                <a:spcPts val="600"/>
              </a:spcBef>
              <a:buFont typeface="Arial" panose="020B0604020202020204" pitchFamily="34" charset="0"/>
              <a:buChar char="•"/>
            </a:pPr>
            <a:r>
              <a:rPr lang="en-US" sz="2800" dirty="0"/>
              <a:t>Documentation</a:t>
            </a:r>
          </a:p>
          <a:p>
            <a:pPr lvl="1">
              <a:spcBef>
                <a:spcPts val="600"/>
              </a:spcBef>
            </a:pPr>
            <a:endParaRPr lang="en-US" sz="1400" dirty="0">
              <a:solidFill>
                <a:srgbClr val="123563"/>
              </a:solidFill>
            </a:endParaRPr>
          </a:p>
        </p:txBody>
      </p:sp>
      <p:sp>
        <p:nvSpPr>
          <p:cNvPr id="3" name="Slide Number Placeholder 2"/>
          <p:cNvSpPr>
            <a:spLocks noGrp="1"/>
          </p:cNvSpPr>
          <p:nvPr>
            <p:ph type="sldNum" sz="quarter" idx="10"/>
          </p:nvPr>
        </p:nvSpPr>
        <p:spPr/>
        <p:txBody>
          <a:bodyPr/>
          <a:lstStyle/>
          <a:p>
            <a:fld id="{3315B611-511C-4021-9841-5EBC996DBADB}" type="slidenum">
              <a:rPr lang="en-US" altLang="en-US" smtClean="0"/>
              <a:pPr/>
              <a:t>8</a:t>
            </a:fld>
            <a:endParaRPr lang="en-US" altLang="en-US" dirty="0"/>
          </a:p>
        </p:txBody>
      </p:sp>
    </p:spTree>
    <p:extLst>
      <p:ext uri="{BB962C8B-B14F-4D97-AF65-F5344CB8AC3E}">
        <p14:creationId xmlns:p14="http://schemas.microsoft.com/office/powerpoint/2010/main" val="24804958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6"/>
  <p:tag name="MMCOA_FONTSIZE_M" val="16"/>
  <p:tag name="MMCOA_FONTSIZE_S" val="16"/>
  <p:tag name="MMCOA_FONTSIZE_T" val="16"/>
  <p:tag name="MMCOA_POSITION_L" val="71.125;373.625;88.625;391.5"/>
  <p:tag name="MMCOA_POSITION_M" val="71.125;373.625;88.625;391.5"/>
  <p:tag name="MMCOA_POSITION_S" val="71.125;373.625;88.625;391.5"/>
  <p:tag name="MMCOA_POSITION_T" val="71.125;373.625;88.625;391.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15.xml><?xml version="1.0" encoding="utf-8"?>
<p:tagLst xmlns:a="http://schemas.openxmlformats.org/drawingml/2006/main" xmlns:r="http://schemas.openxmlformats.org/officeDocument/2006/relationships" xmlns:p="http://schemas.openxmlformats.org/presentationml/2006/main">
  <p:tag name="MMC_SECTIONDESIGN" val="&lt;?xml version=&quot;1.0&quot; encoding=&quot;utf-16&quot;?&gt;&#10;&lt;ImageControl xmlns:xsi=&quot;http://www.w3.org/2001/XMLSchema-instance&quot; xmlns:xsd=&quot;http://www.w3.org/2001/XMLSchema&quot;&gt;&#10;  &lt;TypeOfImage&gt;SolidColour&lt;/TypeOfImage&gt;&#10;  &lt;ThumbNailFile&gt;C:\Documents and Settings\ukbedtst01\Local Settings\Application Data\MMC\ILM\Recent\T0D1000133.jpg&lt;/ThumbNailFile&gt;&#10;  &lt;Usage&gt;PowerPointDivider&lt;/Usage&gt;&#10;  &lt;PaletteName&gt;Sapphire&lt;/PaletteName&gt;&#10;  &lt;Design&gt;&#10;    &lt;FocalNumber&gt;1&lt;/FocalNumber&gt;&#10;    &lt;Facets&gt;&#10;      &lt;SideOfTick&gt;Left&lt;/SideOfTick&gt;&#10;      &lt;TickPosition&gt;&#10;        &lt;X&gt;0&lt;/X&gt;&#10;        &lt;Y&gt;3&lt;/Y&gt;&#10;      &lt;/TickPosition&gt;&#10;      &lt;EndTickPosition&gt;&#10;        &lt;X&gt;21&lt;/X&gt;&#10;        &lt;Y&gt;0&lt;/Y&gt;&#10;      &lt;/EndTickPosition&gt;&#10;      &lt;FacetNumber&gt;0&lt;/FacetNumber&gt;&#10;      &lt;Brightness&gt;0&lt;/Brightness&gt;&#10;      &lt;Colour&gt;#00A8C8&lt;/Colour&gt;&#10;      &lt;ColourNumber&gt;2&lt;/ColourNumber&gt;&#10;    &lt;/Facets&gt;&#10;    &lt;Facets&gt;&#10;      &lt;SideOfTick&gt;Left&lt;/SideOfTick&gt;&#10;      &lt;TickPosition&gt;&#10;        &lt;X&gt;0&lt;/X&gt;&#10;        &lt;Y&gt;6&lt;/Y&gt;&#10;      &lt;/TickPosition&gt;&#10;      &lt;EndTickPosition&gt;&#10;        &lt;X&gt;21&lt;/X&gt;&#10;        &lt;Y&gt;8&lt;/Y&gt;&#10;      &lt;/EndTickPosition&gt;&#10;      &lt;FacetNumber&gt;2&lt;/FacetNumber&gt;&#10;      &lt;Brightness&gt;0&lt;/Brightness&gt;&#10;      &lt;Colour&gt;#006D9E&lt;/Colour&gt;&#10;      &lt;ColourNumber&gt;1&lt;/ColourNumber&gt;&#10;    &lt;/Facets&gt;&#10;    &lt;Facets&gt;&#10;      &lt;SideOfTick&gt;Left&lt;/SideOfTick&gt;&#10;      &lt;TickPosition&gt;&#10;        &lt;X&gt;0&lt;/X&gt;&#10;        &lt;Y&gt;5&lt;/Y&gt;&#10;      &lt;/TickPosition&gt;&#10;      &lt;EndTickPosition&gt;&#10;        &lt;X&gt;21&lt;/X&gt;&#10;        &lt;Y&gt;5&lt;/Y&gt;&#10;      &lt;/EndTickPosition&gt;&#10;      &lt;FacetNumber&gt;1&lt;/FacetNumber&gt;&#10;      &lt;Brightness&gt;0&lt;/Brightness&gt;&#10;      &lt;Colour&gt;#A6E2EF&lt;/Colour&gt;&#10;      &lt;ColourNumber&gt;3&lt;/ColourNumber&gt;&#10;    &lt;/Facets&gt;&#10;    &lt;SectionColour&gt;#002C77&lt;/SectionColour&gt;&#10;    &lt;SectionColourNumber&gt;0&lt;/SectionColourNumber&gt;&#10;    &lt;SectionBrightness&gt;0&lt;/SectionBrightness&gt;&#10;  &lt;/Design&gt;&#10;&lt;/ImageControl&gt;"/>
  <p:tag name="MMC_SECTIONTYPE" val="0"/>
</p:tagLst>
</file>

<file path=ppt/tags/tag16.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9"/>
  <p:tag name="MMCOA_FONTSIZE_M" val="9"/>
  <p:tag name="MMCOA_FONTSIZE_S" val="9"/>
  <p:tag name="MMCOA_FONTSIZE_T" val="9"/>
  <p:tag name="MMCOA_POSITION_L" val="35.875;340.5;152.875;684"/>
  <p:tag name="MMCOA_POSITION_M" val="35.875;340.5;152.875;684"/>
  <p:tag name="MMCOA_POSITION_S" val="35.875;340.5;152.875;684"/>
  <p:tag name="MMCOA_POSITION_T" val="35.875;340.5;152.875;684"/>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ED466C672FBB4EBA6FF986631E98BC" ma:contentTypeVersion="0" ma:contentTypeDescription="Create a new document." ma:contentTypeScope="" ma:versionID="171b0481604754a379bc3bea7bea4e59">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67574F-0132-45B5-8DA1-4B134ADED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73657CA-4782-4E5B-B4A9-FFB59C787BB1}">
  <ds:schemaRefs>
    <ds:schemaRef ds:uri="http://schemas.microsoft.com/sharepoint/v3/contenttype/forms"/>
  </ds:schemaRefs>
</ds:datastoreItem>
</file>

<file path=customXml/itemProps3.xml><?xml version="1.0" encoding="utf-8"?>
<ds:datastoreItem xmlns:ds="http://schemas.openxmlformats.org/officeDocument/2006/customXml" ds:itemID="{3BFF5442-BF58-4F9A-80EE-9C88A3506F92}">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5204</TotalTime>
  <Words>1506</Words>
  <Application>Microsoft Office PowerPoint</Application>
  <PresentationFormat>Custom</PresentationFormat>
  <Paragraphs>205</Paragraphs>
  <Slides>30</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BatangChe</vt:lpstr>
      <vt:lpstr>MS PGothic</vt:lpstr>
      <vt:lpstr>Arial</vt:lpstr>
      <vt:lpstr>Arial Black</vt:lpstr>
      <vt:lpstr>Berlin Sans FB</vt:lpstr>
      <vt:lpstr>Broadway</vt:lpstr>
      <vt:lpstr>Colonna MT</vt:lpstr>
      <vt:lpstr>Magneto</vt:lpstr>
      <vt:lpstr>MV Boli</vt:lpstr>
      <vt:lpstr>Ravie</vt:lpstr>
      <vt:lpstr>Segoe Script</vt:lpstr>
      <vt:lpstr>Stencil</vt:lpstr>
      <vt:lpstr>Times New Roman</vt:lpstr>
      <vt:lpstr>Default Design</vt:lpstr>
      <vt:lpstr>Loss Control for Hunger Programs </vt:lpstr>
      <vt:lpstr>Hunger Program Topics</vt:lpstr>
      <vt:lpstr>Food Poisoning Is Common CDC reports1 in 6 Americans gets sick from food poisoning yearly</vt:lpstr>
      <vt:lpstr>Campus Food Banks</vt:lpstr>
      <vt:lpstr>Foodborne Illness  Opportunities</vt:lpstr>
      <vt:lpstr>Food  Pantries Food Safety Practices</vt:lpstr>
      <vt:lpstr>PowerPoint Presentation</vt:lpstr>
      <vt:lpstr>PowerPoint Presentation</vt:lpstr>
      <vt:lpstr>Receiving Food</vt:lpstr>
      <vt:lpstr>Food Dating</vt:lpstr>
      <vt:lpstr>Recordkeeping and Recalls</vt:lpstr>
      <vt:lpstr>Michigan Department of Agriculture &amp; Rural Development Rules</vt:lpstr>
      <vt:lpstr>Michigan Department of Agriculture &amp; Rural Development Rules</vt:lpstr>
      <vt:lpstr>Michigan Department of Agriculture &amp; Rural Development Rules</vt:lpstr>
      <vt:lpstr>Sanitary Building</vt:lpstr>
      <vt:lpstr>Pest Control</vt:lpstr>
      <vt:lpstr>Training Options</vt:lpstr>
      <vt:lpstr>Employee and Volunteer Health and Hygiene</vt:lpstr>
      <vt:lpstr>Proper Handwashing</vt:lpstr>
      <vt:lpstr>Community Gardens</vt:lpstr>
      <vt:lpstr>Site Controls</vt:lpstr>
      <vt:lpstr>Site Controls</vt:lpstr>
      <vt:lpstr>Garden Worker Sanitation</vt:lpstr>
      <vt:lpstr>General Garden Safety</vt:lpstr>
      <vt:lpstr>Harvesting, Cleaning and Handling</vt:lpstr>
      <vt:lpstr>Insurance Coverage</vt:lpstr>
      <vt:lpstr>Resources</vt:lpstr>
      <vt:lpstr>Regulatory Resources</vt:lpstr>
      <vt:lpstr>PowerPoint Presentation</vt:lpstr>
      <vt:lpstr>PowerPoint Presentation</vt:lpstr>
    </vt:vector>
  </TitlesOfParts>
  <Company>Marsh Risk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on Supervising Students</dc:title>
  <dc:creator>Richard Perry, Loss Control Consultant</dc:creator>
  <cp:lastModifiedBy>Laura C Weber</cp:lastModifiedBy>
  <cp:revision>220</cp:revision>
  <cp:lastPrinted>2016-10-03T14:12:50Z</cp:lastPrinted>
  <dcterms:created xsi:type="dcterms:W3CDTF">2011-02-16T15:14:35Z</dcterms:created>
  <dcterms:modified xsi:type="dcterms:W3CDTF">2019-02-08T17:09:17Z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ContentTypeId">
    <vt:lpwstr>0x01010041ED466C672FBB4EBA6FF986631E98BC</vt:lpwstr>
  </property>
</Properties>
</file>