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 id="2147483648" r:id="rId5"/>
  </p:sldMasterIdLst>
  <p:notesMasterIdLst>
    <p:notesMasterId r:id="rId39"/>
  </p:notesMasterIdLst>
  <p:sldIdLst>
    <p:sldId id="353" r:id="rId6"/>
    <p:sldId id="265" r:id="rId7"/>
    <p:sldId id="295" r:id="rId8"/>
    <p:sldId id="343" r:id="rId9"/>
    <p:sldId id="300" r:id="rId10"/>
    <p:sldId id="311" r:id="rId11"/>
    <p:sldId id="301" r:id="rId12"/>
    <p:sldId id="348" r:id="rId13"/>
    <p:sldId id="338" r:id="rId14"/>
    <p:sldId id="345" r:id="rId15"/>
    <p:sldId id="344" r:id="rId16"/>
    <p:sldId id="346" r:id="rId17"/>
    <p:sldId id="347" r:id="rId18"/>
    <p:sldId id="349" r:id="rId19"/>
    <p:sldId id="351" r:id="rId20"/>
    <p:sldId id="358" r:id="rId21"/>
    <p:sldId id="352" r:id="rId22"/>
    <p:sldId id="354" r:id="rId23"/>
    <p:sldId id="357" r:id="rId24"/>
    <p:sldId id="355" r:id="rId25"/>
    <p:sldId id="350" r:id="rId26"/>
    <p:sldId id="359" r:id="rId27"/>
    <p:sldId id="362" r:id="rId28"/>
    <p:sldId id="368" r:id="rId29"/>
    <p:sldId id="360" r:id="rId30"/>
    <p:sldId id="365" r:id="rId31"/>
    <p:sldId id="361" r:id="rId32"/>
    <p:sldId id="369" r:id="rId33"/>
    <p:sldId id="370" r:id="rId34"/>
    <p:sldId id="371" r:id="rId35"/>
    <p:sldId id="366" r:id="rId36"/>
    <p:sldId id="372" r:id="rId37"/>
    <p:sldId id="340" r:id="rId38"/>
  </p:sldIdLst>
  <p:sldSz cx="9144000" cy="5143500" type="screen16x9"/>
  <p:notesSz cx="6858000" cy="9144000"/>
  <p:custDataLst>
    <p:tags r:id="rId40"/>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1C0E"/>
    <a:srgbClr val="F1C500"/>
    <a:srgbClr val="532E1F"/>
    <a:srgbClr val="0092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0" autoAdjust="0"/>
    <p:restoredTop sz="92662" autoAdjust="0"/>
  </p:normalViewPr>
  <p:slideViewPr>
    <p:cSldViewPr snapToGrid="0">
      <p:cViewPr varScale="1">
        <p:scale>
          <a:sx n="132" d="100"/>
          <a:sy n="132" d="100"/>
        </p:scale>
        <p:origin x="408"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732598" latinLnBrk="0">
      <a:defRPr sz="900">
        <a:latin typeface="+mn-lt"/>
        <a:ea typeface="+mn-ea"/>
        <a:cs typeface="+mn-cs"/>
        <a:sym typeface="Calibri"/>
      </a:defRPr>
    </a:lvl1pPr>
    <a:lvl2pPr indent="228600" defTabSz="732598" latinLnBrk="0">
      <a:defRPr sz="900">
        <a:latin typeface="+mn-lt"/>
        <a:ea typeface="+mn-ea"/>
        <a:cs typeface="+mn-cs"/>
        <a:sym typeface="Calibri"/>
      </a:defRPr>
    </a:lvl2pPr>
    <a:lvl3pPr indent="457200" defTabSz="732598" latinLnBrk="0">
      <a:defRPr sz="900">
        <a:latin typeface="+mn-lt"/>
        <a:ea typeface="+mn-ea"/>
        <a:cs typeface="+mn-cs"/>
        <a:sym typeface="Calibri"/>
      </a:defRPr>
    </a:lvl3pPr>
    <a:lvl4pPr indent="685800" defTabSz="732598" latinLnBrk="0">
      <a:defRPr sz="900">
        <a:latin typeface="+mn-lt"/>
        <a:ea typeface="+mn-ea"/>
        <a:cs typeface="+mn-cs"/>
        <a:sym typeface="Calibri"/>
      </a:defRPr>
    </a:lvl4pPr>
    <a:lvl5pPr indent="914400" defTabSz="732598" latinLnBrk="0">
      <a:defRPr sz="900">
        <a:latin typeface="+mn-lt"/>
        <a:ea typeface="+mn-ea"/>
        <a:cs typeface="+mn-cs"/>
        <a:sym typeface="Calibri"/>
      </a:defRPr>
    </a:lvl5pPr>
    <a:lvl6pPr indent="1143000" defTabSz="732598" latinLnBrk="0">
      <a:defRPr sz="900">
        <a:latin typeface="+mn-lt"/>
        <a:ea typeface="+mn-ea"/>
        <a:cs typeface="+mn-cs"/>
        <a:sym typeface="Calibri"/>
      </a:defRPr>
    </a:lvl6pPr>
    <a:lvl7pPr indent="1371600" defTabSz="732598" latinLnBrk="0">
      <a:defRPr sz="900">
        <a:latin typeface="+mn-lt"/>
        <a:ea typeface="+mn-ea"/>
        <a:cs typeface="+mn-cs"/>
        <a:sym typeface="Calibri"/>
      </a:defRPr>
    </a:lvl7pPr>
    <a:lvl8pPr indent="1600200" defTabSz="732598" latinLnBrk="0">
      <a:defRPr sz="900">
        <a:latin typeface="+mn-lt"/>
        <a:ea typeface="+mn-ea"/>
        <a:cs typeface="+mn-cs"/>
        <a:sym typeface="Calibri"/>
      </a:defRPr>
    </a:lvl8pPr>
    <a:lvl9pPr indent="1828800" defTabSz="732598" latinLnBrk="0">
      <a:defRPr sz="9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noRot="1" noChangeAspect="1"/>
          </p:cNvSpPr>
          <p:nvPr>
            <p:ph type="sldImg"/>
          </p:nvPr>
        </p:nvSpPr>
        <p:spPr>
          <a:xfrm>
            <a:off x="381000" y="685800"/>
            <a:ext cx="6096000" cy="3429000"/>
          </a:xfrm>
          <a:prstGeom prst="rect">
            <a:avLst/>
          </a:prstGeom>
        </p:spPr>
        <p:txBody>
          <a:bodyPr/>
          <a:lstStyle/>
          <a:p>
            <a:endParaRPr/>
          </a:p>
        </p:txBody>
      </p:sp>
      <p:sp>
        <p:nvSpPr>
          <p:cNvPr id="363" name="Shape 363"/>
          <p:cNvSpPr>
            <a:spLocks noGrp="1"/>
          </p:cNvSpPr>
          <p:nvPr>
            <p:ph type="body" sz="quarter" idx="1"/>
          </p:nvPr>
        </p:nvSpPr>
        <p:spPr>
          <a:prstGeom prst="rect">
            <a:avLst/>
          </a:prstGeom>
        </p:spPr>
        <p:txBody>
          <a:bodyPr/>
          <a:lstStyle/>
          <a:p>
            <a:pPr algn="l"/>
            <a:endParaRPr lang="en-US" dirty="0"/>
          </a:p>
          <a:p>
            <a:endParaRPr lang="en-US" dirty="0"/>
          </a:p>
        </p:txBody>
      </p:sp>
    </p:spTree>
    <p:extLst>
      <p:ext uri="{BB962C8B-B14F-4D97-AF65-F5344CB8AC3E}">
        <p14:creationId xmlns:p14="http://schemas.microsoft.com/office/powerpoint/2010/main" val="2872027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3342962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2660240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625053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6675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704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solidFill>
                <a:srgbClr val="000000"/>
              </a:solidFill>
              <a:latin typeface="Calibri"/>
              <a:cs typeface="Calibri"/>
            </a:endParaRPr>
          </a:p>
        </p:txBody>
      </p:sp>
    </p:spTree>
    <p:extLst>
      <p:ext uri="{BB962C8B-B14F-4D97-AF65-F5344CB8AC3E}">
        <p14:creationId xmlns:p14="http://schemas.microsoft.com/office/powerpoint/2010/main" val="3043469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4087537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solidFill>
                <a:srgbClr val="000000"/>
              </a:solidFill>
              <a:latin typeface="Calibri"/>
              <a:cs typeface="Calibri"/>
            </a:endParaRPr>
          </a:p>
        </p:txBody>
      </p:sp>
    </p:spTree>
    <p:extLst>
      <p:ext uri="{BB962C8B-B14F-4D97-AF65-F5344CB8AC3E}">
        <p14:creationId xmlns:p14="http://schemas.microsoft.com/office/powerpoint/2010/main" val="1312208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3933679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solidFill>
                <a:srgbClr val="000000"/>
              </a:solidFill>
              <a:latin typeface="Calibri"/>
              <a:cs typeface="Calibri"/>
            </a:endParaRPr>
          </a:p>
        </p:txBody>
      </p:sp>
    </p:spTree>
    <p:extLst>
      <p:ext uri="{BB962C8B-B14F-4D97-AF65-F5344CB8AC3E}">
        <p14:creationId xmlns:p14="http://schemas.microsoft.com/office/powerpoint/2010/main" val="143162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noRot="1" noChangeAspect="1"/>
          </p:cNvSpPr>
          <p:nvPr>
            <p:ph type="sldImg"/>
          </p:nvPr>
        </p:nvSpPr>
        <p:spPr>
          <a:xfrm>
            <a:off x="381000" y="685800"/>
            <a:ext cx="6096000" cy="3429000"/>
          </a:xfrm>
          <a:prstGeom prst="rect">
            <a:avLst/>
          </a:prstGeom>
        </p:spPr>
        <p:txBody>
          <a:bodyPr/>
          <a:lstStyle/>
          <a:p>
            <a:endParaRPr/>
          </a:p>
        </p:txBody>
      </p:sp>
      <p:sp>
        <p:nvSpPr>
          <p:cNvPr id="363" name="Shape 363"/>
          <p:cNvSpPr>
            <a:spLocks noGrp="1"/>
          </p:cNvSpPr>
          <p:nvPr>
            <p:ph type="body" sz="quarter" idx="1"/>
          </p:nvPr>
        </p:nvSpPr>
        <p:spPr>
          <a:prstGeom prst="rect">
            <a:avLst/>
          </a:prstGeom>
        </p:spPr>
        <p:txBody>
          <a:bodyPr/>
          <a:lstStyle/>
          <a:p>
            <a:pPr algn="l"/>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3944348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755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solidFill>
                <a:srgbClr val="000000"/>
              </a:solidFill>
              <a:latin typeface="Calibri"/>
              <a:cs typeface="Calibri"/>
            </a:endParaRPr>
          </a:p>
        </p:txBody>
      </p:sp>
    </p:spTree>
    <p:extLst>
      <p:ext uri="{BB962C8B-B14F-4D97-AF65-F5344CB8AC3E}">
        <p14:creationId xmlns:p14="http://schemas.microsoft.com/office/powerpoint/2010/main" val="3499356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a:p>
            <a:endParaRPr lang="en-US" dirty="0">
              <a:solidFill>
                <a:srgbClr val="000000"/>
              </a:solidFill>
              <a:latin typeface="Calibri"/>
              <a:cs typeface="Calibri"/>
            </a:endParaRPr>
          </a:p>
        </p:txBody>
      </p:sp>
    </p:spTree>
    <p:extLst>
      <p:ext uri="{BB962C8B-B14F-4D97-AF65-F5344CB8AC3E}">
        <p14:creationId xmlns:p14="http://schemas.microsoft.com/office/powerpoint/2010/main" val="2744910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2943112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solidFill>
                <a:srgbClr val="000000"/>
              </a:solidFill>
              <a:latin typeface="Calibri"/>
              <a:cs typeface="Calibri"/>
            </a:endParaRPr>
          </a:p>
        </p:txBody>
      </p:sp>
    </p:spTree>
    <p:extLst>
      <p:ext uri="{BB962C8B-B14F-4D97-AF65-F5344CB8AC3E}">
        <p14:creationId xmlns:p14="http://schemas.microsoft.com/office/powerpoint/2010/main" val="1608251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solidFill>
                <a:srgbClr val="000000"/>
              </a:solidFill>
              <a:latin typeface="Calibri"/>
              <a:cs typeface="Calibri"/>
            </a:endParaRPr>
          </a:p>
        </p:txBody>
      </p:sp>
    </p:spTree>
    <p:extLst>
      <p:ext uri="{BB962C8B-B14F-4D97-AF65-F5344CB8AC3E}">
        <p14:creationId xmlns:p14="http://schemas.microsoft.com/office/powerpoint/2010/main" val="3428414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solidFill>
                <a:srgbClr val="000000"/>
              </a:solidFill>
              <a:latin typeface="Calibri"/>
              <a:cs typeface="Calibri"/>
            </a:endParaRPr>
          </a:p>
        </p:txBody>
      </p:sp>
    </p:spTree>
    <p:extLst>
      <p:ext uri="{BB962C8B-B14F-4D97-AF65-F5344CB8AC3E}">
        <p14:creationId xmlns:p14="http://schemas.microsoft.com/office/powerpoint/2010/main" val="656820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solidFill>
                <a:srgbClr val="000000"/>
              </a:solidFill>
              <a:latin typeface="Calibri"/>
              <a:cs typeface="Calibri"/>
            </a:endParaRPr>
          </a:p>
        </p:txBody>
      </p:sp>
    </p:spTree>
    <p:extLst>
      <p:ext uri="{BB962C8B-B14F-4D97-AF65-F5344CB8AC3E}">
        <p14:creationId xmlns:p14="http://schemas.microsoft.com/office/powerpoint/2010/main" val="2473831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solidFill>
                <a:srgbClr val="000000"/>
              </a:solidFill>
              <a:latin typeface="Calibri"/>
              <a:cs typeface="Calibri"/>
            </a:endParaRPr>
          </a:p>
        </p:txBody>
      </p:sp>
    </p:spTree>
    <p:extLst>
      <p:ext uri="{BB962C8B-B14F-4D97-AF65-F5344CB8AC3E}">
        <p14:creationId xmlns:p14="http://schemas.microsoft.com/office/powerpoint/2010/main" val="143772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2377823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1790813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3123925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924755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b="1" dirty="0"/>
          </a:p>
        </p:txBody>
      </p:sp>
    </p:spTree>
    <p:extLst>
      <p:ext uri="{BB962C8B-B14F-4D97-AF65-F5344CB8AC3E}">
        <p14:creationId xmlns:p14="http://schemas.microsoft.com/office/powerpoint/2010/main" val="3754979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4033330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2821526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a:p>
            <a:pPr lvl="1" indent="0" algn="l"/>
            <a:endParaRPr lang="en-US" dirty="0"/>
          </a:p>
        </p:txBody>
      </p:sp>
    </p:spTree>
    <p:extLst>
      <p:ext uri="{BB962C8B-B14F-4D97-AF65-F5344CB8AC3E}">
        <p14:creationId xmlns:p14="http://schemas.microsoft.com/office/powerpoint/2010/main" val="1035387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b="1" dirty="0"/>
          </a:p>
        </p:txBody>
      </p:sp>
    </p:spTree>
    <p:extLst>
      <p:ext uri="{BB962C8B-B14F-4D97-AF65-F5344CB8AC3E}">
        <p14:creationId xmlns:p14="http://schemas.microsoft.com/office/powerpoint/2010/main" val="1882990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4028583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b="1" dirty="0"/>
          </a:p>
        </p:txBody>
      </p:sp>
    </p:spTree>
    <p:extLst>
      <p:ext uri="{BB962C8B-B14F-4D97-AF65-F5344CB8AC3E}">
        <p14:creationId xmlns:p14="http://schemas.microsoft.com/office/powerpoint/2010/main" val="1725121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43000" y="841771"/>
            <a:ext cx="6858000" cy="1790701"/>
          </a:xfrm>
          <a:prstGeom prst="rect">
            <a:avLst/>
          </a:prstGeom>
        </p:spPr>
        <p:txBody>
          <a:bodyPr anchor="b"/>
          <a:lstStyle>
            <a:lvl1pPr algn="ctr">
              <a:defRPr sz="4500"/>
            </a:lvl1pPr>
          </a:lstStyle>
          <a:p>
            <a:r>
              <a:t>Title Text</a:t>
            </a:r>
          </a:p>
        </p:txBody>
      </p:sp>
      <p:sp>
        <p:nvSpPr>
          <p:cNvPr id="12" name="Body Level One…"/>
          <p:cNvSpPr txBox="1">
            <a:spLocks noGrp="1"/>
          </p:cNvSpPr>
          <p:nvPr>
            <p:ph type="body" sz="quarter" idx="1"/>
          </p:nvPr>
        </p:nvSpPr>
        <p:spPr>
          <a:xfrm>
            <a:off x="1143000" y="2701527"/>
            <a:ext cx="6858000" cy="1241823"/>
          </a:xfrm>
          <a:prstGeom prst="rect">
            <a:avLst/>
          </a:prstGeom>
        </p:spPr>
        <p:txBody>
          <a:bodyPr/>
          <a:lstStyle>
            <a:lvl1pPr marL="0" indent="0" algn="ctr">
              <a:buSzTx/>
              <a:buFontTx/>
              <a:buNone/>
              <a:defRPr sz="1800"/>
            </a:lvl1pPr>
            <a:lvl2pPr marL="0" indent="342900" algn="ctr">
              <a:buSzTx/>
              <a:buFontTx/>
              <a:buNone/>
              <a:defRPr sz="1800"/>
            </a:lvl2pPr>
            <a:lvl3pPr marL="0" indent="685800" algn="ctr">
              <a:buSzTx/>
              <a:buFontTx/>
              <a:buNone/>
              <a:defRPr sz="1800"/>
            </a:lvl3pPr>
            <a:lvl4pPr marL="0" indent="1028700" algn="ctr">
              <a:buSzTx/>
              <a:buFontTx/>
              <a:buNone/>
              <a:defRPr sz="1800"/>
            </a:lvl4pPr>
            <a:lvl5pPr marL="0" indent="1371600" algn="ctr">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and Conten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pic>
        <p:nvPicPr>
          <p:cNvPr id="18" name="Picture Placeholder 14" descr="Picture Placeholder 14"/>
          <p:cNvPicPr>
            <a:picLocks noChangeAspect="1"/>
          </p:cNvPicPr>
          <p:nvPr/>
        </p:nvPicPr>
        <p:blipFill>
          <a:blip r:embed="rId2"/>
          <a:srcRect t="9420" b="9420"/>
          <a:stretch>
            <a:fillRect/>
          </a:stretch>
        </p:blipFill>
        <p:spPr>
          <a:xfrm>
            <a:off x="0" y="387226"/>
            <a:ext cx="9144000" cy="1014739"/>
          </a:xfrm>
          <a:prstGeom prst="rect">
            <a:avLst/>
          </a:prstGeom>
          <a:ln w="12700">
            <a:miter lim="400000"/>
          </a:ln>
        </p:spPr>
      </p:pic>
      <p:sp>
        <p:nvSpPr>
          <p:cNvPr id="19" name="object 3"/>
          <p:cNvSpPr txBox="1"/>
          <p:nvPr/>
        </p:nvSpPr>
        <p:spPr>
          <a:xfrm>
            <a:off x="1755588" y="1442851"/>
            <a:ext cx="6449981" cy="11963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indent="14942">
              <a:spcBef>
                <a:spcPts val="100"/>
              </a:spcBef>
              <a:defRPr sz="4500" spc="-46">
                <a:solidFill>
                  <a:srgbClr val="501A00"/>
                </a:solidFill>
                <a:latin typeface="Cooper Std Black"/>
                <a:ea typeface="Cooper Std Black"/>
                <a:cs typeface="Cooper Std Black"/>
                <a:sym typeface="Cooper Std Black"/>
              </a:defRPr>
            </a:lvl1pPr>
          </a:lstStyle>
          <a:p>
            <a:r>
              <a:t>Lorem ipsum dolor</a:t>
            </a:r>
            <a:endParaRPr sz="3900" spc="-39"/>
          </a:p>
        </p:txBody>
      </p:sp>
      <p:sp>
        <p:nvSpPr>
          <p:cNvPr id="20" name="object 4"/>
          <p:cNvSpPr txBox="1"/>
          <p:nvPr/>
        </p:nvSpPr>
        <p:spPr>
          <a:xfrm>
            <a:off x="1755586" y="1779667"/>
            <a:ext cx="5225591" cy="18415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p>
            <a:pPr indent="14942">
              <a:spcBef>
                <a:spcPts val="200"/>
              </a:spcBef>
              <a:defRPr sz="1700" spc="-18">
                <a:solidFill>
                  <a:srgbClr val="007573"/>
                </a:solidFill>
                <a:latin typeface="Montserrat Bold"/>
                <a:ea typeface="Montserrat Bold"/>
                <a:cs typeface="Montserrat Bold"/>
                <a:sym typeface="Montserrat Bold"/>
              </a:defRPr>
            </a:pPr>
            <a:r>
              <a:t>Lorem ipsum dolor sit amet, </a:t>
            </a:r>
            <a:br/>
            <a:r>
              <a:t>consectetuer adipiscing</a:t>
            </a:r>
          </a:p>
          <a:p>
            <a:pPr indent="14942">
              <a:spcBef>
                <a:spcPts val="200"/>
              </a:spcBef>
              <a:defRPr sz="500" spc="-18">
                <a:solidFill>
                  <a:srgbClr val="007573"/>
                </a:solidFill>
                <a:latin typeface="Montserrat Bold"/>
                <a:ea typeface="Montserrat Bold"/>
                <a:cs typeface="Montserrat Bold"/>
                <a:sym typeface="Montserrat Bold"/>
              </a:defRPr>
            </a:pPr>
            <a:endParaRPr/>
          </a:p>
          <a:p>
            <a:pPr indent="14942">
              <a:spcBef>
                <a:spcPts val="200"/>
              </a:spcBef>
              <a:defRPr spc="-18">
                <a:solidFill>
                  <a:srgbClr val="007573"/>
                </a:solidFill>
                <a:latin typeface="Montserrat Regular"/>
                <a:ea typeface="Montserrat Regular"/>
                <a:cs typeface="Montserrat Regular"/>
                <a:sym typeface="Montserrat Regular"/>
              </a:defRPr>
            </a:pPr>
            <a:r>
              <a:t>Lorem ipsum dolor sit amet</a:t>
            </a:r>
            <a:endParaRPr sz="900" spc="-11"/>
          </a:p>
          <a:p>
            <a:pPr>
              <a:defRPr sz="900">
                <a:latin typeface="Montserrat Regular"/>
                <a:ea typeface="Montserrat Regular"/>
                <a:cs typeface="Montserrat Regular"/>
                <a:sym typeface="Montserrat Regular"/>
              </a:defRPr>
            </a:pPr>
            <a:r>
              <a:t>Lorem ipsum dolor sit amet, consectetuer adipiscing elit. </a:t>
            </a:r>
            <a:br/>
            <a:r>
              <a:t>Maecenas porttitor congue massa. Fusce posuere, magna </a:t>
            </a:r>
            <a:br/>
            <a:r>
              <a:t>sed pulvinar ultricies, purus lectus malesuada libero, sit amet </a:t>
            </a:r>
            <a:br/>
            <a:r>
              <a:t>commodo magna eros quis urna.</a:t>
            </a:r>
          </a:p>
          <a:p>
            <a:pPr>
              <a:defRPr sz="900">
                <a:latin typeface="Montserrat Regular"/>
                <a:ea typeface="Montserrat Regular"/>
                <a:cs typeface="Montserrat Regular"/>
                <a:sym typeface="Montserrat Regular"/>
              </a:defRPr>
            </a:pPr>
            <a:endParaRPr/>
          </a:p>
          <a:p>
            <a:pPr>
              <a:defRPr sz="900">
                <a:latin typeface="Montserrat Regular"/>
                <a:ea typeface="Montserrat Regular"/>
                <a:cs typeface="Montserrat Regular"/>
                <a:sym typeface="Montserrat Regular"/>
              </a:defRPr>
            </a:pPr>
            <a:endParaRPr/>
          </a:p>
        </p:txBody>
      </p:sp>
      <p:sp>
        <p:nvSpPr>
          <p:cNvPr id="21" name="object 6"/>
          <p:cNvSpPr/>
          <p:nvPr/>
        </p:nvSpPr>
        <p:spPr>
          <a:xfrm>
            <a:off x="537883" y="-1"/>
            <a:ext cx="995695" cy="2571581"/>
          </a:xfrm>
          <a:prstGeom prst="rect">
            <a:avLst/>
          </a:prstGeom>
          <a:solidFill>
            <a:srgbClr val="FFDC27"/>
          </a:solidFill>
          <a:ln w="12700">
            <a:miter lim="400000"/>
          </a:ln>
        </p:spPr>
        <p:txBody>
          <a:bodyPr lIns="45719" rIns="45719"/>
          <a:lstStyle/>
          <a:p>
            <a:pPr>
              <a:defRPr sz="1600"/>
            </a:pPr>
            <a:endParaRPr/>
          </a:p>
        </p:txBody>
      </p:sp>
      <p:sp>
        <p:nvSpPr>
          <p:cNvPr id="22" name="object 10"/>
          <p:cNvSpPr/>
          <p:nvPr/>
        </p:nvSpPr>
        <p:spPr>
          <a:xfrm>
            <a:off x="8577394" y="578250"/>
            <a:ext cx="1" cy="1993229"/>
          </a:xfrm>
          <a:prstGeom prst="line">
            <a:avLst/>
          </a:prstGeom>
          <a:ln w="63500">
            <a:solidFill>
              <a:srgbClr val="009081"/>
            </a:solidFill>
          </a:ln>
        </p:spPr>
        <p:txBody>
          <a:bodyPr lIns="45719" rIns="45719"/>
          <a:lstStyle/>
          <a:p>
            <a:endParaRPr/>
          </a:p>
        </p:txBody>
      </p:sp>
      <p:sp>
        <p:nvSpPr>
          <p:cNvPr id="23" name="object 8"/>
          <p:cNvSpPr/>
          <p:nvPr/>
        </p:nvSpPr>
        <p:spPr>
          <a:xfrm>
            <a:off x="1" y="198187"/>
            <a:ext cx="6710724" cy="1"/>
          </a:xfrm>
          <a:prstGeom prst="line">
            <a:avLst/>
          </a:prstGeom>
          <a:ln w="63500">
            <a:solidFill>
              <a:srgbClr val="009081"/>
            </a:solidFill>
          </a:ln>
        </p:spPr>
        <p:txBody>
          <a:bodyPr lIns="45719" rIns="45719"/>
          <a:lstStyle/>
          <a:p>
            <a:endParaRPr/>
          </a:p>
        </p:txBody>
      </p:sp>
      <p:pic>
        <p:nvPicPr>
          <p:cNvPr id="24" name="Picture 11" descr="Picture 11"/>
          <p:cNvPicPr>
            <a:picLocks noChangeAspect="1"/>
          </p:cNvPicPr>
          <p:nvPr/>
        </p:nvPicPr>
        <p:blipFill>
          <a:blip r:embed="rId3"/>
          <a:stretch>
            <a:fillRect/>
          </a:stretch>
        </p:blipFill>
        <p:spPr>
          <a:xfrm>
            <a:off x="6902823" y="79680"/>
            <a:ext cx="1692159" cy="231456"/>
          </a:xfrm>
          <a:prstGeom prst="rect">
            <a:avLst/>
          </a:prstGeom>
          <a:ln w="12700">
            <a:miter lim="400000"/>
          </a:ln>
        </p:spPr>
      </p:pic>
      <p:pic>
        <p:nvPicPr>
          <p:cNvPr id="25" name="Picture 12" descr="Picture 12"/>
          <p:cNvPicPr>
            <a:picLocks noChangeAspect="1"/>
          </p:cNvPicPr>
          <p:nvPr/>
        </p:nvPicPr>
        <p:blipFill>
          <a:blip r:embed="rId4"/>
          <a:stretch>
            <a:fillRect/>
          </a:stretch>
        </p:blipFill>
        <p:spPr>
          <a:xfrm>
            <a:off x="2061884" y="387367"/>
            <a:ext cx="5814253" cy="1021388"/>
          </a:xfrm>
          <a:prstGeom prst="rect">
            <a:avLst/>
          </a:prstGeom>
          <a:ln w="12700">
            <a:miter lim="400000"/>
          </a:ln>
        </p:spPr>
      </p:pic>
      <p:pic>
        <p:nvPicPr>
          <p:cNvPr id="26" name="Picture Placeholder 14" descr="Picture Placeholder 14"/>
          <p:cNvPicPr>
            <a:picLocks noChangeAspect="1"/>
          </p:cNvPicPr>
          <p:nvPr/>
        </p:nvPicPr>
        <p:blipFill>
          <a:blip r:embed="rId2"/>
          <a:srcRect t="9420" b="9420"/>
          <a:stretch>
            <a:fillRect/>
          </a:stretch>
        </p:blipFill>
        <p:spPr>
          <a:xfrm>
            <a:off x="0" y="2958976"/>
            <a:ext cx="9144000" cy="1014738"/>
          </a:xfrm>
          <a:prstGeom prst="rect">
            <a:avLst/>
          </a:prstGeom>
          <a:ln w="12700">
            <a:miter lim="400000"/>
          </a:ln>
        </p:spPr>
      </p:pic>
      <p:sp>
        <p:nvSpPr>
          <p:cNvPr id="27" name="object 3"/>
          <p:cNvSpPr txBox="1"/>
          <p:nvPr/>
        </p:nvSpPr>
        <p:spPr>
          <a:xfrm>
            <a:off x="1755588" y="4014602"/>
            <a:ext cx="6449981" cy="119634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indent="14942">
              <a:spcBef>
                <a:spcPts val="100"/>
              </a:spcBef>
              <a:defRPr sz="4500" spc="-46">
                <a:solidFill>
                  <a:srgbClr val="501A00"/>
                </a:solidFill>
                <a:latin typeface="Cooper Std Black"/>
                <a:ea typeface="Cooper Std Black"/>
                <a:cs typeface="Cooper Std Black"/>
                <a:sym typeface="Cooper Std Black"/>
              </a:defRPr>
            </a:lvl1pPr>
          </a:lstStyle>
          <a:p>
            <a:r>
              <a:t>Lorem ipsum dolor</a:t>
            </a:r>
            <a:endParaRPr sz="3900" spc="-39"/>
          </a:p>
        </p:txBody>
      </p:sp>
      <p:sp>
        <p:nvSpPr>
          <p:cNvPr id="28" name="object 4"/>
          <p:cNvSpPr txBox="1"/>
          <p:nvPr/>
        </p:nvSpPr>
        <p:spPr>
          <a:xfrm>
            <a:off x="1755586" y="4351418"/>
            <a:ext cx="5225591" cy="18415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p>
            <a:pPr indent="14942">
              <a:spcBef>
                <a:spcPts val="200"/>
              </a:spcBef>
              <a:defRPr sz="1700" spc="-18">
                <a:solidFill>
                  <a:srgbClr val="007573"/>
                </a:solidFill>
                <a:latin typeface="Montserrat Bold"/>
                <a:ea typeface="Montserrat Bold"/>
                <a:cs typeface="Montserrat Bold"/>
                <a:sym typeface="Montserrat Bold"/>
              </a:defRPr>
            </a:pPr>
            <a:r>
              <a:t>Lorem ipsum dolor sit amet, </a:t>
            </a:r>
            <a:br/>
            <a:r>
              <a:t>consectetuer adipiscing</a:t>
            </a:r>
          </a:p>
          <a:p>
            <a:pPr indent="14942">
              <a:spcBef>
                <a:spcPts val="200"/>
              </a:spcBef>
              <a:defRPr sz="500" spc="-18">
                <a:solidFill>
                  <a:srgbClr val="007573"/>
                </a:solidFill>
                <a:latin typeface="Montserrat Bold"/>
                <a:ea typeface="Montserrat Bold"/>
                <a:cs typeface="Montserrat Bold"/>
                <a:sym typeface="Montserrat Bold"/>
              </a:defRPr>
            </a:pPr>
            <a:endParaRPr/>
          </a:p>
          <a:p>
            <a:pPr indent="14942">
              <a:spcBef>
                <a:spcPts val="200"/>
              </a:spcBef>
              <a:defRPr spc="-18">
                <a:solidFill>
                  <a:srgbClr val="007573"/>
                </a:solidFill>
                <a:latin typeface="Montserrat Regular"/>
                <a:ea typeface="Montserrat Regular"/>
                <a:cs typeface="Montserrat Regular"/>
                <a:sym typeface="Montserrat Regular"/>
              </a:defRPr>
            </a:pPr>
            <a:r>
              <a:t>Lorem ipsum dolor sit amet</a:t>
            </a:r>
            <a:endParaRPr sz="900" spc="-11"/>
          </a:p>
          <a:p>
            <a:pPr>
              <a:defRPr sz="900">
                <a:latin typeface="Montserrat Regular"/>
                <a:ea typeface="Montserrat Regular"/>
                <a:cs typeface="Montserrat Regular"/>
                <a:sym typeface="Montserrat Regular"/>
              </a:defRPr>
            </a:pPr>
            <a:r>
              <a:t>Lorem ipsum dolor sit amet, consectetuer adipiscing elit. </a:t>
            </a:r>
            <a:br/>
            <a:r>
              <a:t>Maecenas porttitor congue massa. Fusce posuere, magna </a:t>
            </a:r>
            <a:br/>
            <a:r>
              <a:t>sed pulvinar ultricies, purus lectus malesuada libero, sit amet </a:t>
            </a:r>
            <a:br/>
            <a:r>
              <a:t>commodo magna eros quis urna.</a:t>
            </a:r>
          </a:p>
          <a:p>
            <a:pPr>
              <a:defRPr sz="900">
                <a:latin typeface="Montserrat Regular"/>
                <a:ea typeface="Montserrat Regular"/>
                <a:cs typeface="Montserrat Regular"/>
                <a:sym typeface="Montserrat Regular"/>
              </a:defRPr>
            </a:pPr>
            <a:endParaRPr/>
          </a:p>
          <a:p>
            <a:pPr>
              <a:defRPr sz="900">
                <a:latin typeface="Montserrat Regular"/>
                <a:ea typeface="Montserrat Regular"/>
                <a:cs typeface="Montserrat Regular"/>
                <a:sym typeface="Montserrat Regular"/>
              </a:defRPr>
            </a:pPr>
            <a:endParaRPr/>
          </a:p>
        </p:txBody>
      </p:sp>
      <p:sp>
        <p:nvSpPr>
          <p:cNvPr id="29" name="object 6"/>
          <p:cNvSpPr/>
          <p:nvPr/>
        </p:nvSpPr>
        <p:spPr>
          <a:xfrm>
            <a:off x="537883" y="2571749"/>
            <a:ext cx="995695" cy="2571581"/>
          </a:xfrm>
          <a:prstGeom prst="rect">
            <a:avLst/>
          </a:prstGeom>
          <a:solidFill>
            <a:srgbClr val="FFDC27"/>
          </a:solidFill>
          <a:ln w="12700">
            <a:miter lim="400000"/>
          </a:ln>
        </p:spPr>
        <p:txBody>
          <a:bodyPr lIns="45719" rIns="45719"/>
          <a:lstStyle/>
          <a:p>
            <a:pPr>
              <a:defRPr sz="1600"/>
            </a:pPr>
            <a:endParaRPr/>
          </a:p>
        </p:txBody>
      </p:sp>
      <p:sp>
        <p:nvSpPr>
          <p:cNvPr id="30" name="object 10"/>
          <p:cNvSpPr/>
          <p:nvPr/>
        </p:nvSpPr>
        <p:spPr>
          <a:xfrm>
            <a:off x="8577394" y="3150000"/>
            <a:ext cx="1" cy="1993229"/>
          </a:xfrm>
          <a:prstGeom prst="line">
            <a:avLst/>
          </a:prstGeom>
          <a:ln w="63500">
            <a:solidFill>
              <a:srgbClr val="009081"/>
            </a:solidFill>
          </a:ln>
        </p:spPr>
        <p:txBody>
          <a:bodyPr lIns="45719" rIns="45719"/>
          <a:lstStyle/>
          <a:p>
            <a:endParaRPr/>
          </a:p>
        </p:txBody>
      </p:sp>
      <p:sp>
        <p:nvSpPr>
          <p:cNvPr id="31" name="object 8"/>
          <p:cNvSpPr/>
          <p:nvPr/>
        </p:nvSpPr>
        <p:spPr>
          <a:xfrm>
            <a:off x="1" y="2769938"/>
            <a:ext cx="6710724" cy="1"/>
          </a:xfrm>
          <a:prstGeom prst="line">
            <a:avLst/>
          </a:prstGeom>
          <a:ln w="63500">
            <a:solidFill>
              <a:srgbClr val="009081"/>
            </a:solidFill>
          </a:ln>
        </p:spPr>
        <p:txBody>
          <a:bodyPr lIns="45719" rIns="45719"/>
          <a:lstStyle/>
          <a:p>
            <a:endParaRPr/>
          </a:p>
        </p:txBody>
      </p:sp>
      <p:pic>
        <p:nvPicPr>
          <p:cNvPr id="32" name="Picture 31" descr="Picture 31"/>
          <p:cNvPicPr>
            <a:picLocks noChangeAspect="1"/>
          </p:cNvPicPr>
          <p:nvPr/>
        </p:nvPicPr>
        <p:blipFill>
          <a:blip r:embed="rId3"/>
          <a:stretch>
            <a:fillRect/>
          </a:stretch>
        </p:blipFill>
        <p:spPr>
          <a:xfrm>
            <a:off x="6902823" y="2651430"/>
            <a:ext cx="1692159" cy="231456"/>
          </a:xfrm>
          <a:prstGeom prst="rect">
            <a:avLst/>
          </a:prstGeom>
          <a:ln w="12700">
            <a:miter lim="400000"/>
          </a:ln>
        </p:spPr>
      </p:pic>
      <p:pic>
        <p:nvPicPr>
          <p:cNvPr id="33" name="Picture 32" descr="Picture 32"/>
          <p:cNvPicPr>
            <a:picLocks noChangeAspect="1"/>
          </p:cNvPicPr>
          <p:nvPr/>
        </p:nvPicPr>
        <p:blipFill>
          <a:blip r:embed="rId4"/>
          <a:stretch>
            <a:fillRect/>
          </a:stretch>
        </p:blipFill>
        <p:spPr>
          <a:xfrm>
            <a:off x="2061884" y="2959118"/>
            <a:ext cx="5814253" cy="1021387"/>
          </a:xfrm>
          <a:prstGeom prst="rect">
            <a:avLst/>
          </a:prstGeom>
          <a:ln w="12700">
            <a:miter lim="400000"/>
          </a:ln>
        </p:spPr>
      </p:pic>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5" name="bk object 16"/>
          <p:cNvSpPr/>
          <p:nvPr/>
        </p:nvSpPr>
        <p:spPr>
          <a:xfrm>
            <a:off x="-44823" y="1"/>
            <a:ext cx="4840942" cy="2337956"/>
          </a:xfrm>
          <a:prstGeom prst="rect">
            <a:avLst/>
          </a:prstGeom>
          <a:solidFill>
            <a:srgbClr val="FFDC27"/>
          </a:solidFill>
          <a:ln w="12700">
            <a:miter lim="400000"/>
          </a:ln>
        </p:spPr>
        <p:txBody>
          <a:bodyPr lIns="45719" rIns="45719"/>
          <a:lstStyle/>
          <a:p>
            <a:pPr>
              <a:defRPr sz="1600"/>
            </a:pPr>
            <a:endParaRPr/>
          </a:p>
        </p:txBody>
      </p:sp>
      <p:sp>
        <p:nvSpPr>
          <p:cNvPr id="56" name="Body Level One…"/>
          <p:cNvSpPr txBox="1">
            <a:spLocks noGrp="1"/>
          </p:cNvSpPr>
          <p:nvPr>
            <p:ph type="body" sz="quarter" idx="1" hasCustomPrompt="1"/>
          </p:nvPr>
        </p:nvSpPr>
        <p:spPr>
          <a:xfrm>
            <a:off x="448234" y="233796"/>
            <a:ext cx="3854824" cy="155864"/>
          </a:xfrm>
          <a:prstGeom prst="rect">
            <a:avLst/>
          </a:prstGeom>
        </p:spPr>
        <p:txBody>
          <a:bodyPr>
            <a:normAutofit/>
          </a:bodyPr>
          <a:lstStyle>
            <a:lvl1pPr>
              <a:defRPr sz="2300">
                <a:solidFill>
                  <a:schemeClr val="accent2"/>
                </a:solidFill>
                <a:latin typeface="Montserrat SemiBold"/>
                <a:ea typeface="Montserrat SemiBold"/>
                <a:cs typeface="Montserrat SemiBold"/>
                <a:sym typeface="Montserrat SemiBold"/>
              </a:defRPr>
            </a:lvl1pPr>
            <a:lvl2pPr>
              <a:defRPr sz="2300">
                <a:solidFill>
                  <a:schemeClr val="accent2"/>
                </a:solidFill>
                <a:latin typeface="Montserrat SemiBold"/>
                <a:ea typeface="Montserrat SemiBold"/>
                <a:cs typeface="Montserrat SemiBold"/>
                <a:sym typeface="Montserrat SemiBold"/>
              </a:defRPr>
            </a:lvl2pPr>
            <a:lvl3pPr>
              <a:defRPr sz="2300">
                <a:solidFill>
                  <a:schemeClr val="accent2"/>
                </a:solidFill>
                <a:latin typeface="Montserrat SemiBold"/>
                <a:ea typeface="Montserrat SemiBold"/>
                <a:cs typeface="Montserrat SemiBold"/>
                <a:sym typeface="Montserrat SemiBold"/>
              </a:defRPr>
            </a:lvl3pPr>
            <a:lvl4pPr>
              <a:defRPr sz="2300">
                <a:solidFill>
                  <a:schemeClr val="accent2"/>
                </a:solidFill>
                <a:latin typeface="Montserrat SemiBold"/>
                <a:ea typeface="Montserrat SemiBold"/>
                <a:cs typeface="Montserrat SemiBold"/>
                <a:sym typeface="Montserrat SemiBold"/>
              </a:defRPr>
            </a:lvl4pPr>
            <a:lvl5pPr>
              <a:defRPr sz="2300">
                <a:solidFill>
                  <a:schemeClr val="accent2"/>
                </a:solidFill>
                <a:latin typeface="Montserrat SemiBold"/>
                <a:ea typeface="Montserrat SemiBold"/>
                <a:cs typeface="Montserrat SemiBold"/>
                <a:sym typeface="Montserrat SemiBold"/>
              </a:defRPr>
            </a:lvl5pPr>
          </a:lstStyle>
          <a:p>
            <a:r>
              <a:t>Lorem ipsum dolor sit</a:t>
            </a:r>
          </a:p>
          <a:p>
            <a:pPr lvl="1"/>
            <a:endParaRPr/>
          </a:p>
          <a:p>
            <a:pPr lvl="2"/>
            <a:endParaRPr/>
          </a:p>
          <a:p>
            <a:pPr lvl="3"/>
            <a:endParaRPr/>
          </a:p>
          <a:p>
            <a:pPr lvl="4"/>
            <a:endParaRPr/>
          </a:p>
        </p:txBody>
      </p:sp>
      <p:sp>
        <p:nvSpPr>
          <p:cNvPr id="57" name="Text Placeholder 12"/>
          <p:cNvSpPr>
            <a:spLocks noGrp="1"/>
          </p:cNvSpPr>
          <p:nvPr>
            <p:ph type="body" sz="quarter" idx="21" hasCustomPrompt="1"/>
          </p:nvPr>
        </p:nvSpPr>
        <p:spPr>
          <a:xfrm>
            <a:off x="448234" y="467590"/>
            <a:ext cx="3854824" cy="116899"/>
          </a:xfrm>
          <a:prstGeom prst="rect">
            <a:avLst/>
          </a:prstGeom>
        </p:spPr>
        <p:txBody>
          <a:bodyPr>
            <a:normAutofit/>
          </a:bodyPr>
          <a:lstStyle>
            <a:lvl1pPr defTabSz="438911">
              <a:defRPr sz="768">
                <a:solidFill>
                  <a:srgbClr val="3B1C0E"/>
                </a:solidFill>
                <a:latin typeface="Montserrat SemiBold"/>
                <a:ea typeface="Montserrat SemiBold"/>
                <a:cs typeface="Montserrat SemiBold"/>
                <a:sym typeface="Montserrat SemiBold"/>
              </a:defRPr>
            </a:lvl1pPr>
          </a:lstStyle>
          <a:p>
            <a:r>
              <a:t>Lorem ipsum dolor sit</a:t>
            </a:r>
          </a:p>
        </p:txBody>
      </p:sp>
      <p:sp>
        <p:nvSpPr>
          <p:cNvPr id="58" name="bk object 16"/>
          <p:cNvSpPr/>
          <p:nvPr/>
        </p:nvSpPr>
        <p:spPr>
          <a:xfrm>
            <a:off x="0" y="2571751"/>
            <a:ext cx="4840942" cy="2337955"/>
          </a:xfrm>
          <a:prstGeom prst="rect">
            <a:avLst/>
          </a:prstGeom>
          <a:solidFill>
            <a:srgbClr val="FFDC27"/>
          </a:solidFill>
          <a:ln w="12700">
            <a:miter lim="400000"/>
          </a:ln>
        </p:spPr>
        <p:txBody>
          <a:bodyPr lIns="45719" rIns="45719"/>
          <a:lstStyle/>
          <a:p>
            <a:pPr>
              <a:defRPr sz="1600"/>
            </a:pPr>
            <a:endParaRPr/>
          </a:p>
        </p:txBody>
      </p:sp>
      <p:sp>
        <p:nvSpPr>
          <p:cNvPr id="59" name="Text Placeholder 35"/>
          <p:cNvSpPr>
            <a:spLocks noGrp="1"/>
          </p:cNvSpPr>
          <p:nvPr>
            <p:ph type="body" sz="quarter" idx="22" hasCustomPrompt="1"/>
          </p:nvPr>
        </p:nvSpPr>
        <p:spPr>
          <a:xfrm>
            <a:off x="448234" y="2766579"/>
            <a:ext cx="3854824" cy="724558"/>
          </a:xfrm>
          <a:prstGeom prst="rect">
            <a:avLst/>
          </a:prstGeom>
        </p:spPr>
        <p:txBody>
          <a:bodyPr>
            <a:normAutofit/>
          </a:bodyPr>
          <a:lstStyle>
            <a:lvl1pPr>
              <a:defRPr sz="2300" b="1">
                <a:solidFill>
                  <a:schemeClr val="accent2"/>
                </a:solidFill>
                <a:latin typeface="Montserrat SemiBold"/>
                <a:ea typeface="Montserrat SemiBold"/>
                <a:cs typeface="Montserrat SemiBold"/>
                <a:sym typeface="Montserrat SemiBold"/>
              </a:defRPr>
            </a:lvl1pPr>
          </a:lstStyle>
          <a:p>
            <a:r>
              <a:t>Lorem ipsum dolor sit</a:t>
            </a:r>
          </a:p>
        </p:txBody>
      </p:sp>
      <p:sp>
        <p:nvSpPr>
          <p:cNvPr id="60" name="Text Placeholder 37"/>
          <p:cNvSpPr>
            <a:spLocks noGrp="1"/>
          </p:cNvSpPr>
          <p:nvPr>
            <p:ph type="body" sz="quarter" idx="23" hasCustomPrompt="1"/>
          </p:nvPr>
        </p:nvSpPr>
        <p:spPr>
          <a:xfrm>
            <a:off x="448234" y="3000374"/>
            <a:ext cx="3854824" cy="116900"/>
          </a:xfrm>
          <a:prstGeom prst="rect">
            <a:avLst/>
          </a:prstGeom>
        </p:spPr>
        <p:txBody>
          <a:bodyPr>
            <a:normAutofit/>
          </a:bodyPr>
          <a:lstStyle>
            <a:lvl1pPr defTabSz="438911">
              <a:defRPr sz="768" b="1">
                <a:solidFill>
                  <a:srgbClr val="3B1C0E"/>
                </a:solidFill>
                <a:latin typeface="Montserrat SemiBold"/>
                <a:ea typeface="Montserrat SemiBold"/>
                <a:cs typeface="Montserrat SemiBold"/>
                <a:sym typeface="Montserrat SemiBold"/>
              </a:defRPr>
            </a:lvl1pPr>
          </a:lstStyle>
          <a:p>
            <a:r>
              <a:t>Lorem ipsum dolor sit </a:t>
            </a:r>
          </a:p>
        </p:txBody>
      </p:sp>
      <p:sp>
        <p:nvSpPr>
          <p:cNvPr id="61" name="Text Placeholder 41"/>
          <p:cNvSpPr>
            <a:spLocks noGrp="1"/>
          </p:cNvSpPr>
          <p:nvPr>
            <p:ph type="body" sz="quarter" idx="24" hasCustomPrompt="1"/>
          </p:nvPr>
        </p:nvSpPr>
        <p:spPr>
          <a:xfrm>
            <a:off x="448236" y="1636567"/>
            <a:ext cx="3496237" cy="116899"/>
          </a:xfrm>
          <a:prstGeom prst="rect">
            <a:avLst/>
          </a:prstGeom>
        </p:spPr>
        <p:txBody>
          <a:bodyPr>
            <a:normAutofit/>
          </a:bodyPr>
          <a:lstStyle>
            <a:lvl1pPr defTabSz="502920">
              <a:defRPr sz="770">
                <a:solidFill>
                  <a:srgbClr val="009081"/>
                </a:solidFill>
                <a:latin typeface="Montserrat SemiBold"/>
                <a:ea typeface="Montserrat SemiBold"/>
                <a:cs typeface="Montserrat SemiBold"/>
                <a:sym typeface="Montserrat SemiBold"/>
              </a:defRPr>
            </a:lvl1pPr>
          </a:lstStyle>
          <a:p>
            <a:r>
              <a:t>Lorem ipsum dolor sit amet</a:t>
            </a:r>
          </a:p>
        </p:txBody>
      </p:sp>
      <p:sp>
        <p:nvSpPr>
          <p:cNvPr id="62" name="Text Placeholder 45"/>
          <p:cNvSpPr>
            <a:spLocks noGrp="1"/>
          </p:cNvSpPr>
          <p:nvPr>
            <p:ph type="body" sz="quarter" idx="25" hasCustomPrompt="1"/>
          </p:nvPr>
        </p:nvSpPr>
        <p:spPr>
          <a:xfrm>
            <a:off x="448234" y="1792433"/>
            <a:ext cx="2958356" cy="428626"/>
          </a:xfrm>
          <a:prstGeom prst="rect">
            <a:avLst/>
          </a:prstGeom>
        </p:spPr>
        <p:txBody>
          <a:bodyPr>
            <a:normAutofit/>
          </a:bodyPr>
          <a:lstStyle>
            <a:lvl1pPr defTabSz="813816">
              <a:defRPr sz="979">
                <a:latin typeface="Montserrat Regular"/>
                <a:ea typeface="Montserrat Regular"/>
                <a:cs typeface="Montserrat Regular"/>
                <a:sym typeface="Montserrat Regular"/>
              </a:defRPr>
            </a:lvl1pPr>
          </a:lstStyle>
          <a:p>
            <a:r>
              <a:t>Lorem ipsum dolor sit amet, consectetuer adipiscing elit. Maecenas porttitor congue massa. Fusce posuere, magna sed pulvinar</a:t>
            </a:r>
          </a:p>
        </p:txBody>
      </p:sp>
      <p:sp>
        <p:nvSpPr>
          <p:cNvPr id="63" name="Text Placeholder 41"/>
          <p:cNvSpPr>
            <a:spLocks noGrp="1"/>
          </p:cNvSpPr>
          <p:nvPr>
            <p:ph type="body" sz="quarter" idx="26" hasCustomPrompt="1"/>
          </p:nvPr>
        </p:nvSpPr>
        <p:spPr>
          <a:xfrm>
            <a:off x="448236" y="4169352"/>
            <a:ext cx="3496237" cy="116899"/>
          </a:xfrm>
          <a:prstGeom prst="rect">
            <a:avLst/>
          </a:prstGeom>
        </p:spPr>
        <p:txBody>
          <a:bodyPr>
            <a:normAutofit/>
          </a:bodyPr>
          <a:lstStyle>
            <a:lvl1pPr defTabSz="502920">
              <a:defRPr sz="770">
                <a:solidFill>
                  <a:srgbClr val="009081"/>
                </a:solidFill>
                <a:latin typeface="Montserrat SemiBold"/>
                <a:ea typeface="Montserrat SemiBold"/>
                <a:cs typeface="Montserrat SemiBold"/>
                <a:sym typeface="Montserrat SemiBold"/>
              </a:defRPr>
            </a:lvl1pPr>
          </a:lstStyle>
          <a:p>
            <a:r>
              <a:t>Lorem ipsum dolor sit amet</a:t>
            </a:r>
          </a:p>
        </p:txBody>
      </p:sp>
      <p:sp>
        <p:nvSpPr>
          <p:cNvPr id="64" name="Text Placeholder 45"/>
          <p:cNvSpPr>
            <a:spLocks noGrp="1"/>
          </p:cNvSpPr>
          <p:nvPr>
            <p:ph type="body" sz="quarter" idx="27" hasCustomPrompt="1"/>
          </p:nvPr>
        </p:nvSpPr>
        <p:spPr>
          <a:xfrm>
            <a:off x="448234" y="4325215"/>
            <a:ext cx="2958356" cy="428626"/>
          </a:xfrm>
          <a:prstGeom prst="rect">
            <a:avLst/>
          </a:prstGeom>
        </p:spPr>
        <p:txBody>
          <a:bodyPr>
            <a:normAutofit/>
          </a:bodyPr>
          <a:lstStyle>
            <a:lvl1pPr defTabSz="813816">
              <a:defRPr sz="979">
                <a:latin typeface="Montserrat Regular"/>
                <a:ea typeface="Montserrat Regular"/>
                <a:cs typeface="Montserrat Regular"/>
                <a:sym typeface="Montserrat Regular"/>
              </a:defRPr>
            </a:lvl1pPr>
          </a:lstStyle>
          <a:p>
            <a:r>
              <a:t>Lorem ipsum dolor sit amet, consectetuer adipiscing elit. Maecenas porttitor congue massa. Fusce posuere, magna sed pulvinar</a:t>
            </a:r>
          </a:p>
        </p:txBody>
      </p:sp>
      <p:sp>
        <p:nvSpPr>
          <p:cNvPr id="65" name="Text Placeholder 49"/>
          <p:cNvSpPr>
            <a:spLocks noGrp="1"/>
          </p:cNvSpPr>
          <p:nvPr>
            <p:ph type="body" sz="quarter" idx="28" hasCustomPrompt="1"/>
          </p:nvPr>
        </p:nvSpPr>
        <p:spPr>
          <a:xfrm>
            <a:off x="448235" y="623455"/>
            <a:ext cx="3585885" cy="857251"/>
          </a:xfrm>
          <a:prstGeom prst="rect">
            <a:avLst/>
          </a:prstGeom>
        </p:spPr>
        <p:txBody>
          <a:bodyPr>
            <a:normAutofit/>
          </a:bodyPr>
          <a:lstStyle>
            <a:lvl1pPr defTabSz="667512">
              <a:defRPr sz="730">
                <a:solidFill>
                  <a:srgbClr val="3B1C0E"/>
                </a:solidFill>
                <a:latin typeface="Montserrat Regular"/>
                <a:ea typeface="Montserrat Regular"/>
                <a:cs typeface="Montserrat Regular"/>
                <a:sym typeface="Montserrat Regular"/>
              </a:defRPr>
            </a:lvl1pPr>
          </a:lstStyle>
          <a:p>
            <a:r>
              <a:t>Lorem ipsum dolor sit amet, consectetuer adipiscing elit. Maecenas porttitor congue massa. Fusce posuere, magna sed pulvinar ultricies, purus lectus malesuada libero, sit amet commodo magna eros quis urna. Lorem ipsum dolor sit amet, consectetuer adipiscing elit. Maecenas porttitor congue massa. Fusce posuere, magna sed pulvinar ultricies, purus lectus malesuada libero, sit amet commodo magna eros quis urna. Lorem ipsum dolor sit amet, consectetuer adipiscing elit. Maecenas porttitor congue massa. </a:t>
            </a:r>
          </a:p>
        </p:txBody>
      </p:sp>
      <p:sp>
        <p:nvSpPr>
          <p:cNvPr id="66" name="Text Placeholder 49"/>
          <p:cNvSpPr>
            <a:spLocks noGrp="1"/>
          </p:cNvSpPr>
          <p:nvPr>
            <p:ph type="body" sz="quarter" idx="29" hasCustomPrompt="1"/>
          </p:nvPr>
        </p:nvSpPr>
        <p:spPr>
          <a:xfrm>
            <a:off x="448235" y="3156239"/>
            <a:ext cx="3585885" cy="818284"/>
          </a:xfrm>
          <a:prstGeom prst="rect">
            <a:avLst/>
          </a:prstGeom>
        </p:spPr>
        <p:txBody>
          <a:bodyPr>
            <a:normAutofit/>
          </a:bodyPr>
          <a:lstStyle>
            <a:lvl1pPr defTabSz="785340">
              <a:lnSpc>
                <a:spcPct val="90000"/>
              </a:lnSpc>
              <a:spcBef>
                <a:spcPts val="800"/>
              </a:spcBef>
              <a:defRPr sz="730">
                <a:solidFill>
                  <a:srgbClr val="3B1C0E"/>
                </a:solidFill>
                <a:latin typeface="Montserrat Regular"/>
                <a:ea typeface="Montserrat Regular"/>
                <a:cs typeface="Montserrat Regular"/>
                <a:sym typeface="Montserrat Regular"/>
              </a:defRPr>
            </a:lvl1pPr>
          </a:lstStyle>
          <a:p>
            <a:r>
              <a:t>Lorem ipsum dolor sit amet, consectetuer adipiscing elit. Maecenas porttitor congue massa. Fusce posuere, magna sed pulvinar ultricies, purus lectus malesuada libero, sit amet commodo magna eros quis urna. Lorem ipsum dolor sit amet, consectetuer adipiscing elit. Maecenas porttitor congue massa. Fusce posuere, magna sed pulvinar ultricies, purus lectus malesuada libero, sit amet commodo magna eros quis urna. Lorem ipsum dolor sit amet, consectetuer adipiscing elit. Maecenas porttitor congue massa. </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02 Master Slide">
    <p:spTree>
      <p:nvGrpSpPr>
        <p:cNvPr id="1" name=""/>
        <p:cNvGrpSpPr/>
        <p:nvPr/>
      </p:nvGrpSpPr>
      <p:grpSpPr>
        <a:xfrm>
          <a:off x="0" y="0"/>
          <a:ext cx="0" cy="0"/>
          <a:chOff x="0" y="0"/>
          <a:chExt cx="0" cy="0"/>
        </a:xfrm>
      </p:grpSpPr>
      <p:sp>
        <p:nvSpPr>
          <p:cNvPr id="92" name="Picture Placeholder 11"/>
          <p:cNvSpPr>
            <a:spLocks noGrp="1"/>
          </p:cNvSpPr>
          <p:nvPr>
            <p:ph type="pic" idx="21"/>
          </p:nvPr>
        </p:nvSpPr>
        <p:spPr>
          <a:xfrm>
            <a:off x="0" y="0"/>
            <a:ext cx="9144000" cy="5143500"/>
          </a:xfrm>
          <a:prstGeom prst="rect">
            <a:avLst/>
          </a:prstGeom>
        </p:spPr>
        <p:txBody>
          <a:bodyPr lIns="91439" rIns="91439">
            <a:noAutofit/>
          </a:bodyPr>
          <a:lstStyle/>
          <a:p>
            <a:endParaRPr/>
          </a:p>
        </p:txBody>
      </p:sp>
      <p:sp>
        <p:nvSpPr>
          <p:cNvPr id="93"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697658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CF520B-06CD-4AB6-A925-5285747B320A}"/>
              </a:ext>
            </a:extLst>
          </p:cNvPr>
          <p:cNvSpPr>
            <a:spLocks noGrp="1"/>
          </p:cNvSpPr>
          <p:nvPr>
            <p:ph type="sldNum" sz="quarter" idx="10"/>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2485457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623887" y="1282303"/>
            <a:ext cx="7886701" cy="2139554"/>
          </a:xfrm>
          <a:prstGeom prst="rect">
            <a:avLst/>
          </a:prstGeom>
        </p:spPr>
        <p:txBody>
          <a:bodyPr anchor="b"/>
          <a:lstStyle>
            <a:lvl1pPr>
              <a:defRPr sz="4500"/>
            </a:lvl1pPr>
          </a:lstStyle>
          <a:p>
            <a:r>
              <a:t>Title Text</a:t>
            </a:r>
          </a:p>
        </p:txBody>
      </p:sp>
      <p:sp>
        <p:nvSpPr>
          <p:cNvPr id="30" name="Body Level One…"/>
          <p:cNvSpPr txBox="1">
            <a:spLocks noGrp="1"/>
          </p:cNvSpPr>
          <p:nvPr>
            <p:ph type="body" sz="quarter" idx="1"/>
          </p:nvPr>
        </p:nvSpPr>
        <p:spPr>
          <a:xfrm>
            <a:off x="623887" y="3442098"/>
            <a:ext cx="7886701" cy="1125141"/>
          </a:xfrm>
          <a:prstGeom prst="rect">
            <a:avLst/>
          </a:prstGeom>
        </p:spPr>
        <p:txBody>
          <a:bodyPr/>
          <a:lstStyle>
            <a:lvl1pPr marL="0" indent="0">
              <a:buSzTx/>
              <a:buFontTx/>
              <a:buNone/>
              <a:defRPr sz="1800">
                <a:solidFill>
                  <a:srgbClr val="888888"/>
                </a:solidFill>
              </a:defRPr>
            </a:lvl1pPr>
            <a:lvl2pPr marL="0" indent="342900">
              <a:buSzTx/>
              <a:buFontTx/>
              <a:buNone/>
              <a:defRPr sz="1800">
                <a:solidFill>
                  <a:srgbClr val="888888"/>
                </a:solidFill>
              </a:defRPr>
            </a:lvl2pPr>
            <a:lvl3pPr marL="0" indent="685800">
              <a:buSzTx/>
              <a:buFontTx/>
              <a:buNone/>
              <a:defRPr sz="1800">
                <a:solidFill>
                  <a:srgbClr val="888888"/>
                </a:solidFill>
              </a:defRPr>
            </a:lvl3pPr>
            <a:lvl4pPr marL="0" indent="1028700">
              <a:buSzTx/>
              <a:buFontTx/>
              <a:buNone/>
              <a:defRPr sz="1800">
                <a:solidFill>
                  <a:srgbClr val="888888"/>
                </a:solidFill>
              </a:defRPr>
            </a:lvl4pPr>
            <a:lvl5pPr marL="0" indent="1371600">
              <a:buSzTx/>
              <a:buFontTx/>
              <a:buNone/>
              <a:defRPr sz="1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628650" y="1369219"/>
            <a:ext cx="3886200" cy="326350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629841" y="273843"/>
            <a:ext cx="7886701" cy="994173"/>
          </a:xfrm>
          <a:prstGeom prst="rect">
            <a:avLst/>
          </a:prstGeom>
        </p:spPr>
        <p:txBody>
          <a:bodyPr/>
          <a:lstStyle/>
          <a:p>
            <a:r>
              <a:t>Title Text</a:t>
            </a:r>
          </a:p>
        </p:txBody>
      </p:sp>
      <p:sp>
        <p:nvSpPr>
          <p:cNvPr id="48" name="Body Level One…"/>
          <p:cNvSpPr txBox="1">
            <a:spLocks noGrp="1"/>
          </p:cNvSpPr>
          <p:nvPr>
            <p:ph type="body" sz="quarter" idx="1"/>
          </p:nvPr>
        </p:nvSpPr>
        <p:spPr>
          <a:xfrm>
            <a:off x="629841" y="1260871"/>
            <a:ext cx="3868341" cy="617935"/>
          </a:xfrm>
          <a:prstGeom prst="rect">
            <a:avLst/>
          </a:prstGeom>
        </p:spPr>
        <p:txBody>
          <a:bodyPr anchor="b"/>
          <a:lstStyle>
            <a:lvl1pPr marL="0" indent="0">
              <a:buSzTx/>
              <a:buFontTx/>
              <a:buNone/>
              <a:defRPr sz="1800" b="1"/>
            </a:lvl1pPr>
            <a:lvl2pPr marL="0" indent="342900">
              <a:buSzTx/>
              <a:buFontTx/>
              <a:buNone/>
              <a:defRPr sz="1800" b="1"/>
            </a:lvl2pPr>
            <a:lvl3pPr marL="0" indent="685800">
              <a:buSzTx/>
              <a:buFontTx/>
              <a:buNone/>
              <a:defRPr sz="1800" b="1"/>
            </a:lvl3pPr>
            <a:lvl4pPr marL="0" indent="1028700">
              <a:buSzTx/>
              <a:buFontTx/>
              <a:buNone/>
              <a:defRPr sz="1800" b="1"/>
            </a:lvl4pPr>
            <a:lvl5pPr marL="0" indent="1371600">
              <a:buSzTx/>
              <a:buFont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4629149" y="1260871"/>
            <a:ext cx="3887393" cy="617935"/>
          </a:xfrm>
          <a:prstGeom prst="rect">
            <a:avLst/>
          </a:prstGeom>
        </p:spPr>
        <p:txBody>
          <a:bodyPr anchor="b"/>
          <a:lstStyle/>
          <a:p>
            <a:pPr marL="0" indent="0">
              <a:buSzTx/>
              <a:buFontTx/>
              <a:buNone/>
              <a:defRPr sz="18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29841" y="342900"/>
            <a:ext cx="2949178" cy="1200150"/>
          </a:xfrm>
          <a:prstGeom prst="rect">
            <a:avLst/>
          </a:prstGeom>
        </p:spPr>
        <p:txBody>
          <a:bodyPr anchor="b"/>
          <a:lstStyle>
            <a:lvl1pPr>
              <a:defRPr sz="2400"/>
            </a:lvl1pPr>
          </a:lstStyle>
          <a:p>
            <a:r>
              <a:t>Title Text</a:t>
            </a:r>
          </a:p>
        </p:txBody>
      </p:sp>
      <p:sp>
        <p:nvSpPr>
          <p:cNvPr id="73" name="Body Level One…"/>
          <p:cNvSpPr txBox="1">
            <a:spLocks noGrp="1"/>
          </p:cNvSpPr>
          <p:nvPr>
            <p:ph type="body" sz="half" idx="1"/>
          </p:nvPr>
        </p:nvSpPr>
        <p:spPr>
          <a:xfrm>
            <a:off x="3887391" y="740568"/>
            <a:ext cx="4629151" cy="3655221"/>
          </a:xfrm>
          <a:prstGeom prst="rect">
            <a:avLst/>
          </a:prstGeom>
        </p:spPr>
        <p:txBody>
          <a:bodyPr/>
          <a:lstStyle>
            <a:lvl1pPr>
              <a:defRPr sz="2400"/>
            </a:lvl1pPr>
            <a:lvl2pPr marL="538842" indent="-195942">
              <a:defRPr sz="2400"/>
            </a:lvl2pPr>
            <a:lvl3pPr marL="914400" indent="-228600">
              <a:defRPr sz="2400"/>
            </a:lvl3pPr>
            <a:lvl4pPr marL="1303019" indent="-274319">
              <a:defRPr sz="2400"/>
            </a:lvl4pPr>
            <a:lvl5pPr marL="1645920" indent="-274320">
              <a:defRPr sz="2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629840" y="1543049"/>
            <a:ext cx="2949180" cy="2858693"/>
          </a:xfrm>
          <a:prstGeom prst="rect">
            <a:avLst/>
          </a:prstGeom>
        </p:spPr>
        <p:txBody>
          <a:bodyPr/>
          <a:lstStyle/>
          <a:p>
            <a:pPr marL="0" indent="0">
              <a:buSzTx/>
              <a:buFontTx/>
              <a:buNone/>
              <a:defRPr sz="12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629841" y="342900"/>
            <a:ext cx="2949178" cy="1200150"/>
          </a:xfrm>
          <a:prstGeom prst="rect">
            <a:avLst/>
          </a:prstGeom>
        </p:spPr>
        <p:txBody>
          <a:bodyPr anchor="b"/>
          <a:lstStyle>
            <a:lvl1pPr>
              <a:defRPr sz="2400"/>
            </a:lvl1pPr>
          </a:lstStyle>
          <a:p>
            <a:r>
              <a:t>Title Text</a:t>
            </a:r>
          </a:p>
        </p:txBody>
      </p:sp>
      <p:sp>
        <p:nvSpPr>
          <p:cNvPr id="83" name="Picture Placeholder 2"/>
          <p:cNvSpPr>
            <a:spLocks noGrp="1"/>
          </p:cNvSpPr>
          <p:nvPr>
            <p:ph type="pic" sz="half" idx="21"/>
          </p:nvPr>
        </p:nvSpPr>
        <p:spPr>
          <a:xfrm>
            <a:off x="3887391" y="740568"/>
            <a:ext cx="4629151" cy="3655221"/>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629841" y="1543050"/>
            <a:ext cx="2949178" cy="2858692"/>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83543-B9AD-44C3-96D2-539871E19EF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754CD57-6A85-42A1-A256-B2B1DF2997E2}"/>
              </a:ext>
            </a:extLst>
          </p:cNvPr>
          <p:cNvSpPr>
            <a:spLocks noGrp="1"/>
          </p:cNvSpPr>
          <p:nvPr>
            <p:ph type="sldNum" sz="quarter" idx="10"/>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999380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A42632-2C03-45BB-BBD3-B7E4826F569A}"/>
              </a:ext>
            </a:extLst>
          </p:cNvPr>
          <p:cNvSpPr>
            <a:spLocks noGrp="1"/>
          </p:cNvSpPr>
          <p:nvPr>
            <p:ph type="sldNum" sz="quarter" idx="10"/>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98918497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28650" y="273843"/>
            <a:ext cx="7886700" cy="99417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28650" y="1369219"/>
            <a:ext cx="7886700" cy="326350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295347" y="4801228"/>
            <a:ext cx="220003" cy="205914"/>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51" r:id="rId2"/>
    <p:sldLayoutId id="2147483662" r:id="rId3"/>
    <p:sldLayoutId id="2147483663" r:id="rId4"/>
    <p:sldLayoutId id="2147483654" r:id="rId5"/>
    <p:sldLayoutId id="2147483656" r:id="rId6"/>
    <p:sldLayoutId id="2147483657" r:id="rId7"/>
    <p:sldLayoutId id="2147483658" r:id="rId8"/>
    <p:sldLayoutId id="2147483659" r:id="rId9"/>
  </p:sldLayoutIdLst>
  <p:transition spd="med"/>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9pPr>
    </p:titleStyle>
    <p:bodyStyle>
      <a:lvl1pPr marL="171450" marR="0" indent="-171450"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1pPr>
      <a:lvl2pPr marL="542925" marR="0" indent="-200025"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2pPr>
      <a:lvl3pPr marL="925830" marR="0" indent="-240030"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3pPr>
      <a:lvl4pPr marL="13056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4pPr>
      <a:lvl5pPr marL="16485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5pPr>
      <a:lvl6pPr marL="19914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6pPr>
      <a:lvl7pPr marL="23343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7pPr>
      <a:lvl8pPr marL="26772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8pPr>
      <a:lvl9pPr marL="30201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05978"/>
            <a:ext cx="8229600" cy="9941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Title Text</a:t>
            </a:r>
          </a:p>
        </p:txBody>
      </p:sp>
      <p:sp>
        <p:nvSpPr>
          <p:cNvPr id="3"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4767262"/>
            <a:ext cx="2133600" cy="279401"/>
          </a:xfrm>
          <a:prstGeom prst="rect">
            <a:avLst/>
          </a:prstGeom>
          <a:ln w="12700">
            <a:miter lim="400000"/>
          </a:ln>
        </p:spPr>
        <p:txBody>
          <a:bodyPr wrap="none" lIns="0" tIns="0" rIns="0" bIns="0">
            <a:spAutoFit/>
          </a:bodyPr>
          <a:lstStyle>
            <a:lvl1pPr algn="r">
              <a:defRPr>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4" r:id="rId5"/>
    <p:sldLayoutId id="2147483655" r:id="rId6"/>
  </p:sldLayoutIdLst>
  <p:transition spd="med"/>
  <p:txStyles>
    <p:title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1pPr>
      <a:lvl2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2pPr>
      <a:lvl3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3pPr>
      <a:lvl4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4pPr>
      <a:lvl5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5pPr>
      <a:lvl6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6pPr>
      <a:lvl7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7pPr>
      <a:lvl8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8pPr>
      <a:lvl9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9pPr>
    </p:titleStyle>
    <p:body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1pPr>
      <a:lvl2pPr marL="0" marR="0" indent="537905"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2pPr>
      <a:lvl3pPr marL="0" marR="0" indent="1075809"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3pPr>
      <a:lvl4pPr marL="0" marR="0" indent="1613714"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4pPr>
      <a:lvl5pPr marL="0" marR="0" indent="2151616"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5pPr>
      <a:lvl6pPr marL="0" marR="0" indent="2689522"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6pPr>
      <a:lvl7pPr marL="0" marR="0" indent="3227426"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7pPr>
      <a:lvl8pPr marL="0" marR="0" indent="3765331"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8pPr>
      <a:lvl9pPr marL="0" marR="0" indent="4303235"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9pPr>
    </p:bodyStyle>
    <p:otherStyle>
      <a:lvl1pPr marL="0" marR="0" indent="0"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1pPr>
      <a:lvl2pPr marL="0" marR="0" indent="366300"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2pPr>
      <a:lvl3pPr marL="0" marR="0" indent="732598"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3pPr>
      <a:lvl4pPr marL="0" marR="0" indent="1098899"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4pPr>
      <a:lvl5pPr marL="0" marR="0" indent="1465199"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5pPr>
      <a:lvl6pPr marL="0" marR="0" indent="1831496"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6pPr>
      <a:lvl7pPr marL="0" marR="0" indent="2197797"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7pPr>
      <a:lvl8pPr marL="0" marR="0" indent="2564096"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8pPr>
      <a:lvl9pPr marL="0" marR="0" indent="2930395"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weather.com/weather/today/l/Kalamazoo+MI?canonicalCityId=c0af2e4d9dbb29ff340645ffa7f3303bf1a4752c754898066632b8d839ac9a4e"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22.png"/><Relationship Id="rId4" Type="http://schemas.openxmlformats.org/officeDocument/2006/relationships/hyperlink" Target="https://myusf.usfca.edu/digital-accessibility/meaningful-link-tex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hyperlink" Target="mailto:Cara.junghans@wmich.edu"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0.xml"/><Relationship Id="rId5" Type="http://schemas.openxmlformats.org/officeDocument/2006/relationships/hyperlink" Target="https://wmich.edu/elearning/requestcaptions" TargetMode="Externa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hyperlink" Target="https://go.wmich.edu/s/article/Instructional-Accessibility?topicName=Diversity%2C%20equity%20and%20inclusion&amp;topicId=0TO5e0000019c6HGA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CB8E5720-3D08-4C89-8430-2A3DF60FDAB9}"/>
              </a:ext>
              <a:ext uri="{C183D7F6-B498-43B3-948B-1728B52AA6E4}">
                <adec:decorative xmlns:adec="http://schemas.microsoft.com/office/drawing/2017/decorative" val="1"/>
              </a:ext>
            </a:extLst>
          </p:cNvPr>
          <p:cNvSpPr/>
          <p:nvPr/>
        </p:nvSpPr>
        <p:spPr>
          <a:xfrm>
            <a:off x="816205" y="889179"/>
            <a:ext cx="5522255" cy="874317"/>
          </a:xfrm>
          <a:prstGeom prst="rect">
            <a:avLst/>
          </a:prstGeom>
          <a:solidFill>
            <a:srgbClr val="532E1F"/>
          </a:solidFill>
          <a:ln w="12700">
            <a:miter lim="400000"/>
          </a:ln>
        </p:spPr>
        <p:txBody>
          <a:bodyPr lIns="45719" rIns="45719" anchor="ctr"/>
          <a:lstStyle/>
          <a:p>
            <a:pPr algn="ctr">
              <a:defRPr sz="1000">
                <a:solidFill>
                  <a:srgbClr val="FFFFFF"/>
                </a:solidFill>
              </a:defRPr>
            </a:pPr>
            <a:endParaRPr/>
          </a:p>
        </p:txBody>
      </p:sp>
      <p:sp>
        <p:nvSpPr>
          <p:cNvPr id="360" name="Content Placeholder 2"/>
          <p:cNvSpPr txBox="1">
            <a:spLocks noGrp="1"/>
          </p:cNvSpPr>
          <p:nvPr>
            <p:ph type="title" idx="4294967295"/>
          </p:nvPr>
        </p:nvSpPr>
        <p:spPr>
          <a:xfrm>
            <a:off x="973557" y="1132915"/>
            <a:ext cx="4666540" cy="424732"/>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lgn="ctr" defTabSz="914400">
              <a:lnSpc>
                <a:spcPct val="90000"/>
              </a:lnSpc>
              <a:spcBef>
                <a:spcPts val="1000"/>
              </a:spcBef>
              <a:defRPr sz="2700" spc="225">
                <a:solidFill>
                  <a:schemeClr val="accent2"/>
                </a:solidFill>
                <a:latin typeface="Montserrat Bold"/>
                <a:ea typeface="Montserrat Bold"/>
                <a:cs typeface="Montserrat Bold"/>
                <a:sym typeface="Montserrat Bold"/>
              </a:defRPr>
            </a:lvl1pPr>
          </a:lstStyle>
          <a:p>
            <a:pPr marL="0" marR="0" lvl="0" indent="0" algn="ctr" defTabSz="914400" rtl="0" eaLnBrk="1" fontAlgn="auto" latinLnBrk="0" hangingPunct="0">
              <a:lnSpc>
                <a:spcPct val="90000"/>
              </a:lnSpc>
              <a:spcBef>
                <a:spcPts val="1000"/>
              </a:spcBef>
              <a:spcAft>
                <a:spcPts val="0"/>
              </a:spcAft>
              <a:buClrTx/>
              <a:buSzTx/>
              <a:buFontTx/>
              <a:buNone/>
              <a:tabLst/>
              <a:defRPr/>
            </a:pPr>
            <a:r>
              <a:rPr kumimoji="0" lang="en-US" sz="2400" b="1" i="0" u="none" strike="noStrike" kern="0" cap="none" spc="225" normalizeH="0" baseline="0" noProof="0" dirty="0">
                <a:ln>
                  <a:noFill/>
                </a:ln>
                <a:solidFill>
                  <a:schemeClr val="bg1"/>
                </a:solidFill>
                <a:effectLst/>
                <a:uLnTx/>
                <a:uFillTx/>
                <a:latin typeface="Montserrat Bold"/>
                <a:ea typeface="Montserrat Bold"/>
                <a:cs typeface="Montserrat Bold"/>
                <a:sym typeface="Montserrat Bold"/>
              </a:rPr>
              <a:t>Accessibility Check</a:t>
            </a:r>
            <a:endParaRPr kumimoji="0" lang="en-US" sz="2400" b="1" i="0" u="none" strike="noStrike" kern="0" cap="none" spc="225" normalizeH="0" baseline="0" noProof="0" dirty="0">
              <a:ln>
                <a:noFill/>
              </a:ln>
              <a:solidFill>
                <a:schemeClr val="bg1"/>
              </a:solidFill>
              <a:effectLst/>
              <a:uLnTx/>
              <a:uFillTx/>
              <a:latin typeface="Montserrat Bold" panose="00000800000000000000" pitchFamily="2" charset="0"/>
              <a:ea typeface="Montserrat Bold"/>
              <a:cs typeface="Montserrat Bold"/>
              <a:sym typeface="Montserrat Bold"/>
            </a:endParaRPr>
          </a:p>
        </p:txBody>
      </p:sp>
      <p:sp>
        <p:nvSpPr>
          <p:cNvPr id="8" name="Rectangle 4">
            <a:extLst>
              <a:ext uri="{FF2B5EF4-FFF2-40B4-BE49-F238E27FC236}">
                <a16:creationId xmlns:a16="http://schemas.microsoft.com/office/drawing/2014/main" id="{00BB5F52-FBAC-44E3-B94A-40B3431B2153}"/>
              </a:ext>
              <a:ext uri="{C183D7F6-B498-43B3-948B-1728B52AA6E4}">
                <adec:decorative xmlns:adec="http://schemas.microsoft.com/office/drawing/2017/decorative" val="1"/>
              </a:ext>
            </a:extLst>
          </p:cNvPr>
          <p:cNvSpPr/>
          <p:nvPr/>
        </p:nvSpPr>
        <p:spPr>
          <a:xfrm>
            <a:off x="2407744" y="1604942"/>
            <a:ext cx="5082926" cy="1012776"/>
          </a:xfrm>
          <a:prstGeom prst="rect">
            <a:avLst/>
          </a:prstGeom>
          <a:solidFill>
            <a:schemeClr val="bg1"/>
          </a:solidFill>
          <a:ln w="38100">
            <a:solidFill>
              <a:srgbClr val="532E1F"/>
            </a:solidFill>
            <a:miter lim="400000"/>
          </a:ln>
        </p:spPr>
        <p:txBody>
          <a:bodyPr lIns="45719" rIns="45719" anchor="ctr"/>
          <a:lstStyle/>
          <a:p>
            <a:pPr algn="ctr">
              <a:defRPr sz="1000">
                <a:solidFill>
                  <a:srgbClr val="FFFFFF"/>
                </a:solidFill>
              </a:defRPr>
            </a:pPr>
            <a:endParaRPr/>
          </a:p>
        </p:txBody>
      </p:sp>
      <p:sp>
        <p:nvSpPr>
          <p:cNvPr id="2" name="object 6">
            <a:extLst>
              <a:ext uri="{FF2B5EF4-FFF2-40B4-BE49-F238E27FC236}">
                <a16:creationId xmlns:a16="http://schemas.microsoft.com/office/drawing/2014/main" id="{4FEB6571-6C85-C6AC-E252-61C21BDCDEC3}"/>
              </a:ext>
              <a:ext uri="{C183D7F6-B498-43B3-948B-1728B52AA6E4}">
                <adec:decorative xmlns:adec="http://schemas.microsoft.com/office/drawing/2017/decorative" val="1"/>
              </a:ext>
            </a:extLst>
          </p:cNvPr>
          <p:cNvSpPr/>
          <p:nvPr/>
        </p:nvSpPr>
        <p:spPr>
          <a:xfrm rot="10800000">
            <a:off x="1529084" y="2980343"/>
            <a:ext cx="7614915" cy="80278"/>
          </a:xfrm>
          <a:prstGeom prst="rect">
            <a:avLst/>
          </a:prstGeom>
          <a:solidFill>
            <a:srgbClr val="FED938"/>
          </a:solidFill>
          <a:ln w="12700">
            <a:miter lim="400000"/>
          </a:ln>
        </p:spPr>
        <p:txBody>
          <a:bodyPr lIns="45719" rIns="45719"/>
          <a:lstStyle/>
          <a:p>
            <a:pPr>
              <a:defRPr sz="1600"/>
            </a:pPr>
            <a:endParaRPr sz="4000"/>
          </a:p>
        </p:txBody>
      </p:sp>
      <p:sp>
        <p:nvSpPr>
          <p:cNvPr id="358" name="TextBox 9"/>
          <p:cNvSpPr txBox="1"/>
          <p:nvPr/>
        </p:nvSpPr>
        <p:spPr>
          <a:xfrm>
            <a:off x="2909135" y="1697341"/>
            <a:ext cx="4080144"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lvl1pPr algn="ctr">
              <a:defRPr sz="1500" spc="450">
                <a:solidFill>
                  <a:schemeClr val="accent2"/>
                </a:solidFill>
              </a:defRPr>
            </a:lvl1pPr>
          </a:lstStyle>
          <a:p>
            <a:pPr marL="228600" indent="-228600" algn="l">
              <a:buAutoNum type="arabicPeriod"/>
            </a:pPr>
            <a:r>
              <a:rPr lang="en-US" sz="1200" spc="0" dirty="0">
                <a:solidFill>
                  <a:srgbClr val="532E1F"/>
                </a:solidFill>
                <a:latin typeface="Montserrat"/>
              </a:rPr>
              <a:t>Open current syllabus or MS Word doc</a:t>
            </a:r>
          </a:p>
          <a:p>
            <a:pPr marL="228600" indent="-228600" algn="l">
              <a:buAutoNum type="arabicPeriod"/>
            </a:pPr>
            <a:r>
              <a:rPr lang="en-US" sz="1200" spc="0" dirty="0">
                <a:solidFill>
                  <a:srgbClr val="532E1F"/>
                </a:solidFill>
                <a:latin typeface="Montserrat"/>
              </a:rPr>
              <a:t>Open the </a:t>
            </a:r>
            <a:r>
              <a:rPr lang="en-US" sz="1200" b="1" spc="0" dirty="0">
                <a:solidFill>
                  <a:srgbClr val="532E1F"/>
                </a:solidFill>
                <a:latin typeface="Montserrat"/>
              </a:rPr>
              <a:t>Review</a:t>
            </a:r>
            <a:r>
              <a:rPr lang="en-US" sz="1200" spc="0" dirty="0">
                <a:solidFill>
                  <a:srgbClr val="532E1F"/>
                </a:solidFill>
                <a:latin typeface="Montserrat"/>
              </a:rPr>
              <a:t> tab on the top menu</a:t>
            </a:r>
          </a:p>
          <a:p>
            <a:pPr marL="228600" indent="-228600" algn="l">
              <a:buAutoNum type="arabicPeriod"/>
            </a:pPr>
            <a:r>
              <a:rPr lang="en-US" sz="1200" spc="0" dirty="0">
                <a:solidFill>
                  <a:srgbClr val="532E1F"/>
                </a:solidFill>
                <a:latin typeface="Montserrat"/>
              </a:rPr>
              <a:t>Select </a:t>
            </a:r>
            <a:r>
              <a:rPr lang="en-US" sz="1200" b="1" spc="0" dirty="0">
                <a:solidFill>
                  <a:srgbClr val="532E1F"/>
                </a:solidFill>
                <a:latin typeface="Montserrat"/>
              </a:rPr>
              <a:t>Check Accessibility</a:t>
            </a:r>
          </a:p>
          <a:p>
            <a:pPr marL="228600" indent="-228600" algn="l">
              <a:buAutoNum type="arabicPeriod"/>
            </a:pPr>
            <a:r>
              <a:rPr lang="en-US" sz="1200" spc="0" dirty="0">
                <a:solidFill>
                  <a:srgbClr val="532E1F"/>
                </a:solidFill>
                <a:latin typeface="Montserrat"/>
              </a:rPr>
              <a:t>How many issues does the document have?</a:t>
            </a:r>
          </a:p>
          <a:p>
            <a:pPr marL="228600" indent="-228600" algn="l">
              <a:buAutoNum type="arabicPeriod"/>
            </a:pPr>
            <a:endParaRPr lang="en-US" sz="1200" spc="0" dirty="0">
              <a:solidFill>
                <a:srgbClr val="532E1F"/>
              </a:solidFill>
              <a:latin typeface="Montserrat"/>
            </a:endParaRPr>
          </a:p>
        </p:txBody>
      </p:sp>
      <p:sp>
        <p:nvSpPr>
          <p:cNvPr id="5" name="Rectangle 14">
            <a:extLst>
              <a:ext uri="{FF2B5EF4-FFF2-40B4-BE49-F238E27FC236}">
                <a16:creationId xmlns:a16="http://schemas.microsoft.com/office/drawing/2014/main" id="{8A10C28C-2CC7-519A-AE11-1E5D9FC2E836}"/>
              </a:ext>
              <a:ext uri="{C183D7F6-B498-43B3-948B-1728B52AA6E4}">
                <adec:decorative xmlns:adec="http://schemas.microsoft.com/office/drawing/2017/decorative" val="1"/>
              </a:ext>
            </a:extLst>
          </p:cNvPr>
          <p:cNvSpPr/>
          <p:nvPr/>
        </p:nvSpPr>
        <p:spPr>
          <a:xfrm>
            <a:off x="1" y="2912270"/>
            <a:ext cx="7051340" cy="80279"/>
          </a:xfrm>
          <a:prstGeom prst="rect">
            <a:avLst/>
          </a:prstGeom>
          <a:solidFill>
            <a:srgbClr val="532E1F"/>
          </a:solidFill>
          <a:ln w="12700">
            <a:miter lim="400000"/>
          </a:ln>
        </p:spPr>
        <p:txBody>
          <a:bodyPr lIns="45719" rIns="45719" anchor="ctr"/>
          <a:lstStyle/>
          <a:p>
            <a:pPr algn="ctr">
              <a:defRPr sz="1000">
                <a:solidFill>
                  <a:srgbClr val="FFFFFF"/>
                </a:solidFill>
              </a:defRPr>
            </a:pPr>
            <a:endParaRPr/>
          </a:p>
        </p:txBody>
      </p:sp>
      <p:pic>
        <p:nvPicPr>
          <p:cNvPr id="6" name="Picture 2">
            <a:extLst>
              <a:ext uri="{FF2B5EF4-FFF2-40B4-BE49-F238E27FC236}">
                <a16:creationId xmlns:a16="http://schemas.microsoft.com/office/drawing/2014/main" id="{AEC81DF1-2C0C-4ADF-9F1F-847427B485B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10659" y="3502299"/>
            <a:ext cx="2906429" cy="814192"/>
          </a:xfrm>
          <a:prstGeom prst="rect">
            <a:avLst/>
          </a:prstGeom>
          <a:ln w="12700">
            <a:miter lim="400000"/>
          </a:ln>
        </p:spPr>
      </p:pic>
    </p:spTree>
    <p:extLst>
      <p:ext uri="{BB962C8B-B14F-4D97-AF65-F5344CB8AC3E}">
        <p14:creationId xmlns:p14="http://schemas.microsoft.com/office/powerpoint/2010/main" val="39453979"/>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055575" y="387965"/>
            <a:ext cx="8091714" cy="30777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000" b="0" i="0" u="none" strike="noStrike" kern="0" cap="none" spc="-46" normalizeH="0" baseline="0" noProof="0" dirty="0">
                <a:ln>
                  <a:noFill/>
                </a:ln>
                <a:solidFill>
                  <a:srgbClr val="3B1C0E"/>
                </a:solidFill>
                <a:effectLst/>
                <a:uLnTx/>
                <a:uFillTx/>
                <a:latin typeface="Montserrat SemiBold"/>
                <a:ea typeface="Montserrat Bold"/>
                <a:cs typeface="Montserrat Bold"/>
                <a:sym typeface="Montserrat Bold"/>
              </a:rPr>
              <a:t>ALT Text / Image Descriptions</a:t>
            </a:r>
            <a:endParaRPr kumimoji="0" lang="en-US" sz="3600" b="0" i="0" u="none" strike="noStrike" kern="0" cap="none" spc="-46" normalizeH="0" baseline="0" noProof="0" dirty="0">
              <a:ln>
                <a:noFill/>
              </a:ln>
              <a:solidFill>
                <a:srgbClr val="3B1C0E"/>
              </a:solidFill>
              <a:effectLst/>
              <a:uLnTx/>
              <a:uFillTx/>
              <a:latin typeface="Montserrat SemiBold"/>
              <a:ea typeface="Montserrat Bold"/>
              <a:cs typeface="Montserrat Bold"/>
              <a:sym typeface="Montserrat Bold"/>
            </a:endParaRPr>
          </a:p>
        </p:txBody>
      </p:sp>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211446" y="-3245808"/>
            <a:ext cx="126616" cy="8549508"/>
          </a:xfrm>
          <a:prstGeom prst="rect">
            <a:avLst/>
          </a:prstGeom>
          <a:solidFill>
            <a:srgbClr val="FED938"/>
          </a:solidFill>
          <a:ln w="12700">
            <a:miter lim="400000"/>
          </a:ln>
        </p:spPr>
        <p:txBody>
          <a:bodyPr lIns="45719" rIns="45719"/>
          <a:lstStyle/>
          <a:p>
            <a:pPr>
              <a:defRPr sz="1600"/>
            </a:pPr>
            <a:endParaRPr sz="4000"/>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5050095" y="-3060769"/>
            <a:ext cx="93926" cy="8093885"/>
          </a:xfrm>
          <a:prstGeom prst="rect">
            <a:avLst/>
          </a:prstGeom>
          <a:solidFill>
            <a:srgbClr val="532E1F"/>
          </a:solidFill>
          <a:ln w="12700">
            <a:miter lim="400000"/>
          </a:ln>
        </p:spPr>
        <p:txBody>
          <a:bodyPr lIns="45719" rIns="45719"/>
          <a:lstStyle/>
          <a:p>
            <a:pPr>
              <a:defRPr sz="1600"/>
            </a:pPr>
            <a:endParaRPr sz="4000"/>
          </a:p>
        </p:txBody>
      </p:sp>
      <p:pic>
        <p:nvPicPr>
          <p:cNvPr id="35" name="Picture 34">
            <a:extLst>
              <a:ext uri="{FF2B5EF4-FFF2-40B4-BE49-F238E27FC236}">
                <a16:creationId xmlns:a16="http://schemas.microsoft.com/office/drawing/2014/main" id="{3DDCA035-8C06-4E72-AEE4-0F18BB6CC09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421218" y="1197612"/>
            <a:ext cx="1483466" cy="1720566"/>
          </a:xfrm>
          <a:prstGeom prst="rect">
            <a:avLst/>
          </a:prstGeom>
        </p:spPr>
      </p:pic>
      <p:sp>
        <p:nvSpPr>
          <p:cNvPr id="42" name="TextBox 41">
            <a:extLst>
              <a:ext uri="{FF2B5EF4-FFF2-40B4-BE49-F238E27FC236}">
                <a16:creationId xmlns:a16="http://schemas.microsoft.com/office/drawing/2014/main" id="{A950ECA8-6870-4A0E-8454-11B77EFE4F4E}"/>
              </a:ext>
            </a:extLst>
          </p:cNvPr>
          <p:cNvSpPr txBox="1"/>
          <p:nvPr/>
        </p:nvSpPr>
        <p:spPr>
          <a:xfrm>
            <a:off x="1678567" y="1094931"/>
            <a:ext cx="4489732" cy="4555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sz="1200" b="1" dirty="0">
                <a:solidFill>
                  <a:srgbClr val="532E1F"/>
                </a:solidFill>
                <a:latin typeface="Montserrat"/>
              </a:rPr>
              <a:t>Alternative text, or “ALT Text” </a:t>
            </a:r>
            <a:endParaRPr lang="en-US" sz="1200" b="1">
              <a:solidFill>
                <a:srgbClr val="532E1F"/>
              </a:solidFill>
              <a:latin typeface="Montserrat" pitchFamily="2" charset="0"/>
            </a:endParaRPr>
          </a:p>
          <a:p>
            <a:endParaRPr lang="en-US" sz="800" b="1">
              <a:solidFill>
                <a:srgbClr val="532E1F"/>
              </a:solidFill>
              <a:latin typeface="Montserrat" pitchFamily="2" charset="0"/>
            </a:endParaRPr>
          </a:p>
          <a:p>
            <a:r>
              <a:rPr lang="en-US" sz="1200" dirty="0">
                <a:solidFill>
                  <a:srgbClr val="532E1F"/>
                </a:solidFill>
                <a:latin typeface="Montserrat"/>
              </a:rPr>
              <a:t>Describes the content of images, graphs and charts. It should be added to every image that conveys meaning in instructional and communications materials.</a:t>
            </a:r>
          </a:p>
          <a:p>
            <a:endParaRPr lang="en-US" sz="800">
              <a:solidFill>
                <a:srgbClr val="532E1F"/>
              </a:solidFill>
              <a:latin typeface="Montserrat" pitchFamily="2" charset="0"/>
            </a:endParaRPr>
          </a:p>
          <a:p>
            <a:r>
              <a:rPr lang="en-US" sz="1200" b="1" dirty="0">
                <a:solidFill>
                  <a:srgbClr val="532E1F"/>
                </a:solidFill>
                <a:latin typeface="Montserrat"/>
              </a:rPr>
              <a:t>How to write effective ALT Text</a:t>
            </a:r>
          </a:p>
          <a:p>
            <a:pPr lvl="2" indent="0">
              <a:buClr>
                <a:srgbClr val="532E1F"/>
              </a:buClr>
            </a:pPr>
            <a:endParaRPr lang="en-US" sz="800">
              <a:solidFill>
                <a:srgbClr val="532E1F"/>
              </a:solidFill>
              <a:latin typeface="Montserrat" pitchFamily="2" charset="0"/>
            </a:endParaRPr>
          </a:p>
          <a:p>
            <a:pPr marL="171450" lvl="2" indent="-171450">
              <a:buClr>
                <a:srgbClr val="532E1F"/>
              </a:buClr>
              <a:buFont typeface="Arial" panose="020B0604020202020204" pitchFamily="34" charset="0"/>
              <a:buChar char="•"/>
            </a:pPr>
            <a:r>
              <a:rPr lang="en-US" sz="1200" dirty="0">
                <a:solidFill>
                  <a:srgbClr val="532E1F"/>
                </a:solidFill>
                <a:latin typeface="Montserrat"/>
              </a:rPr>
              <a:t>Be specific, and succinct</a:t>
            </a:r>
          </a:p>
          <a:p>
            <a:pPr marL="171450" lvl="2" indent="-171450">
              <a:buClr>
                <a:srgbClr val="532E1F"/>
              </a:buClr>
              <a:buFont typeface="Arial" panose="020B0604020202020204" pitchFamily="34" charset="0"/>
              <a:buChar char="•"/>
            </a:pPr>
            <a:r>
              <a:rPr lang="en-US" sz="1200" dirty="0">
                <a:solidFill>
                  <a:srgbClr val="532E1F"/>
                </a:solidFill>
                <a:latin typeface="Montserrat"/>
              </a:rPr>
              <a:t>Use no more than two sentences to describe the image</a:t>
            </a:r>
          </a:p>
          <a:p>
            <a:pPr marL="171450" lvl="2" indent="-171450">
              <a:buClr>
                <a:srgbClr val="532E1F"/>
              </a:buClr>
              <a:buFont typeface="Arial" panose="020B0604020202020204" pitchFamily="34" charset="0"/>
              <a:buChar char="•"/>
            </a:pPr>
            <a:r>
              <a:rPr lang="en-US" sz="1200" dirty="0">
                <a:solidFill>
                  <a:srgbClr val="532E1F"/>
                </a:solidFill>
                <a:latin typeface="Montserrat"/>
              </a:rPr>
              <a:t>Never start with “Image of …” or “Picture of …”</a:t>
            </a:r>
          </a:p>
          <a:p>
            <a:pPr marL="171450" lvl="2" indent="-171450">
              <a:buClr>
                <a:srgbClr val="532E1F"/>
              </a:buClr>
              <a:buFont typeface="Arial" panose="020B0604020202020204" pitchFamily="34" charset="0"/>
              <a:buChar char="•"/>
            </a:pPr>
            <a:r>
              <a:rPr lang="en-US" sz="1200" dirty="0">
                <a:solidFill>
                  <a:srgbClr val="532E1F"/>
                </a:solidFill>
                <a:latin typeface="Montserrat" pitchFamily="2" charset="0"/>
              </a:rPr>
              <a:t>Include text that's part of the image</a:t>
            </a:r>
          </a:p>
          <a:p>
            <a:pPr marL="171450" lvl="2" indent="-171450">
              <a:buClr>
                <a:srgbClr val="532E1F"/>
              </a:buClr>
              <a:buFont typeface="Arial" panose="020B0604020202020204" pitchFamily="34" charset="0"/>
              <a:buChar char="•"/>
            </a:pPr>
            <a:r>
              <a:rPr lang="en-US" sz="1200" dirty="0">
                <a:solidFill>
                  <a:srgbClr val="532E1F"/>
                </a:solidFill>
                <a:latin typeface="Montserrat"/>
              </a:rPr>
              <a:t>Don't add alt text to 'decorative' images</a:t>
            </a:r>
          </a:p>
          <a:p>
            <a:pPr marL="171450" lvl="2" indent="-171450">
              <a:buClr>
                <a:srgbClr val="532E1F"/>
              </a:buClr>
              <a:buFont typeface="Arial" panose="020B0604020202020204" pitchFamily="34" charset="0"/>
              <a:buChar char="•"/>
            </a:pPr>
            <a:r>
              <a:rPr lang="en-US" sz="1200" dirty="0">
                <a:solidFill>
                  <a:srgbClr val="532E1F"/>
                </a:solidFill>
                <a:latin typeface="Montserrat"/>
              </a:rPr>
              <a:t>Review for spelling errors</a:t>
            </a:r>
          </a:p>
          <a:p>
            <a:pPr marL="171450" lvl="2" indent="-171450">
              <a:buClr>
                <a:srgbClr val="532E1F"/>
              </a:buClr>
              <a:buFont typeface="Arial" panose="020B0604020202020204" pitchFamily="34" charset="0"/>
              <a:buChar char="•"/>
            </a:pPr>
            <a:r>
              <a:rPr lang="en-US" sz="1100" dirty="0">
                <a:solidFill>
                  <a:srgbClr val="532E1F"/>
                </a:solidFill>
                <a:latin typeface="Montserrat"/>
              </a:rPr>
              <a:t>Avoid images that do not add value - DECORATIVE</a:t>
            </a:r>
            <a:endParaRPr lang="en-US"/>
          </a:p>
          <a:p>
            <a:pPr lvl="2" indent="0">
              <a:buClr>
                <a:srgbClr val="532E1F"/>
              </a:buClr>
            </a:pPr>
            <a:endParaRPr lang="en-US" sz="1100" dirty="0">
              <a:solidFill>
                <a:srgbClr val="532E1F"/>
              </a:solidFill>
              <a:latin typeface="Montserrat"/>
            </a:endParaRPr>
          </a:p>
          <a:p>
            <a:pPr lvl="2" indent="0"/>
            <a:r>
              <a:rPr lang="en-US" sz="1100" b="1" dirty="0">
                <a:solidFill>
                  <a:srgbClr val="532E1F"/>
                </a:solidFill>
                <a:latin typeface="Montserrat"/>
              </a:rPr>
              <a:t>Add Alt Text</a:t>
            </a:r>
            <a:endParaRPr lang="en-US" sz="1100" b="1" dirty="0">
              <a:solidFill>
                <a:srgbClr val="532E1F"/>
              </a:solidFill>
              <a:latin typeface="Montserrat" pitchFamily="2" charset="0"/>
            </a:endParaRPr>
          </a:p>
          <a:p>
            <a:pPr lvl="2" indent="0"/>
            <a:endParaRPr lang="en-US" sz="1200" b="1" dirty="0">
              <a:solidFill>
                <a:srgbClr val="532E1F"/>
              </a:solidFill>
              <a:latin typeface="Montserrat" pitchFamily="2" charset="0"/>
            </a:endParaRPr>
          </a:p>
          <a:p>
            <a:pPr marL="228600" lvl="2" indent="-228600">
              <a:buAutoNum type="arabicPeriod"/>
            </a:pPr>
            <a:r>
              <a:rPr lang="en-US" sz="1200" dirty="0">
                <a:solidFill>
                  <a:srgbClr val="532E1F"/>
                </a:solidFill>
                <a:latin typeface="Montserrat"/>
              </a:rPr>
              <a:t>Select the Picture</a:t>
            </a:r>
            <a:endParaRPr lang="en-US" sz="1200">
              <a:solidFill>
                <a:srgbClr val="532E1F"/>
              </a:solidFill>
              <a:latin typeface="Montserrat" pitchFamily="2" charset="0"/>
            </a:endParaRPr>
          </a:p>
          <a:p>
            <a:pPr marL="228600" lvl="2" indent="-228600">
              <a:buAutoNum type="arabicPeriod"/>
            </a:pPr>
            <a:r>
              <a:rPr lang="en-US" sz="1200" dirty="0">
                <a:solidFill>
                  <a:srgbClr val="532E1F"/>
                </a:solidFill>
                <a:latin typeface="Montserrat"/>
              </a:rPr>
              <a:t>Right click to select Alt text </a:t>
            </a:r>
            <a:r>
              <a:rPr lang="en-US" sz="1200" b="1" u="sng" dirty="0">
                <a:solidFill>
                  <a:srgbClr val="532E1F"/>
                </a:solidFill>
                <a:latin typeface="Montserrat"/>
              </a:rPr>
              <a:t>or</a:t>
            </a:r>
            <a:r>
              <a:rPr lang="en-US" sz="1200" dirty="0">
                <a:solidFill>
                  <a:srgbClr val="532E1F"/>
                </a:solidFill>
                <a:latin typeface="Montserrat"/>
              </a:rPr>
              <a:t> use the Picture formatting menu on the top to select add Alt Text</a:t>
            </a:r>
            <a:r>
              <a:rPr lang="en-US" sz="1200" b="1" dirty="0">
                <a:solidFill>
                  <a:srgbClr val="532E1F"/>
                </a:solidFill>
                <a:latin typeface="Montserrat"/>
              </a:rPr>
              <a:t> </a:t>
            </a:r>
            <a:endParaRPr lang="en-US" sz="1200" b="1" dirty="0">
              <a:solidFill>
                <a:srgbClr val="532E1F"/>
              </a:solidFill>
              <a:latin typeface="Montserrat" pitchFamily="2" charset="0"/>
            </a:endParaRPr>
          </a:p>
          <a:p>
            <a:pPr marL="228600" lvl="2" indent="-228600">
              <a:buAutoNum type="arabicPeriod"/>
            </a:pPr>
            <a:endParaRPr lang="en-US" sz="1200" b="1" dirty="0">
              <a:solidFill>
                <a:srgbClr val="532E1F"/>
              </a:solidFill>
              <a:latin typeface="Montserrat" pitchFamily="2" charset="0"/>
            </a:endParaRPr>
          </a:p>
          <a:p>
            <a:pPr lvl="2" indent="0">
              <a:buClr>
                <a:srgbClr val="532E1F"/>
              </a:buClr>
            </a:pPr>
            <a:endParaRPr lang="en-US" sz="1050" b="1">
              <a:solidFill>
                <a:srgbClr val="532E1F"/>
              </a:solidFill>
              <a:latin typeface="Montserrat" pitchFamily="2" charset="0"/>
            </a:endParaRPr>
          </a:p>
          <a:p>
            <a:pPr marL="171450" lvl="2" indent="-171450">
              <a:buClr>
                <a:srgbClr val="532E1F"/>
              </a:buClr>
              <a:buFont typeface="Arial" panose="020B0604020202020204" pitchFamily="34" charset="0"/>
              <a:buChar char="•"/>
            </a:pPr>
            <a:endParaRPr lang="en-US" sz="1050">
              <a:solidFill>
                <a:srgbClr val="532E1F"/>
              </a:solidFill>
              <a:latin typeface="Montserrat" pitchFamily="2" charset="0"/>
            </a:endParaRPr>
          </a:p>
          <a:p>
            <a:endParaRPr lang="en-US" sz="800">
              <a:solidFill>
                <a:srgbClr val="532E1F"/>
              </a:solidFill>
              <a:latin typeface="Montserrat" pitchFamily="2" charset="0"/>
            </a:endParaRPr>
          </a:p>
        </p:txBody>
      </p:sp>
      <p:pic>
        <p:nvPicPr>
          <p:cNvPr id="3" name="Picture 3">
            <a:extLst>
              <a:ext uri="{FF2B5EF4-FFF2-40B4-BE49-F238E27FC236}">
                <a16:creationId xmlns:a16="http://schemas.microsoft.com/office/drawing/2014/main" id="{1F246F2C-5180-F9DE-CF0B-A00769E7E3F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10010" y="2135406"/>
            <a:ext cx="1770008" cy="2626601"/>
          </a:xfrm>
          <a:prstGeom prst="rect">
            <a:avLst/>
          </a:prstGeom>
        </p:spPr>
      </p:pic>
      <p:pic>
        <p:nvPicPr>
          <p:cNvPr id="4" name="Picture 4">
            <a:extLst>
              <a:ext uri="{FF2B5EF4-FFF2-40B4-BE49-F238E27FC236}">
                <a16:creationId xmlns:a16="http://schemas.microsoft.com/office/drawing/2014/main" id="{AF2F90ED-AC45-813D-D895-EFB5E1596954}"/>
              </a:ext>
              <a:ext uri="{C183D7F6-B498-43B3-948B-1728B52AA6E4}">
                <adec:decorative xmlns:adec="http://schemas.microsoft.com/office/drawing/2017/decorative" val="1"/>
              </a:ext>
            </a:extLst>
          </p:cNvPr>
          <p:cNvPicPr>
            <a:picLocks noChangeAspect="1"/>
          </p:cNvPicPr>
          <p:nvPr/>
        </p:nvPicPr>
        <p:blipFill rotWithShape="1">
          <a:blip r:embed="rId5"/>
          <a:srcRect l="2899" t="5607" r="4348" b="5607"/>
          <a:stretch/>
        </p:blipFill>
        <p:spPr>
          <a:xfrm>
            <a:off x="307429" y="1993846"/>
            <a:ext cx="1128778" cy="1657999"/>
          </a:xfrm>
          <a:prstGeom prst="rect">
            <a:avLst/>
          </a:prstGeom>
        </p:spPr>
      </p:pic>
      <p:pic>
        <p:nvPicPr>
          <p:cNvPr id="6" name="Picture 7">
            <a:extLst>
              <a:ext uri="{FF2B5EF4-FFF2-40B4-BE49-F238E27FC236}">
                <a16:creationId xmlns:a16="http://schemas.microsoft.com/office/drawing/2014/main" id="{4EA45A25-070F-3E0B-4FFC-146F4C1EBDC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1238" y="213330"/>
            <a:ext cx="1077968" cy="607954"/>
          </a:xfrm>
          <a:prstGeom prst="rect">
            <a:avLst/>
          </a:prstGeom>
        </p:spPr>
      </p:pic>
    </p:spTree>
    <p:extLst>
      <p:ext uri="{BB962C8B-B14F-4D97-AF65-F5344CB8AC3E}">
        <p14:creationId xmlns:p14="http://schemas.microsoft.com/office/powerpoint/2010/main" val="354463472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BD68EC88-0CAC-4EDB-9C7C-773F8FC8DC41}"/>
              </a:ext>
              <a:ext uri="{C183D7F6-B498-43B3-948B-1728B52AA6E4}">
                <adec:decorative xmlns:adec="http://schemas.microsoft.com/office/drawing/2017/decorative" val="1"/>
              </a:ext>
            </a:extLst>
          </p:cNvPr>
          <p:cNvSpPr/>
          <p:nvPr/>
        </p:nvSpPr>
        <p:spPr>
          <a:xfrm>
            <a:off x="0" y="897717"/>
            <a:ext cx="8129094" cy="150579"/>
          </a:xfrm>
          <a:prstGeom prst="rect">
            <a:avLst/>
          </a:prstGeom>
          <a:solidFill>
            <a:srgbClr val="F1C500"/>
          </a:solidFill>
          <a:ln w="12700">
            <a:miter lim="400000"/>
          </a:ln>
        </p:spPr>
        <p:txBody>
          <a:bodyPr lIns="45719" rIns="45719" anchor="ctr"/>
          <a:lstStyle/>
          <a:p>
            <a:pPr algn="ctr">
              <a:defRPr sz="1000">
                <a:solidFill>
                  <a:srgbClr val="FFFFFF"/>
                </a:solidFill>
              </a:defRPr>
            </a:pPr>
            <a:endParaRPr/>
          </a:p>
        </p:txBody>
      </p:sp>
      <p:pic>
        <p:nvPicPr>
          <p:cNvPr id="2" name="Picture 1">
            <a:extLst>
              <a:ext uri="{FF2B5EF4-FFF2-40B4-BE49-F238E27FC236}">
                <a16:creationId xmlns:a16="http://schemas.microsoft.com/office/drawing/2014/main" id="{57084E93-FE48-4ADC-A2E4-5C58BD53FBAF}"/>
              </a:ext>
              <a:ext uri="{C183D7F6-B498-43B3-948B-1728B52AA6E4}">
                <adec:decorative xmlns:adec="http://schemas.microsoft.com/office/drawing/2017/decorative" val="1"/>
              </a:ext>
            </a:extLst>
          </p:cNvPr>
          <p:cNvPicPr>
            <a:picLocks noChangeAspect="1"/>
          </p:cNvPicPr>
          <p:nvPr/>
        </p:nvPicPr>
        <p:blipFill rotWithShape="1">
          <a:blip r:embed="rId3"/>
          <a:srcRect l="130" t="2542" r="38262" b="21186"/>
          <a:stretch/>
        </p:blipFill>
        <p:spPr>
          <a:xfrm>
            <a:off x="0" y="1045530"/>
            <a:ext cx="9148404" cy="870138"/>
          </a:xfrm>
          <a:prstGeom prst="rect">
            <a:avLst/>
          </a:prstGeom>
          <a:ln>
            <a:solidFill>
              <a:srgbClr val="3B1C0E"/>
            </a:solidFill>
          </a:ln>
        </p:spPr>
      </p:pic>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250531" y="392066"/>
            <a:ext cx="8091714" cy="30777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000" b="0" i="0" u="none" strike="noStrike" kern="0" cap="none" spc="-46" normalizeH="0" baseline="0" noProof="0" dirty="0">
                <a:ln>
                  <a:noFill/>
                </a:ln>
                <a:solidFill>
                  <a:srgbClr val="3B1C0E"/>
                </a:solidFill>
                <a:effectLst/>
                <a:uLnTx/>
                <a:uFillTx/>
                <a:latin typeface="Montserrat SemiBold"/>
                <a:ea typeface="Montserrat Bold"/>
                <a:cs typeface="Montserrat Bold"/>
                <a:sym typeface="Montserrat Bold"/>
              </a:rPr>
              <a:t>Lists</a:t>
            </a:r>
            <a:endParaRPr kumimoji="0" lang="en-US" sz="2000" b="0" i="0" u="none" strike="noStrike" kern="0" cap="none" spc="-46" normalizeH="0" baseline="0" noProof="0" dirty="0">
              <a:ln>
                <a:noFill/>
              </a:ln>
              <a:solidFill>
                <a:srgbClr val="3B1C0E"/>
              </a:solidFill>
              <a:effectLst/>
              <a:uLnTx/>
              <a:uFillTx/>
              <a:latin typeface="Montserrat SemiBold" panose="00000700000000000000" pitchFamily="2" charset="0"/>
              <a:ea typeface="Montserrat Bold"/>
              <a:cs typeface="Montserrat Bold"/>
              <a:sym typeface="Montserrat Bold"/>
            </a:endParaRPr>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5064375" y="-3144527"/>
            <a:ext cx="103779" cy="8113592"/>
          </a:xfrm>
          <a:prstGeom prst="rect">
            <a:avLst/>
          </a:prstGeom>
          <a:solidFill>
            <a:srgbClr val="532E1F"/>
          </a:solidFill>
          <a:ln w="12700">
            <a:miter lim="400000"/>
          </a:ln>
        </p:spPr>
        <p:txBody>
          <a:bodyPr lIns="45719" rIns="45719"/>
          <a:lstStyle/>
          <a:p>
            <a:pPr>
              <a:defRPr sz="1600"/>
            </a:pPr>
            <a:endParaRPr sz="4000"/>
          </a:p>
        </p:txBody>
      </p:sp>
      <p:sp>
        <p:nvSpPr>
          <p:cNvPr id="8" name="TextBox 7">
            <a:extLst>
              <a:ext uri="{FF2B5EF4-FFF2-40B4-BE49-F238E27FC236}">
                <a16:creationId xmlns:a16="http://schemas.microsoft.com/office/drawing/2014/main" id="{AFCAFA97-8406-4A47-AC6C-F4664B1940A8}"/>
              </a:ext>
            </a:extLst>
          </p:cNvPr>
          <p:cNvSpPr txBox="1"/>
          <p:nvPr/>
        </p:nvSpPr>
        <p:spPr>
          <a:xfrm>
            <a:off x="512531" y="2090750"/>
            <a:ext cx="2272588" cy="2400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lgn="ctr"/>
            <a:r>
              <a:rPr lang="en-US" sz="1200" b="1">
                <a:solidFill>
                  <a:srgbClr val="532E1F"/>
                </a:solidFill>
                <a:latin typeface="Montserrat" pitchFamily="2" charset="0"/>
              </a:rPr>
              <a:t>Unordered List </a:t>
            </a:r>
          </a:p>
          <a:p>
            <a:endParaRPr lang="en-US" sz="1200" b="1">
              <a:solidFill>
                <a:srgbClr val="532E1F"/>
              </a:solidFill>
              <a:latin typeface="Montserrat" pitchFamily="2" charset="0"/>
            </a:endParaRPr>
          </a:p>
          <a:p>
            <a:pPr algn="l"/>
            <a:r>
              <a:rPr lang="en-US" sz="1050">
                <a:solidFill>
                  <a:srgbClr val="532E1F"/>
                </a:solidFill>
                <a:latin typeface="Montserrat" pitchFamily="2" charset="0"/>
              </a:rPr>
              <a:t>List with no specific order</a:t>
            </a:r>
          </a:p>
          <a:p>
            <a:pPr algn="l"/>
            <a:endParaRPr lang="en-US" sz="1050">
              <a:solidFill>
                <a:srgbClr val="532E1F"/>
              </a:solidFill>
              <a:latin typeface="Montserrat" pitchFamily="2" charset="0"/>
            </a:endParaRPr>
          </a:p>
          <a:p>
            <a:pPr algn="l"/>
            <a:r>
              <a:rPr lang="en-US" sz="1050">
                <a:solidFill>
                  <a:srgbClr val="532E1F"/>
                </a:solidFill>
                <a:latin typeface="Montserrat" pitchFamily="2" charset="0"/>
              </a:rPr>
              <a:t>Accessibility commonalities</a:t>
            </a:r>
          </a:p>
          <a:p>
            <a:pPr marL="285750" indent="-285750" algn="l">
              <a:buFont typeface="Arial" panose="020B0604020202020204" pitchFamily="34" charset="0"/>
              <a:buChar char="•"/>
            </a:pPr>
            <a:r>
              <a:rPr lang="en-US" sz="1050">
                <a:solidFill>
                  <a:srgbClr val="532E1F"/>
                </a:solidFill>
                <a:latin typeface="Montserrat" pitchFamily="2" charset="0"/>
              </a:rPr>
              <a:t>Headers / Styles / Tags</a:t>
            </a:r>
          </a:p>
          <a:p>
            <a:pPr marL="285750" indent="-285750" algn="l">
              <a:buFont typeface="Arial" panose="020B0604020202020204" pitchFamily="34" charset="0"/>
              <a:buChar char="•"/>
            </a:pPr>
            <a:r>
              <a:rPr lang="en-US" sz="1050">
                <a:solidFill>
                  <a:srgbClr val="532E1F"/>
                </a:solidFill>
                <a:latin typeface="Montserrat" pitchFamily="2" charset="0"/>
              </a:rPr>
              <a:t>Alt text </a:t>
            </a:r>
          </a:p>
          <a:p>
            <a:pPr marL="285750" indent="-285750" algn="l">
              <a:buFont typeface="Arial" panose="020B0604020202020204" pitchFamily="34" charset="0"/>
              <a:buChar char="•"/>
            </a:pPr>
            <a:r>
              <a:rPr lang="en-US" sz="1050">
                <a:solidFill>
                  <a:srgbClr val="532E1F"/>
                </a:solidFill>
                <a:latin typeface="Montserrat" pitchFamily="2" charset="0"/>
              </a:rPr>
              <a:t>Tables – header rows and descriptions</a:t>
            </a:r>
          </a:p>
          <a:p>
            <a:pPr marL="285750" indent="-285750" algn="l">
              <a:buFont typeface="Arial" panose="020B0604020202020204" pitchFamily="34" charset="0"/>
              <a:buChar char="•"/>
            </a:pPr>
            <a:r>
              <a:rPr lang="en-US" sz="1050">
                <a:solidFill>
                  <a:srgbClr val="532E1F"/>
                </a:solidFill>
                <a:latin typeface="Montserrat" pitchFamily="2" charset="0"/>
              </a:rPr>
              <a:t>Captions</a:t>
            </a:r>
          </a:p>
          <a:p>
            <a:pPr marL="285750" indent="-285750" algn="l">
              <a:buFont typeface="Arial" panose="020B0604020202020204" pitchFamily="34" charset="0"/>
              <a:buChar char="•"/>
            </a:pPr>
            <a:r>
              <a:rPr lang="en-US" sz="1050">
                <a:solidFill>
                  <a:srgbClr val="532E1F"/>
                </a:solidFill>
                <a:latin typeface="Montserrat" pitchFamily="2" charset="0"/>
              </a:rPr>
              <a:t>Color and contrast</a:t>
            </a:r>
          </a:p>
          <a:p>
            <a:pPr marL="285750" indent="-285750" algn="l">
              <a:buFont typeface="Arial" panose="020B0604020202020204" pitchFamily="34" charset="0"/>
              <a:buChar char="•"/>
            </a:pPr>
            <a:r>
              <a:rPr lang="en-US" sz="1050">
                <a:solidFill>
                  <a:srgbClr val="532E1F"/>
                </a:solidFill>
                <a:latin typeface="Montserrat" pitchFamily="2" charset="0"/>
              </a:rPr>
              <a:t>Consistency </a:t>
            </a:r>
          </a:p>
          <a:p>
            <a:pPr marL="285750" indent="-285750" algn="l">
              <a:buFont typeface="Arial" panose="020B0604020202020204" pitchFamily="34" charset="0"/>
              <a:buChar char="•"/>
            </a:pPr>
            <a:r>
              <a:rPr lang="en-US" sz="1050">
                <a:solidFill>
                  <a:srgbClr val="532E1F"/>
                </a:solidFill>
                <a:latin typeface="Montserrat" pitchFamily="2" charset="0"/>
              </a:rPr>
              <a:t>Document properties</a:t>
            </a:r>
          </a:p>
          <a:p>
            <a:pPr marL="285750" indent="-285750" algn="l">
              <a:buFont typeface="Arial" panose="020B0604020202020204" pitchFamily="34" charset="0"/>
              <a:buChar char="•"/>
            </a:pPr>
            <a:endParaRPr lang="en-US" sz="1050">
              <a:solidFill>
                <a:srgbClr val="532E1F"/>
              </a:solidFill>
              <a:latin typeface="Montserrat" pitchFamily="2" charset="0"/>
            </a:endParaRPr>
          </a:p>
        </p:txBody>
      </p:sp>
      <p:sp>
        <p:nvSpPr>
          <p:cNvPr id="13" name="TextBox 12">
            <a:extLst>
              <a:ext uri="{FF2B5EF4-FFF2-40B4-BE49-F238E27FC236}">
                <a16:creationId xmlns:a16="http://schemas.microsoft.com/office/drawing/2014/main" id="{DD04475F-4AF7-429D-BDFD-985E6CDCA0F1}"/>
              </a:ext>
            </a:extLst>
          </p:cNvPr>
          <p:cNvSpPr txBox="1"/>
          <p:nvPr/>
        </p:nvSpPr>
        <p:spPr>
          <a:xfrm>
            <a:off x="3294668" y="2063032"/>
            <a:ext cx="2403119" cy="27238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lgn="ctr"/>
            <a:r>
              <a:rPr lang="en-US" sz="1200" b="1">
                <a:solidFill>
                  <a:srgbClr val="532E1F"/>
                </a:solidFill>
                <a:latin typeface="Montserrat" pitchFamily="2" charset="0"/>
              </a:rPr>
              <a:t>Ordered List </a:t>
            </a:r>
          </a:p>
          <a:p>
            <a:pPr algn="ctr"/>
            <a:endParaRPr lang="en-US" sz="1200" b="1">
              <a:solidFill>
                <a:srgbClr val="532E1F"/>
              </a:solidFill>
              <a:latin typeface="Montserrat" pitchFamily="2" charset="0"/>
            </a:endParaRPr>
          </a:p>
          <a:p>
            <a:pPr algn="l"/>
            <a:r>
              <a:rPr lang="en-US" sz="1050">
                <a:solidFill>
                  <a:srgbClr val="532E1F"/>
                </a:solidFill>
                <a:latin typeface="Montserrat" pitchFamily="2" charset="0"/>
              </a:rPr>
              <a:t>List with specific order</a:t>
            </a:r>
          </a:p>
          <a:p>
            <a:pPr algn="l"/>
            <a:endParaRPr lang="en-US" sz="1050">
              <a:solidFill>
                <a:srgbClr val="532E1F"/>
              </a:solidFill>
              <a:latin typeface="Montserrat" pitchFamily="2" charset="0"/>
            </a:endParaRPr>
          </a:p>
          <a:p>
            <a:pPr algn="l"/>
            <a:r>
              <a:rPr lang="en-US" sz="1050">
                <a:solidFill>
                  <a:srgbClr val="532E1F"/>
                </a:solidFill>
                <a:latin typeface="Montserrat" pitchFamily="2" charset="0"/>
              </a:rPr>
              <a:t>Directions Access Elearning</a:t>
            </a:r>
          </a:p>
          <a:p>
            <a:pPr marL="228600" indent="-228600" algn="l">
              <a:buFont typeface="+mj-lt"/>
              <a:buAutoNum type="arabicPeriod"/>
            </a:pPr>
            <a:r>
              <a:rPr lang="en-US" sz="1050">
                <a:solidFill>
                  <a:srgbClr val="532E1F"/>
                </a:solidFill>
                <a:latin typeface="Montserrat" pitchFamily="2" charset="0"/>
              </a:rPr>
              <a:t>Open your web browser and type elearning.wmich.edu into the search bar</a:t>
            </a:r>
          </a:p>
          <a:p>
            <a:pPr marL="228600" indent="-228600" algn="l">
              <a:buFont typeface="+mj-lt"/>
              <a:buAutoNum type="arabicPeriod"/>
            </a:pPr>
            <a:r>
              <a:rPr lang="en-US" sz="1050">
                <a:solidFill>
                  <a:srgbClr val="532E1F"/>
                </a:solidFill>
                <a:latin typeface="Montserrat" pitchFamily="2" charset="0"/>
              </a:rPr>
              <a:t>Log in with your Bronco NetID or guest account</a:t>
            </a:r>
          </a:p>
          <a:p>
            <a:pPr marL="228600" indent="-228600" algn="l">
              <a:buFont typeface="+mj-lt"/>
              <a:buAutoNum type="arabicPeriod"/>
            </a:pPr>
            <a:r>
              <a:rPr lang="en-US" sz="1050">
                <a:solidFill>
                  <a:srgbClr val="532E1F"/>
                </a:solidFill>
                <a:latin typeface="Montserrat" pitchFamily="2" charset="0"/>
              </a:rPr>
              <a:t>Click the grid of 9 boxes at the top of the page to access the Elearning search and search for Web Accessibility Compliance</a:t>
            </a:r>
          </a:p>
          <a:p>
            <a:pPr marL="228600" indent="-228600" algn="l">
              <a:buFont typeface="+mj-lt"/>
              <a:buAutoNum type="arabicPeriod"/>
            </a:pPr>
            <a:endParaRPr lang="en-US" sz="1050">
              <a:solidFill>
                <a:srgbClr val="532E1F"/>
              </a:solidFill>
            </a:endParaRPr>
          </a:p>
        </p:txBody>
      </p:sp>
      <p:sp>
        <p:nvSpPr>
          <p:cNvPr id="16" name="TextBox 15">
            <a:extLst>
              <a:ext uri="{FF2B5EF4-FFF2-40B4-BE49-F238E27FC236}">
                <a16:creationId xmlns:a16="http://schemas.microsoft.com/office/drawing/2014/main" id="{8657F7BC-3081-4B81-97C5-54B3C2AEE721}"/>
              </a:ext>
            </a:extLst>
          </p:cNvPr>
          <p:cNvSpPr txBox="1"/>
          <p:nvPr/>
        </p:nvSpPr>
        <p:spPr>
          <a:xfrm>
            <a:off x="6126382" y="2058827"/>
            <a:ext cx="251170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lgn="ctr"/>
            <a:r>
              <a:rPr lang="en-US" sz="1200" b="1">
                <a:solidFill>
                  <a:srgbClr val="532E1F"/>
                </a:solidFill>
                <a:latin typeface="Montserrat" pitchFamily="2" charset="0"/>
              </a:rPr>
              <a:t>Multi-level List (outlining)</a:t>
            </a:r>
          </a:p>
        </p:txBody>
      </p:sp>
      <p:pic>
        <p:nvPicPr>
          <p:cNvPr id="17" name="Picture 16">
            <a:extLst>
              <a:ext uri="{FF2B5EF4-FFF2-40B4-BE49-F238E27FC236}">
                <a16:creationId xmlns:a16="http://schemas.microsoft.com/office/drawing/2014/main" id="{0EA272C5-F588-4F19-B4C0-6F295E0EF3D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368522" y="2422456"/>
            <a:ext cx="2026960" cy="2004975"/>
          </a:xfrm>
          <a:prstGeom prst="rect">
            <a:avLst/>
          </a:prstGeom>
        </p:spPr>
      </p:pic>
      <p:sp>
        <p:nvSpPr>
          <p:cNvPr id="38" name="Oval 37">
            <a:extLst>
              <a:ext uri="{FF2B5EF4-FFF2-40B4-BE49-F238E27FC236}">
                <a16:creationId xmlns:a16="http://schemas.microsoft.com/office/drawing/2014/main" id="{1DAE6649-EF21-4407-A02A-15DE1E571BA9}"/>
              </a:ext>
              <a:ext uri="{C183D7F6-B498-43B3-948B-1728B52AA6E4}">
                <adec:decorative xmlns:adec="http://schemas.microsoft.com/office/drawing/2017/decorative" val="1"/>
              </a:ext>
            </a:extLst>
          </p:cNvPr>
          <p:cNvSpPr/>
          <p:nvPr/>
        </p:nvSpPr>
        <p:spPr>
          <a:xfrm>
            <a:off x="3396335" y="1298597"/>
            <a:ext cx="1690150" cy="359298"/>
          </a:xfrm>
          <a:prstGeom prst="ellipse">
            <a:avLst/>
          </a:prstGeom>
          <a:noFill/>
          <a:ln w="25400" cap="flat">
            <a:solidFill>
              <a:srgbClr val="532E1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732598"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Calibri"/>
            </a:endParaRPr>
          </a:p>
        </p:txBody>
      </p:sp>
      <p:pic>
        <p:nvPicPr>
          <p:cNvPr id="3" name="Picture 2">
            <a:extLst>
              <a:ext uri="{FF2B5EF4-FFF2-40B4-BE49-F238E27FC236}">
                <a16:creationId xmlns:a16="http://schemas.microsoft.com/office/drawing/2014/main" id="{B00CA12F-86F9-4CAC-A5A9-6B4A702A0D99}"/>
              </a:ext>
              <a:ext uri="{C183D7F6-B498-43B3-948B-1728B52AA6E4}">
                <adec:decorative xmlns:adec="http://schemas.microsoft.com/office/drawing/2017/decorative" val="1"/>
              </a:ext>
            </a:extLst>
          </p:cNvPr>
          <p:cNvPicPr>
            <a:picLocks noChangeAspect="1"/>
          </p:cNvPicPr>
          <p:nvPr/>
        </p:nvPicPr>
        <p:blipFill rotWithShape="1">
          <a:blip r:embed="rId5"/>
          <a:srcRect l="23852" t="28740" r="66367" b="49866"/>
          <a:stretch/>
        </p:blipFill>
        <p:spPr>
          <a:xfrm>
            <a:off x="6226811" y="4605753"/>
            <a:ext cx="2352155" cy="403845"/>
          </a:xfrm>
          <a:prstGeom prst="rect">
            <a:avLst/>
          </a:prstGeom>
        </p:spPr>
      </p:pic>
      <p:sp>
        <p:nvSpPr>
          <p:cNvPr id="19" name="Oval 18">
            <a:extLst>
              <a:ext uri="{FF2B5EF4-FFF2-40B4-BE49-F238E27FC236}">
                <a16:creationId xmlns:a16="http://schemas.microsoft.com/office/drawing/2014/main" id="{6C9E62B1-365D-4EC9-B253-FAFD903F56E4}"/>
              </a:ext>
              <a:ext uri="{C183D7F6-B498-43B3-948B-1728B52AA6E4}">
                <adec:decorative xmlns:adec="http://schemas.microsoft.com/office/drawing/2017/decorative" val="1"/>
              </a:ext>
            </a:extLst>
          </p:cNvPr>
          <p:cNvSpPr/>
          <p:nvPr/>
        </p:nvSpPr>
        <p:spPr>
          <a:xfrm>
            <a:off x="7715313" y="4619049"/>
            <a:ext cx="1067595" cy="390549"/>
          </a:xfrm>
          <a:prstGeom prst="ellipse">
            <a:avLst/>
          </a:prstGeom>
          <a:noFill/>
          <a:ln w="25400" cap="flat">
            <a:solidFill>
              <a:srgbClr val="532E1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732598"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Calibri"/>
            </a:endParaRPr>
          </a:p>
        </p:txBody>
      </p:sp>
      <p:pic>
        <p:nvPicPr>
          <p:cNvPr id="7" name="Picture 7">
            <a:extLst>
              <a:ext uri="{FF2B5EF4-FFF2-40B4-BE49-F238E27FC236}">
                <a16:creationId xmlns:a16="http://schemas.microsoft.com/office/drawing/2014/main" id="{D1525D96-31FF-5195-4F44-87093E1EA0F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7003" y="164063"/>
            <a:ext cx="1077968" cy="607954"/>
          </a:xfrm>
          <a:prstGeom prst="rect">
            <a:avLst/>
          </a:prstGeom>
        </p:spPr>
      </p:pic>
    </p:spTree>
    <p:extLst>
      <p:ext uri="{BB962C8B-B14F-4D97-AF65-F5344CB8AC3E}">
        <p14:creationId xmlns:p14="http://schemas.microsoft.com/office/powerpoint/2010/main" val="88092277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BD68EC88-0CAC-4EDB-9C7C-773F8FC8DC41}"/>
              </a:ext>
              <a:ext uri="{C183D7F6-B498-43B3-948B-1728B52AA6E4}">
                <adec:decorative xmlns:adec="http://schemas.microsoft.com/office/drawing/2017/decorative" val="1"/>
              </a:ext>
            </a:extLst>
          </p:cNvPr>
          <p:cNvSpPr/>
          <p:nvPr/>
        </p:nvSpPr>
        <p:spPr>
          <a:xfrm>
            <a:off x="0" y="907404"/>
            <a:ext cx="8129094" cy="150579"/>
          </a:xfrm>
          <a:prstGeom prst="rect">
            <a:avLst/>
          </a:prstGeom>
          <a:solidFill>
            <a:srgbClr val="F1C500"/>
          </a:solidFill>
          <a:ln w="12700">
            <a:miter lim="400000"/>
          </a:ln>
        </p:spPr>
        <p:txBody>
          <a:bodyPr lIns="45719" rIns="45719" anchor="ctr"/>
          <a:lstStyle/>
          <a:p>
            <a:pPr algn="ctr">
              <a:defRPr sz="1000">
                <a:solidFill>
                  <a:srgbClr val="FFFFFF"/>
                </a:solidFill>
              </a:defRPr>
            </a:pPr>
            <a:endParaRPr/>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277435" y="359723"/>
            <a:ext cx="8091714" cy="307777"/>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000" b="1" i="0" u="none" strike="noStrike" kern="0" cap="none" spc="-46" normalizeH="0" baseline="0" noProof="0" dirty="0">
                <a:ln>
                  <a:noFill/>
                </a:ln>
                <a:solidFill>
                  <a:srgbClr val="3B1C0E"/>
                </a:solidFill>
                <a:effectLst/>
                <a:uLnTx/>
                <a:uFillTx/>
                <a:latin typeface="Montserrat Bold"/>
                <a:ea typeface="Montserrat Bold"/>
                <a:cs typeface="Montserrat Bold"/>
                <a:sym typeface="Montserrat Bold"/>
              </a:rPr>
              <a:t> Tables </a:t>
            </a:r>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5035316" y="-3144527"/>
            <a:ext cx="103779" cy="8113592"/>
          </a:xfrm>
          <a:prstGeom prst="rect">
            <a:avLst/>
          </a:prstGeom>
          <a:solidFill>
            <a:srgbClr val="532E1F"/>
          </a:solidFill>
          <a:ln w="12700">
            <a:miter lim="400000"/>
          </a:ln>
        </p:spPr>
        <p:txBody>
          <a:bodyPr lIns="45719" rIns="45719"/>
          <a:lstStyle/>
          <a:p>
            <a:pPr>
              <a:defRPr sz="1600"/>
            </a:pPr>
            <a:endParaRPr sz="4000"/>
          </a:p>
        </p:txBody>
      </p:sp>
      <p:sp>
        <p:nvSpPr>
          <p:cNvPr id="4" name="TextBox 1">
            <a:extLst>
              <a:ext uri="{FF2B5EF4-FFF2-40B4-BE49-F238E27FC236}">
                <a16:creationId xmlns:a16="http://schemas.microsoft.com/office/drawing/2014/main" id="{C0F8DAF4-D712-30DC-5A40-ED025AC6E5A6}"/>
              </a:ext>
            </a:extLst>
          </p:cNvPr>
          <p:cNvSpPr txBox="1"/>
          <p:nvPr/>
        </p:nvSpPr>
        <p:spPr>
          <a:xfrm>
            <a:off x="417936" y="1209095"/>
            <a:ext cx="5875889"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r>
              <a:rPr lang="en-US" sz="2000" b="1" dirty="0">
                <a:solidFill>
                  <a:srgbClr val="532E1F"/>
                </a:solidFill>
                <a:latin typeface="Montserrat"/>
              </a:rPr>
              <a:t>Tables are for Data! </a:t>
            </a:r>
            <a:endParaRPr lang="en-US" sz="2000" b="1" dirty="0">
              <a:solidFill>
                <a:srgbClr val="532E1F"/>
              </a:solidFill>
              <a:latin typeface="Montserrat" pitchFamily="2" charset="0"/>
            </a:endParaRPr>
          </a:p>
          <a:p>
            <a:pPr marL="171450" indent="-171450">
              <a:buFont typeface="Arial" panose="020B0604020202020204" pitchFamily="34" charset="0"/>
              <a:buChar char="•"/>
            </a:pPr>
            <a:r>
              <a:rPr lang="en-US" sz="1800" dirty="0">
                <a:solidFill>
                  <a:srgbClr val="532E1F"/>
                </a:solidFill>
                <a:latin typeface="Montserrat"/>
              </a:rPr>
              <a:t>Avoid complex tables - Do not merge cells</a:t>
            </a:r>
          </a:p>
          <a:p>
            <a:pPr marL="171450" indent="-171450">
              <a:buFont typeface="Arial" panose="020B0604020202020204" pitchFamily="34" charset="0"/>
              <a:buChar char="•"/>
            </a:pPr>
            <a:r>
              <a:rPr lang="en-US" sz="1800" dirty="0">
                <a:solidFill>
                  <a:srgbClr val="532E1F"/>
                </a:solidFill>
                <a:latin typeface="Montserrat"/>
              </a:rPr>
              <a:t>Check the Table Properties </a:t>
            </a:r>
            <a:endParaRPr lang="en-US" sz="1800" dirty="0">
              <a:solidFill>
                <a:srgbClr val="532E1F"/>
              </a:solidFill>
              <a:latin typeface="Montserrat" pitchFamily="2" charset="0"/>
            </a:endParaRPr>
          </a:p>
          <a:p>
            <a:pPr marL="171450" lvl="4" indent="-171450">
              <a:buFont typeface="Arial" panose="020B0604020202020204" pitchFamily="34" charset="0"/>
              <a:buChar char="•"/>
            </a:pPr>
            <a:r>
              <a:rPr lang="en-US" sz="1800" dirty="0">
                <a:solidFill>
                  <a:srgbClr val="532E1F"/>
                </a:solidFill>
                <a:latin typeface="Montserrat"/>
              </a:rPr>
              <a:t>Designate a Header Row</a:t>
            </a:r>
          </a:p>
          <a:p>
            <a:pPr marL="171450" lvl="4" indent="-171450">
              <a:buFont typeface="Arial" panose="020B0604020202020204" pitchFamily="34" charset="0"/>
              <a:buChar char="•"/>
            </a:pPr>
            <a:r>
              <a:rPr lang="en-US" sz="1800" dirty="0">
                <a:solidFill>
                  <a:srgbClr val="532E1F"/>
                </a:solidFill>
                <a:latin typeface="Montserrat"/>
              </a:rPr>
              <a:t>Add ALT Text</a:t>
            </a:r>
          </a:p>
          <a:p>
            <a:pPr marL="171450" lvl="4" indent="-171450">
              <a:buFont typeface="Arial" panose="020B0604020202020204" pitchFamily="34" charset="0"/>
              <a:buChar char="•"/>
            </a:pPr>
            <a:r>
              <a:rPr lang="en-US" sz="1800" dirty="0">
                <a:solidFill>
                  <a:srgbClr val="532E1F"/>
                </a:solidFill>
                <a:latin typeface="Montserrat"/>
              </a:rPr>
              <a:t>Be prepared to explain in writing, any data presented in a table, graph, chart, </a:t>
            </a:r>
            <a:r>
              <a:rPr lang="en-US" sz="1800" dirty="0" err="1">
                <a:solidFill>
                  <a:srgbClr val="532E1F"/>
                </a:solidFill>
                <a:latin typeface="Montserrat"/>
              </a:rPr>
              <a:t>etc</a:t>
            </a:r>
            <a:r>
              <a:rPr lang="en-US" sz="1800" dirty="0">
                <a:solidFill>
                  <a:srgbClr val="532E1F"/>
                </a:solidFill>
                <a:latin typeface="Montserrat"/>
              </a:rPr>
              <a:t>…</a:t>
            </a:r>
          </a:p>
        </p:txBody>
      </p:sp>
      <p:pic>
        <p:nvPicPr>
          <p:cNvPr id="15" name="Picture 17">
            <a:extLst>
              <a:ext uri="{FF2B5EF4-FFF2-40B4-BE49-F238E27FC236}">
                <a16:creationId xmlns:a16="http://schemas.microsoft.com/office/drawing/2014/main" id="{E2108ECF-C6D6-1F87-B0C3-B8D74355DC1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0995" y="3538952"/>
            <a:ext cx="7394028" cy="1435475"/>
          </a:xfrm>
          <a:prstGeom prst="rect">
            <a:avLst/>
          </a:prstGeom>
          <a:ln>
            <a:solidFill>
              <a:srgbClr val="532E1F"/>
            </a:solidFill>
          </a:ln>
        </p:spPr>
      </p:pic>
      <p:cxnSp>
        <p:nvCxnSpPr>
          <p:cNvPr id="18" name="Straight Arrow Connector 17">
            <a:extLst>
              <a:ext uri="{FF2B5EF4-FFF2-40B4-BE49-F238E27FC236}">
                <a16:creationId xmlns:a16="http://schemas.microsoft.com/office/drawing/2014/main" id="{D525F505-4B9B-9CE5-695C-844F5D371E8B}"/>
              </a:ext>
              <a:ext uri="{C183D7F6-B498-43B3-948B-1728B52AA6E4}">
                <adec:decorative xmlns:adec="http://schemas.microsoft.com/office/drawing/2017/decorative" val="1"/>
              </a:ext>
            </a:extLst>
          </p:cNvPr>
          <p:cNvCxnSpPr/>
          <p:nvPr/>
        </p:nvCxnSpPr>
        <p:spPr>
          <a:xfrm>
            <a:off x="45326" y="3848756"/>
            <a:ext cx="539969" cy="372461"/>
          </a:xfrm>
          <a:prstGeom prst="straightConnector1">
            <a:avLst/>
          </a:prstGeom>
          <a:noFill/>
          <a:ln w="25400" cap="flat">
            <a:solidFill>
              <a:srgbClr val="532E1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5F184FCA-7960-2DDD-D2C0-CE7AE65518DF}"/>
              </a:ext>
              <a:ext uri="{C183D7F6-B498-43B3-948B-1728B52AA6E4}">
                <adec:decorative xmlns:adec="http://schemas.microsoft.com/office/drawing/2017/decorative" val="1"/>
              </a:ext>
            </a:extLst>
          </p:cNvPr>
          <p:cNvCxnSpPr>
            <a:cxnSpLocks/>
          </p:cNvCxnSpPr>
          <p:nvPr/>
        </p:nvCxnSpPr>
        <p:spPr>
          <a:xfrm>
            <a:off x="5888420" y="3582713"/>
            <a:ext cx="539969" cy="372461"/>
          </a:xfrm>
          <a:prstGeom prst="straightConnector1">
            <a:avLst/>
          </a:prstGeom>
          <a:noFill/>
          <a:ln w="25400" cap="flat">
            <a:solidFill>
              <a:srgbClr val="532E1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2" name="Straight Arrow Connector 21">
            <a:extLst>
              <a:ext uri="{FF2B5EF4-FFF2-40B4-BE49-F238E27FC236}">
                <a16:creationId xmlns:a16="http://schemas.microsoft.com/office/drawing/2014/main" id="{CB3E5F40-49CF-2D84-BF8A-A9DDF273C081}"/>
              </a:ext>
              <a:ext uri="{C183D7F6-B498-43B3-948B-1728B52AA6E4}">
                <adec:decorative xmlns:adec="http://schemas.microsoft.com/office/drawing/2017/decorative" val="1"/>
              </a:ext>
            </a:extLst>
          </p:cNvPr>
          <p:cNvCxnSpPr>
            <a:cxnSpLocks/>
          </p:cNvCxnSpPr>
          <p:nvPr/>
        </p:nvCxnSpPr>
        <p:spPr>
          <a:xfrm>
            <a:off x="45326" y="4331575"/>
            <a:ext cx="539969" cy="372461"/>
          </a:xfrm>
          <a:prstGeom prst="straightConnector1">
            <a:avLst/>
          </a:prstGeom>
          <a:noFill/>
          <a:ln w="25400" cap="flat">
            <a:solidFill>
              <a:srgbClr val="532E1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14" name="Picture 14">
            <a:extLst>
              <a:ext uri="{FF2B5EF4-FFF2-40B4-BE49-F238E27FC236}">
                <a16:creationId xmlns:a16="http://schemas.microsoft.com/office/drawing/2014/main" id="{DC1805EE-42C3-D831-EC93-32D693C1247B}"/>
              </a:ext>
              <a:ext uri="{C183D7F6-B498-43B3-948B-1728B52AA6E4}">
                <adec:decorative xmlns:adec="http://schemas.microsoft.com/office/drawing/2017/decorative" val="1"/>
              </a:ext>
            </a:extLst>
          </p:cNvPr>
          <p:cNvPicPr>
            <a:picLocks noChangeAspect="1"/>
          </p:cNvPicPr>
          <p:nvPr/>
        </p:nvPicPr>
        <p:blipFill rotWithShape="1">
          <a:blip r:embed="rId4"/>
          <a:srcRect l="873" t="704" r="9170" b="3169"/>
          <a:stretch/>
        </p:blipFill>
        <p:spPr>
          <a:xfrm>
            <a:off x="6481599" y="1158666"/>
            <a:ext cx="2024491" cy="2689933"/>
          </a:xfrm>
          <a:prstGeom prst="rect">
            <a:avLst/>
          </a:prstGeom>
          <a:ln w="12700">
            <a:solidFill>
              <a:srgbClr val="532E1F"/>
            </a:solidFill>
          </a:ln>
        </p:spPr>
      </p:pic>
      <p:cxnSp>
        <p:nvCxnSpPr>
          <p:cNvPr id="23" name="Straight Arrow Connector 22">
            <a:extLst>
              <a:ext uri="{FF2B5EF4-FFF2-40B4-BE49-F238E27FC236}">
                <a16:creationId xmlns:a16="http://schemas.microsoft.com/office/drawing/2014/main" id="{2533FEC0-861C-5DAE-8653-6B05FBA4FCD2}"/>
              </a:ext>
              <a:ext uri="{C183D7F6-B498-43B3-948B-1728B52AA6E4}">
                <adec:decorative xmlns:adec="http://schemas.microsoft.com/office/drawing/2017/decorative" val="1"/>
              </a:ext>
            </a:extLst>
          </p:cNvPr>
          <p:cNvCxnSpPr>
            <a:cxnSpLocks/>
          </p:cNvCxnSpPr>
          <p:nvPr/>
        </p:nvCxnSpPr>
        <p:spPr>
          <a:xfrm>
            <a:off x="6509187" y="1030669"/>
            <a:ext cx="539969" cy="372461"/>
          </a:xfrm>
          <a:prstGeom prst="straightConnector1">
            <a:avLst/>
          </a:prstGeom>
          <a:noFill/>
          <a:ln w="25400" cap="flat">
            <a:solidFill>
              <a:srgbClr val="532E1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25" name="Picture 7">
            <a:extLst>
              <a:ext uri="{FF2B5EF4-FFF2-40B4-BE49-F238E27FC236}">
                <a16:creationId xmlns:a16="http://schemas.microsoft.com/office/drawing/2014/main" id="{4809E70A-AA3E-FE11-D406-9D4FCE322E3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7003" y="164063"/>
            <a:ext cx="1077968" cy="607954"/>
          </a:xfrm>
          <a:prstGeom prst="rect">
            <a:avLst/>
          </a:prstGeom>
        </p:spPr>
      </p:pic>
      <p:cxnSp>
        <p:nvCxnSpPr>
          <p:cNvPr id="26" name="Straight Arrow Connector 25">
            <a:extLst>
              <a:ext uri="{FF2B5EF4-FFF2-40B4-BE49-F238E27FC236}">
                <a16:creationId xmlns:a16="http://schemas.microsoft.com/office/drawing/2014/main" id="{51633B51-24C1-8314-7955-E33921149D3B}"/>
              </a:ext>
              <a:ext uri="{C183D7F6-B498-43B3-948B-1728B52AA6E4}">
                <adec:decorative xmlns:adec="http://schemas.microsoft.com/office/drawing/2017/decorative" val="1"/>
              </a:ext>
            </a:extLst>
          </p:cNvPr>
          <p:cNvCxnSpPr>
            <a:cxnSpLocks/>
          </p:cNvCxnSpPr>
          <p:nvPr/>
        </p:nvCxnSpPr>
        <p:spPr>
          <a:xfrm>
            <a:off x="922283" y="3848756"/>
            <a:ext cx="539969" cy="372461"/>
          </a:xfrm>
          <a:prstGeom prst="straightConnector1">
            <a:avLst/>
          </a:prstGeom>
          <a:noFill/>
          <a:ln w="25400" cap="flat">
            <a:solidFill>
              <a:srgbClr val="532E1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7901125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EDC224-9FA5-7BB0-A668-73562EC315D0}"/>
              </a:ext>
              <a:ext uri="{C183D7F6-B498-43B3-948B-1728B52AA6E4}">
                <adec:decorative xmlns:adec="http://schemas.microsoft.com/office/drawing/2017/decorative" val="1"/>
              </a:ext>
            </a:extLst>
          </p:cNvPr>
          <p:cNvSpPr/>
          <p:nvPr/>
        </p:nvSpPr>
        <p:spPr>
          <a:xfrm>
            <a:off x="5228623" y="1283047"/>
            <a:ext cx="3252648" cy="3526637"/>
          </a:xfrm>
          <a:prstGeom prst="rect">
            <a:avLst/>
          </a:prstGeom>
          <a:solidFill>
            <a:schemeClr val="bg1"/>
          </a:solidFill>
          <a:ln w="38100">
            <a:solidFill>
              <a:srgbClr val="532E1F"/>
            </a:solidFill>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pPr algn="ctr">
              <a:defRPr sz="1000">
                <a:solidFill>
                  <a:srgbClr val="FFFFFF"/>
                </a:solidFill>
              </a:defRPr>
            </a:pPr>
            <a:endParaRPr/>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2178734" y="277823"/>
            <a:ext cx="8091714" cy="307777"/>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000" b="1" i="0" u="none" strike="noStrike" kern="0" cap="none" spc="-46" normalizeH="0" baseline="0" noProof="0" dirty="0">
                <a:ln>
                  <a:noFill/>
                </a:ln>
                <a:solidFill>
                  <a:srgbClr val="3B1C0E"/>
                </a:solidFill>
                <a:effectLst/>
                <a:uLnTx/>
                <a:uFillTx/>
                <a:latin typeface="Montserrat SemiBold"/>
                <a:ea typeface="Montserrat Bold"/>
                <a:cs typeface="Montserrat Bold"/>
                <a:sym typeface="Montserrat Bold"/>
              </a:rPr>
              <a:t>Meaningful Hyperlinks</a:t>
            </a:r>
            <a:endParaRPr kumimoji="0" lang="en-US" sz="3600" b="1" i="0" u="none" strike="noStrike" kern="0" cap="none" spc="-46" normalizeH="0" baseline="0" noProof="0" dirty="0">
              <a:ln>
                <a:noFill/>
              </a:ln>
              <a:solidFill>
                <a:srgbClr val="3B1C0E"/>
              </a:solidFill>
              <a:effectLst/>
              <a:uLnTx/>
              <a:uFillTx/>
              <a:latin typeface="Montserrat SemiBold"/>
              <a:ea typeface="Montserrat Bold"/>
              <a:cs typeface="Montserrat Bold"/>
              <a:sym typeface="Montserrat Bold"/>
            </a:endParaRPr>
          </a:p>
        </p:txBody>
      </p:sp>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211446" y="-3245808"/>
            <a:ext cx="126616" cy="8549508"/>
          </a:xfrm>
          <a:prstGeom prst="rect">
            <a:avLst/>
          </a:prstGeom>
          <a:solidFill>
            <a:srgbClr val="FED938"/>
          </a:solidFill>
          <a:ln w="12700">
            <a:miter lim="400000"/>
          </a:ln>
        </p:spPr>
        <p:txBody>
          <a:bodyPr lIns="45719" rIns="45719"/>
          <a:lstStyle/>
          <a:p>
            <a:pPr>
              <a:defRPr sz="1600"/>
            </a:pPr>
            <a:endParaRPr sz="4000"/>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5050095" y="-3060769"/>
            <a:ext cx="93926" cy="8093885"/>
          </a:xfrm>
          <a:prstGeom prst="rect">
            <a:avLst/>
          </a:prstGeom>
          <a:solidFill>
            <a:srgbClr val="532E1F"/>
          </a:solidFill>
          <a:ln w="12700">
            <a:miter lim="400000"/>
          </a:ln>
        </p:spPr>
        <p:txBody>
          <a:bodyPr lIns="45719" rIns="45719"/>
          <a:lstStyle/>
          <a:p>
            <a:pPr>
              <a:defRPr sz="1600"/>
            </a:pPr>
            <a:endParaRPr sz="4000"/>
          </a:p>
        </p:txBody>
      </p:sp>
      <p:sp>
        <p:nvSpPr>
          <p:cNvPr id="5" name="TextBox 1">
            <a:extLst>
              <a:ext uri="{FF2B5EF4-FFF2-40B4-BE49-F238E27FC236}">
                <a16:creationId xmlns:a16="http://schemas.microsoft.com/office/drawing/2014/main" id="{C0F1B546-3E12-1127-72DE-3B2F46167174}"/>
              </a:ext>
            </a:extLst>
          </p:cNvPr>
          <p:cNvSpPr txBox="1"/>
          <p:nvPr/>
        </p:nvSpPr>
        <p:spPr>
          <a:xfrm>
            <a:off x="530739" y="1369572"/>
            <a:ext cx="4514756"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r>
              <a:rPr lang="en-US" sz="1200" b="0" i="0" dirty="0">
                <a:solidFill>
                  <a:srgbClr val="3B1C0E"/>
                </a:solidFill>
                <a:effectLst/>
                <a:latin typeface="Montserrat"/>
              </a:rPr>
              <a:t>Meaningful link text provides a clear description of where users will go once, they click on the link.</a:t>
            </a:r>
            <a:endParaRPr lang="en-US" dirty="0"/>
          </a:p>
          <a:p>
            <a:endParaRPr lang="en-US" sz="1200" dirty="0">
              <a:solidFill>
                <a:srgbClr val="3B1C0E"/>
              </a:solidFill>
              <a:latin typeface="Montserrat" pitchFamily="2" charset="0"/>
            </a:endParaRPr>
          </a:p>
          <a:p>
            <a:r>
              <a:rPr lang="en-US" sz="1200" b="0" i="0" dirty="0">
                <a:solidFill>
                  <a:srgbClr val="3B1C0E"/>
                </a:solidFill>
                <a:effectLst/>
                <a:latin typeface="Montserrat"/>
              </a:rPr>
              <a:t>Link text </a:t>
            </a:r>
            <a:r>
              <a:rPr lang="en-US" sz="1200" dirty="0">
                <a:solidFill>
                  <a:srgbClr val="3B1C0E"/>
                </a:solidFill>
                <a:latin typeface="Montserrat"/>
              </a:rPr>
              <a:t>that</a:t>
            </a:r>
            <a:r>
              <a:rPr lang="en-US" sz="1200" b="0" i="0" dirty="0">
                <a:solidFill>
                  <a:srgbClr val="3B1C0E"/>
                </a:solidFill>
                <a:effectLst/>
                <a:latin typeface="Montserrat"/>
              </a:rPr>
              <a:t> is the actual URL and is bad for screen reader users, if you can, avoid using just the URL</a:t>
            </a:r>
          </a:p>
          <a:p>
            <a:endParaRPr lang="en-US" sz="1200" b="0" i="0" dirty="0">
              <a:solidFill>
                <a:srgbClr val="3B1C0E"/>
              </a:solidFill>
              <a:effectLst/>
              <a:latin typeface="Montserrat" pitchFamily="2" charset="0"/>
            </a:endParaRPr>
          </a:p>
          <a:p>
            <a:pPr marL="228600" indent="-228600">
              <a:buAutoNum type="arabicPeriod"/>
            </a:pPr>
            <a:r>
              <a:rPr lang="en-US" sz="1200" dirty="0">
                <a:solidFill>
                  <a:srgbClr val="3B1C0E"/>
                </a:solidFill>
                <a:latin typeface="Montserrat"/>
              </a:rPr>
              <a:t>Highlight/select</a:t>
            </a:r>
            <a:endParaRPr lang="en-US" sz="1200" dirty="0">
              <a:solidFill>
                <a:srgbClr val="3B1C0E"/>
              </a:solidFill>
              <a:latin typeface="Montserrat" pitchFamily="2" charset="0"/>
            </a:endParaRPr>
          </a:p>
          <a:p>
            <a:pPr marL="228600" indent="-228600">
              <a:buAutoNum type="arabicPeriod"/>
            </a:pPr>
            <a:r>
              <a:rPr lang="en-US" sz="1200" dirty="0">
                <a:solidFill>
                  <a:srgbClr val="3B1C0E"/>
                </a:solidFill>
                <a:latin typeface="Montserrat"/>
              </a:rPr>
              <a:t>Ctrl + K to open the Insert Hyperlink</a:t>
            </a:r>
            <a:endParaRPr lang="en-US" sz="1200" dirty="0">
              <a:solidFill>
                <a:srgbClr val="3B1C0E"/>
              </a:solidFill>
              <a:latin typeface="Montserrat" pitchFamily="2" charset="0"/>
            </a:endParaRPr>
          </a:p>
          <a:p>
            <a:pPr marL="228600" indent="-228600">
              <a:buAutoNum type="arabicPeriod"/>
            </a:pPr>
            <a:r>
              <a:rPr lang="en-US" sz="1200" dirty="0">
                <a:solidFill>
                  <a:srgbClr val="3B1C0E"/>
                </a:solidFill>
                <a:latin typeface="Montserrat"/>
              </a:rPr>
              <a:t>Paste </a:t>
            </a:r>
            <a:r>
              <a:rPr lang="en-US" sz="1200" dirty="0" err="1">
                <a:solidFill>
                  <a:srgbClr val="3B1C0E"/>
                </a:solidFill>
                <a:latin typeface="Montserrat"/>
              </a:rPr>
              <a:t>url</a:t>
            </a:r>
            <a:r>
              <a:rPr lang="en-US" sz="1200" dirty="0">
                <a:solidFill>
                  <a:srgbClr val="3B1C0E"/>
                </a:solidFill>
                <a:latin typeface="Montserrat"/>
              </a:rPr>
              <a:t> in address </a:t>
            </a:r>
            <a:endParaRPr lang="en-US" sz="1200" dirty="0">
              <a:solidFill>
                <a:srgbClr val="3B1C0E"/>
              </a:solidFill>
              <a:latin typeface="Montserrat" pitchFamily="2" charset="0"/>
            </a:endParaRPr>
          </a:p>
          <a:p>
            <a:endParaRPr lang="en-US" sz="1200">
              <a:solidFill>
                <a:srgbClr val="532E1F"/>
              </a:solidFill>
              <a:latin typeface="Montserrat" pitchFamily="2" charset="0"/>
            </a:endParaRPr>
          </a:p>
        </p:txBody>
      </p:sp>
      <p:sp>
        <p:nvSpPr>
          <p:cNvPr id="6" name="TextBox 1">
            <a:extLst>
              <a:ext uri="{FF2B5EF4-FFF2-40B4-BE49-F238E27FC236}">
                <a16:creationId xmlns:a16="http://schemas.microsoft.com/office/drawing/2014/main" id="{2E63C0D6-B428-A31B-47D8-E881D9C0BB37}"/>
              </a:ext>
            </a:extLst>
          </p:cNvPr>
          <p:cNvSpPr txBox="1"/>
          <p:nvPr/>
        </p:nvSpPr>
        <p:spPr>
          <a:xfrm>
            <a:off x="5346055" y="1325832"/>
            <a:ext cx="2829095" cy="37101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pPr>
              <a:lnSpc>
                <a:spcPct val="107000"/>
              </a:lnSpc>
              <a:spcAft>
                <a:spcPts val="800"/>
              </a:spcAft>
            </a:pPr>
            <a:r>
              <a:rPr lang="en-US" sz="1200" dirty="0">
                <a:ea typeface="+mn-lt"/>
                <a:cs typeface="+mn-lt"/>
              </a:rPr>
              <a:t> </a:t>
            </a:r>
            <a:r>
              <a:rPr lang="en-US" sz="1200" dirty="0">
                <a:ea typeface="+mn-lt"/>
                <a:cs typeface="+mn-lt"/>
                <a:hlinkClick r:id="rId3"/>
              </a:rPr>
              <a:t>https://weather.com/weather/today/l/Kalamazoo+MI?canonicalCityId=c0af2e4d9dbb29ff340645ffa7f3303bf1a4752c754898066632b8d839ac9a4e</a:t>
            </a:r>
            <a:endParaRPr lang="en-US" sz="1200"/>
          </a:p>
          <a:p>
            <a:pPr marL="0" marR="0">
              <a:lnSpc>
                <a:spcPct val="107000"/>
              </a:lnSpc>
              <a:spcBef>
                <a:spcPts val="0"/>
              </a:spcBef>
              <a:spcAft>
                <a:spcPts val="800"/>
              </a:spcAft>
            </a:pPr>
            <a:r>
              <a:rPr lang="en-US" sz="1200" dirty="0">
                <a:solidFill>
                  <a:srgbClr val="532E1F"/>
                </a:solidFill>
                <a:effectLst/>
                <a:latin typeface="Montserrat"/>
                <a:ea typeface="Times New Roman" panose="02020603050405020304" pitchFamily="18" charset="0"/>
                <a:cs typeface="Times New Roman"/>
              </a:rPr>
              <a:t>Examples of links that may be </a:t>
            </a:r>
            <a:r>
              <a:rPr lang="en-US" sz="1200" b="1" dirty="0">
                <a:solidFill>
                  <a:srgbClr val="532E1F"/>
                </a:solidFill>
                <a:effectLst/>
                <a:latin typeface="Montserrat"/>
                <a:ea typeface="Times New Roman" panose="02020603050405020304" pitchFamily="18" charset="0"/>
                <a:cs typeface="Times New Roman"/>
              </a:rPr>
              <a:t>unclear </a:t>
            </a:r>
            <a:r>
              <a:rPr lang="en-US" sz="1200" dirty="0">
                <a:solidFill>
                  <a:srgbClr val="532E1F"/>
                </a:solidFill>
                <a:effectLst/>
                <a:latin typeface="Montserrat"/>
                <a:ea typeface="Times New Roman" panose="02020603050405020304" pitchFamily="18" charset="0"/>
                <a:cs typeface="Times New Roman"/>
              </a:rPr>
              <a:t>if read out of context of the surrounding content:</a:t>
            </a:r>
            <a:endParaRPr lang="en-US" sz="1200">
              <a:solidFill>
                <a:srgbClr val="532E1F"/>
              </a:solidFill>
              <a:effectLst/>
              <a:latin typeface="Montserrat"/>
              <a:ea typeface="Calibri" panose="020F0502020204030204" pitchFamily="34" charset="0"/>
              <a:cs typeface="Times New Roman"/>
            </a:endParaRPr>
          </a:p>
          <a:p>
            <a:pPr marL="342900" marR="0" lvl="0" indent="-342900">
              <a:lnSpc>
                <a:spcPct val="107000"/>
              </a:lnSpc>
              <a:spcBef>
                <a:spcPts val="0"/>
              </a:spcBef>
              <a:spcAft>
                <a:spcPts val="800"/>
              </a:spcAft>
              <a:buSzPts val="1000"/>
              <a:buFont typeface="Wingdings" panose="05000000000000000000" pitchFamily="2" charset="2"/>
              <a:buChar char=""/>
              <a:tabLst>
                <a:tab pos="457200" algn="l"/>
              </a:tabLst>
            </a:pPr>
            <a:r>
              <a:rPr lang="en-US" sz="1100" b="1" u="sng" dirty="0">
                <a:solidFill>
                  <a:srgbClr val="00543C"/>
                </a:solidFill>
                <a:effectLst/>
                <a:latin typeface="Montserrat"/>
                <a:ea typeface="Times New Roman" panose="02020603050405020304" pitchFamily="18" charset="0"/>
                <a:cs typeface="Times New Roman"/>
                <a:hlinkClick r:id="rId4"/>
              </a:rPr>
              <a:t>Click Here</a:t>
            </a:r>
            <a:r>
              <a:rPr lang="en-US" sz="1100" dirty="0">
                <a:solidFill>
                  <a:srgbClr val="6B6B6B"/>
                </a:solidFill>
                <a:effectLst/>
                <a:latin typeface="Montserrat"/>
                <a:ea typeface="Times New Roman" panose="02020603050405020304" pitchFamily="18" charset="0"/>
                <a:cs typeface="Times New Roman"/>
              </a:rPr>
              <a:t> </a:t>
            </a:r>
            <a:r>
              <a:rPr lang="en-US" sz="1100" dirty="0">
                <a:solidFill>
                  <a:srgbClr val="532E1F"/>
                </a:solidFill>
                <a:effectLst/>
                <a:latin typeface="Montserrat"/>
                <a:ea typeface="Times New Roman" panose="02020603050405020304" pitchFamily="18" charset="0"/>
                <a:cs typeface="Times New Roman"/>
              </a:rPr>
              <a:t>to see today's weather</a:t>
            </a:r>
            <a:r>
              <a:rPr lang="en-US" sz="1100" dirty="0">
                <a:solidFill>
                  <a:srgbClr val="6B6B6B"/>
                </a:solidFill>
                <a:effectLst/>
                <a:latin typeface="Montserrat"/>
                <a:ea typeface="Times New Roman" panose="02020603050405020304" pitchFamily="18" charset="0"/>
                <a:cs typeface="Times New Roman"/>
              </a:rPr>
              <a:t>.</a:t>
            </a:r>
            <a:endParaRPr lang="en-US" sz="1100">
              <a:solidFill>
                <a:srgbClr val="6B6B6B"/>
              </a:solidFill>
              <a:effectLst/>
              <a:latin typeface="Montserrat"/>
              <a:ea typeface="Calibri" panose="020F0502020204030204" pitchFamily="34" charset="0"/>
              <a:cs typeface="Times New Roman"/>
            </a:endParaRPr>
          </a:p>
          <a:p>
            <a:pPr marL="342900" marR="0" lvl="0" indent="-342900">
              <a:lnSpc>
                <a:spcPct val="107000"/>
              </a:lnSpc>
              <a:spcBef>
                <a:spcPts val="0"/>
              </a:spcBef>
              <a:spcAft>
                <a:spcPts val="800"/>
              </a:spcAft>
              <a:buSzPts val="1000"/>
              <a:buFont typeface="Wingdings" panose="05000000000000000000" pitchFamily="2" charset="2"/>
              <a:buChar char=""/>
              <a:tabLst>
                <a:tab pos="457200" algn="l"/>
              </a:tabLst>
            </a:pPr>
            <a:r>
              <a:rPr lang="en-US" sz="1100" b="1" u="sng" dirty="0">
                <a:solidFill>
                  <a:srgbClr val="00543C"/>
                </a:solidFill>
                <a:effectLst/>
                <a:latin typeface="Montserrat"/>
                <a:ea typeface="Times New Roman" panose="02020603050405020304" pitchFamily="18" charset="0"/>
                <a:cs typeface="Times New Roman"/>
                <a:hlinkClick r:id="rId4"/>
              </a:rPr>
              <a:t>More Info</a:t>
            </a:r>
            <a:r>
              <a:rPr lang="en-US" sz="1100" dirty="0">
                <a:solidFill>
                  <a:srgbClr val="6B6B6B"/>
                </a:solidFill>
                <a:effectLst/>
                <a:latin typeface="Montserrat"/>
                <a:ea typeface="Times New Roman" panose="02020603050405020304" pitchFamily="18" charset="0"/>
                <a:cs typeface="Times New Roman"/>
              </a:rPr>
              <a:t> </a:t>
            </a:r>
            <a:r>
              <a:rPr lang="en-US" sz="1100" dirty="0">
                <a:solidFill>
                  <a:srgbClr val="532E1F"/>
                </a:solidFill>
                <a:effectLst/>
                <a:latin typeface="Montserrat"/>
                <a:ea typeface="Times New Roman" panose="02020603050405020304" pitchFamily="18" charset="0"/>
                <a:cs typeface="Times New Roman"/>
              </a:rPr>
              <a:t>about web accessibility</a:t>
            </a:r>
            <a:r>
              <a:rPr lang="en-US" sz="1100" dirty="0">
                <a:solidFill>
                  <a:srgbClr val="6B6B6B"/>
                </a:solidFill>
                <a:effectLst/>
                <a:latin typeface="Montserrat"/>
                <a:ea typeface="Times New Roman" panose="02020603050405020304" pitchFamily="18" charset="0"/>
                <a:cs typeface="Times New Roman"/>
              </a:rPr>
              <a:t>.</a:t>
            </a:r>
          </a:p>
          <a:p>
            <a:pPr marL="0" marR="0">
              <a:lnSpc>
                <a:spcPct val="107000"/>
              </a:lnSpc>
              <a:spcBef>
                <a:spcPts val="0"/>
              </a:spcBef>
              <a:spcAft>
                <a:spcPts val="800"/>
              </a:spcAft>
            </a:pPr>
            <a:r>
              <a:rPr lang="en-US" sz="1200" dirty="0">
                <a:solidFill>
                  <a:srgbClr val="532E1F"/>
                </a:solidFill>
                <a:effectLst/>
                <a:latin typeface="Montserrat"/>
                <a:ea typeface="Times New Roman" panose="02020603050405020304" pitchFamily="18" charset="0"/>
                <a:cs typeface="Times New Roman"/>
              </a:rPr>
              <a:t>Examples of links that are </a:t>
            </a:r>
            <a:r>
              <a:rPr lang="en-US" sz="1200" b="1" dirty="0">
                <a:solidFill>
                  <a:srgbClr val="532E1F"/>
                </a:solidFill>
                <a:effectLst/>
                <a:latin typeface="Montserrat"/>
                <a:ea typeface="Times New Roman" panose="02020603050405020304" pitchFamily="18" charset="0"/>
                <a:cs typeface="Times New Roman"/>
              </a:rPr>
              <a:t>concise</a:t>
            </a:r>
            <a:r>
              <a:rPr lang="en-US" sz="1200" dirty="0">
                <a:solidFill>
                  <a:srgbClr val="532E1F"/>
                </a:solidFill>
                <a:effectLst/>
                <a:latin typeface="Montserrat"/>
                <a:ea typeface="Times New Roman" panose="02020603050405020304" pitchFamily="18" charset="0"/>
                <a:cs typeface="Times New Roman"/>
              </a:rPr>
              <a:t>, descriptive, and clear:</a:t>
            </a:r>
            <a:endParaRPr lang="en-US" sz="1200">
              <a:solidFill>
                <a:srgbClr val="532E1F"/>
              </a:solidFill>
              <a:effectLst/>
              <a:latin typeface="Montserrat"/>
              <a:ea typeface="Calibri" panose="020F0502020204030204" pitchFamily="34" charset="0"/>
              <a:cs typeface="Times New Roman"/>
            </a:endParaRPr>
          </a:p>
          <a:p>
            <a:pPr marL="342900" marR="0" lvl="0" indent="-342900">
              <a:lnSpc>
                <a:spcPct val="107000"/>
              </a:lnSpc>
              <a:spcBef>
                <a:spcPts val="0"/>
              </a:spcBef>
              <a:spcAft>
                <a:spcPts val="800"/>
              </a:spcAft>
              <a:buSzPts val="1000"/>
              <a:buFont typeface="Wingdings" panose="05000000000000000000" pitchFamily="2" charset="2"/>
              <a:buChar char=""/>
              <a:tabLst>
                <a:tab pos="457200" algn="l"/>
              </a:tabLst>
            </a:pPr>
            <a:r>
              <a:rPr lang="en-US" sz="1100" b="1" u="sng" dirty="0">
                <a:solidFill>
                  <a:srgbClr val="00543C"/>
                </a:solidFill>
                <a:effectLst/>
                <a:latin typeface="Montserrat"/>
                <a:ea typeface="Times New Roman" panose="02020603050405020304" pitchFamily="18" charset="0"/>
                <a:cs typeface="Times New Roman"/>
                <a:hlinkClick r:id="rId4"/>
              </a:rPr>
              <a:t>Today's weather</a:t>
            </a:r>
            <a:r>
              <a:rPr lang="en-US" sz="1100" dirty="0">
                <a:solidFill>
                  <a:srgbClr val="6B6B6B"/>
                </a:solidFill>
                <a:effectLst/>
                <a:latin typeface="Montserrat"/>
                <a:ea typeface="Times New Roman" panose="02020603050405020304" pitchFamily="18" charset="0"/>
                <a:cs typeface="Times New Roman"/>
              </a:rPr>
              <a:t>.</a:t>
            </a:r>
            <a:endParaRPr lang="en-US" sz="1100">
              <a:solidFill>
                <a:srgbClr val="6B6B6B"/>
              </a:solidFill>
              <a:effectLst/>
              <a:latin typeface="Montserrat"/>
              <a:ea typeface="Calibri" panose="020F0502020204030204" pitchFamily="34" charset="0"/>
              <a:cs typeface="Times New Roman"/>
            </a:endParaRPr>
          </a:p>
          <a:p>
            <a:pPr marL="342900" marR="0" lvl="0" indent="-342900">
              <a:lnSpc>
                <a:spcPct val="107000"/>
              </a:lnSpc>
              <a:spcBef>
                <a:spcPts val="0"/>
              </a:spcBef>
              <a:spcAft>
                <a:spcPts val="800"/>
              </a:spcAft>
              <a:buSzPts val="1000"/>
              <a:buFont typeface="Wingdings" panose="05000000000000000000" pitchFamily="2" charset="2"/>
              <a:buChar char=""/>
              <a:tabLst>
                <a:tab pos="457200" algn="l"/>
              </a:tabLst>
            </a:pPr>
            <a:r>
              <a:rPr lang="en-US" sz="1100" b="1" u="sng" dirty="0">
                <a:solidFill>
                  <a:srgbClr val="00543C"/>
                </a:solidFill>
                <a:effectLst/>
                <a:latin typeface="Montserrat"/>
                <a:ea typeface="Times New Roman" panose="02020603050405020304" pitchFamily="18" charset="0"/>
                <a:cs typeface="Times New Roman"/>
                <a:hlinkClick r:id="rId4"/>
              </a:rPr>
              <a:t>Learn about web accessibility</a:t>
            </a:r>
            <a:endParaRPr lang="en-US" sz="1100">
              <a:solidFill>
                <a:srgbClr val="6B6B6B"/>
              </a:solidFill>
              <a:effectLst/>
              <a:latin typeface="Montserrat"/>
              <a:ea typeface="Calibri" panose="020F0502020204030204" pitchFamily="34" charset="0"/>
              <a:cs typeface="Times New Roman"/>
            </a:endParaRPr>
          </a:p>
          <a:p>
            <a:endParaRPr lang="en-US" sz="700" dirty="0">
              <a:solidFill>
                <a:srgbClr val="532E1F"/>
              </a:solidFill>
            </a:endParaRPr>
          </a:p>
          <a:p>
            <a:endParaRPr lang="en-US" sz="700" dirty="0">
              <a:solidFill>
                <a:srgbClr val="532E1F"/>
              </a:solidFill>
            </a:endParaRPr>
          </a:p>
        </p:txBody>
      </p:sp>
      <p:pic>
        <p:nvPicPr>
          <p:cNvPr id="7" name="Picture 7">
            <a:extLst>
              <a:ext uri="{FF2B5EF4-FFF2-40B4-BE49-F238E27FC236}">
                <a16:creationId xmlns:a16="http://schemas.microsoft.com/office/drawing/2014/main" id="{CDB2D2D0-A4AB-A4DE-E7C0-C0195033A47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90297" y="3181270"/>
            <a:ext cx="2881149" cy="1539925"/>
          </a:xfrm>
          <a:prstGeom prst="rect">
            <a:avLst/>
          </a:prstGeom>
        </p:spPr>
      </p:pic>
      <p:pic>
        <p:nvPicPr>
          <p:cNvPr id="11" name="Picture 7">
            <a:extLst>
              <a:ext uri="{FF2B5EF4-FFF2-40B4-BE49-F238E27FC236}">
                <a16:creationId xmlns:a16="http://schemas.microsoft.com/office/drawing/2014/main" id="{FE62A654-847A-B8F8-671D-A0FF529907C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7003" y="164063"/>
            <a:ext cx="1077968" cy="607954"/>
          </a:xfrm>
          <a:prstGeom prst="rect">
            <a:avLst/>
          </a:prstGeom>
        </p:spPr>
      </p:pic>
    </p:spTree>
    <p:extLst>
      <p:ext uri="{BB962C8B-B14F-4D97-AF65-F5344CB8AC3E}">
        <p14:creationId xmlns:p14="http://schemas.microsoft.com/office/powerpoint/2010/main" val="125522764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211446" y="-3245808"/>
            <a:ext cx="126616" cy="8549508"/>
          </a:xfrm>
          <a:prstGeom prst="rect">
            <a:avLst/>
          </a:prstGeom>
          <a:solidFill>
            <a:srgbClr val="FED938"/>
          </a:solidFill>
          <a:ln w="12700">
            <a:miter lim="400000"/>
          </a:ln>
        </p:spPr>
        <p:txBody>
          <a:bodyPr lIns="45719" rIns="45719"/>
          <a:lstStyle/>
          <a:p>
            <a:pPr>
              <a:defRPr sz="1600"/>
            </a:pPr>
            <a:endParaRPr sz="4000"/>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5050095" y="-3060769"/>
            <a:ext cx="93926" cy="8093885"/>
          </a:xfrm>
          <a:prstGeom prst="rect">
            <a:avLst/>
          </a:prstGeom>
          <a:solidFill>
            <a:srgbClr val="532E1F"/>
          </a:solidFill>
          <a:ln w="12700">
            <a:miter lim="400000"/>
          </a:ln>
        </p:spPr>
        <p:txBody>
          <a:bodyPr lIns="45719" rIns="45719"/>
          <a:lstStyle/>
          <a:p>
            <a:pPr>
              <a:defRPr sz="1600"/>
            </a:pPr>
            <a:endParaRPr sz="4000"/>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144257" y="309137"/>
            <a:ext cx="8091714" cy="30777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000" b="0" i="0" u="none" strike="noStrike" kern="0" cap="none" spc="-46" normalizeH="0" baseline="0" noProof="0" dirty="0">
                <a:ln>
                  <a:noFill/>
                </a:ln>
                <a:solidFill>
                  <a:srgbClr val="3B1C0E"/>
                </a:solidFill>
                <a:effectLst/>
                <a:uLnTx/>
                <a:uFillTx/>
                <a:latin typeface="Montserrat SemiBold"/>
                <a:ea typeface="Montserrat Bold"/>
                <a:cs typeface="Montserrat Bold"/>
                <a:sym typeface="Montserrat Bold"/>
              </a:rPr>
              <a:t>Accessibility Checker</a:t>
            </a:r>
            <a:endParaRPr kumimoji="0" lang="en-US" sz="3600" b="0" i="0" u="none" strike="noStrike" kern="0" cap="none" spc="-46" normalizeH="0" baseline="0" noProof="0" dirty="0">
              <a:ln>
                <a:noFill/>
              </a:ln>
              <a:solidFill>
                <a:srgbClr val="3B1C0E"/>
              </a:solidFill>
              <a:effectLst/>
              <a:uLnTx/>
              <a:uFillTx/>
              <a:latin typeface="Montserrat Bold"/>
              <a:ea typeface="Montserrat Bold"/>
              <a:cs typeface="Montserrat Bold"/>
              <a:sym typeface="Montserrat Bold"/>
            </a:endParaRPr>
          </a:p>
        </p:txBody>
      </p:sp>
      <p:pic>
        <p:nvPicPr>
          <p:cNvPr id="11" name="Picture 7">
            <a:extLst>
              <a:ext uri="{FF2B5EF4-FFF2-40B4-BE49-F238E27FC236}">
                <a16:creationId xmlns:a16="http://schemas.microsoft.com/office/drawing/2014/main" id="{FE62A654-847A-B8F8-671D-A0FF529907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003" y="164063"/>
            <a:ext cx="1077968" cy="607954"/>
          </a:xfrm>
          <a:prstGeom prst="rect">
            <a:avLst/>
          </a:prstGeom>
        </p:spPr>
      </p:pic>
      <p:pic>
        <p:nvPicPr>
          <p:cNvPr id="3" name="Picture 3">
            <a:extLst>
              <a:ext uri="{FF2B5EF4-FFF2-40B4-BE49-F238E27FC236}">
                <a16:creationId xmlns:a16="http://schemas.microsoft.com/office/drawing/2014/main" id="{833ABEAF-6509-91B3-FDFE-16A51638968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26251" y="563618"/>
            <a:ext cx="1299138" cy="4114800"/>
          </a:xfrm>
          <a:prstGeom prst="rect">
            <a:avLst/>
          </a:prstGeom>
          <a:ln>
            <a:solidFill>
              <a:srgbClr val="3B1C0E"/>
            </a:solidFill>
          </a:ln>
        </p:spPr>
      </p:pic>
      <p:sp>
        <p:nvSpPr>
          <p:cNvPr id="5" name="TextBox 1">
            <a:extLst>
              <a:ext uri="{FF2B5EF4-FFF2-40B4-BE49-F238E27FC236}">
                <a16:creationId xmlns:a16="http://schemas.microsoft.com/office/drawing/2014/main" id="{C0F1B546-3E12-1127-72DE-3B2F46167174}"/>
              </a:ext>
            </a:extLst>
          </p:cNvPr>
          <p:cNvSpPr txBox="1"/>
          <p:nvPr/>
        </p:nvSpPr>
        <p:spPr>
          <a:xfrm>
            <a:off x="249462" y="3574125"/>
            <a:ext cx="3214102" cy="1415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pPr algn="ctr"/>
            <a:r>
              <a:rPr lang="en-US" b="1" dirty="0">
                <a:solidFill>
                  <a:srgbClr val="3B1C0E"/>
                </a:solidFill>
                <a:latin typeface="Montserrat"/>
              </a:rPr>
              <a:t> Check Accessibility options </a:t>
            </a:r>
            <a:endParaRPr lang="en-US" b="1" dirty="0"/>
          </a:p>
          <a:p>
            <a:endParaRPr lang="en-US" sz="1200" b="0" i="0" dirty="0">
              <a:solidFill>
                <a:srgbClr val="3B1C0E"/>
              </a:solidFill>
              <a:effectLst/>
              <a:latin typeface="Montserrat" pitchFamily="2" charset="0"/>
            </a:endParaRPr>
          </a:p>
          <a:p>
            <a:pPr marL="228600" indent="-228600">
              <a:buFont typeface="Arial"/>
              <a:buChar char="•"/>
            </a:pPr>
            <a:r>
              <a:rPr lang="en-US" sz="1200" dirty="0">
                <a:solidFill>
                  <a:srgbClr val="3B1C0E"/>
                </a:solidFill>
                <a:latin typeface="Montserrat"/>
              </a:rPr>
              <a:t>Check entire document</a:t>
            </a:r>
            <a:endParaRPr lang="en-US" sz="1200" dirty="0">
              <a:solidFill>
                <a:srgbClr val="3B1C0E"/>
              </a:solidFill>
              <a:latin typeface="Montserrat" pitchFamily="2" charset="0"/>
            </a:endParaRPr>
          </a:p>
          <a:p>
            <a:pPr marL="228600" indent="-228600">
              <a:buFont typeface="Arial"/>
              <a:buChar char="•"/>
            </a:pPr>
            <a:r>
              <a:rPr lang="en-US" sz="1200" dirty="0">
                <a:solidFill>
                  <a:srgbClr val="3B1C0E"/>
                </a:solidFill>
                <a:latin typeface="Montserrat"/>
              </a:rPr>
              <a:t>Add Alt text</a:t>
            </a:r>
          </a:p>
          <a:p>
            <a:pPr marL="228600" indent="-228600">
              <a:buFont typeface="Arial"/>
              <a:buChar char="•"/>
            </a:pPr>
            <a:r>
              <a:rPr lang="en-US" sz="1200" dirty="0">
                <a:solidFill>
                  <a:srgbClr val="3B1C0E"/>
                </a:solidFill>
                <a:latin typeface="Montserrat"/>
              </a:rPr>
              <a:t>Open Navigation Pane for structure and heading view</a:t>
            </a:r>
            <a:endParaRPr lang="en-US" sz="1200" dirty="0">
              <a:solidFill>
                <a:srgbClr val="3B1C0E"/>
              </a:solidFill>
              <a:latin typeface="Montserrat" pitchFamily="2" charset="0"/>
            </a:endParaRPr>
          </a:p>
          <a:p>
            <a:endParaRPr lang="en-US" sz="1200">
              <a:solidFill>
                <a:srgbClr val="532E1F"/>
              </a:solidFill>
              <a:latin typeface="Montserrat" pitchFamily="2" charset="0"/>
            </a:endParaRPr>
          </a:p>
        </p:txBody>
      </p:sp>
      <p:pic>
        <p:nvPicPr>
          <p:cNvPr id="2" name="Picture 2">
            <a:extLst>
              <a:ext uri="{FF2B5EF4-FFF2-40B4-BE49-F238E27FC236}">
                <a16:creationId xmlns:a16="http://schemas.microsoft.com/office/drawing/2014/main" id="{5212E43B-22FE-583A-F940-0046CA82CF45}"/>
              </a:ext>
              <a:ext uri="{C183D7F6-B498-43B3-948B-1728B52AA6E4}">
                <adec:decorative xmlns:adec="http://schemas.microsoft.com/office/drawing/2017/decorative" val="1"/>
              </a:ext>
            </a:extLst>
          </p:cNvPr>
          <p:cNvPicPr>
            <a:picLocks noChangeAspect="1"/>
          </p:cNvPicPr>
          <p:nvPr/>
        </p:nvPicPr>
        <p:blipFill rotWithShape="1">
          <a:blip r:embed="rId5"/>
          <a:srcRect r="70866" b="-1415"/>
          <a:stretch/>
        </p:blipFill>
        <p:spPr>
          <a:xfrm>
            <a:off x="195411" y="1284285"/>
            <a:ext cx="3585675" cy="2078285"/>
          </a:xfrm>
          <a:prstGeom prst="rect">
            <a:avLst/>
          </a:prstGeom>
          <a:ln>
            <a:solidFill>
              <a:srgbClr val="3B1C0E"/>
            </a:solidFill>
          </a:ln>
        </p:spPr>
      </p:pic>
      <p:cxnSp>
        <p:nvCxnSpPr>
          <p:cNvPr id="7" name="Straight Arrow Connector 6">
            <a:extLst>
              <a:ext uri="{FF2B5EF4-FFF2-40B4-BE49-F238E27FC236}">
                <a16:creationId xmlns:a16="http://schemas.microsoft.com/office/drawing/2014/main" id="{A04D7F79-1AB3-68C0-4FF2-4E5496958955}"/>
              </a:ext>
              <a:ext uri="{C183D7F6-B498-43B3-948B-1728B52AA6E4}">
                <adec:decorative xmlns:adec="http://schemas.microsoft.com/office/drawing/2017/decorative" val="1"/>
              </a:ext>
            </a:extLst>
          </p:cNvPr>
          <p:cNvCxnSpPr/>
          <p:nvPr/>
        </p:nvCxnSpPr>
        <p:spPr>
          <a:xfrm flipV="1">
            <a:off x="1180231" y="2763606"/>
            <a:ext cx="530681" cy="733385"/>
          </a:xfrm>
          <a:prstGeom prst="straightConnector1">
            <a:avLst/>
          </a:prstGeom>
          <a:noFill/>
          <a:ln w="25400" cap="flat">
            <a:solidFill>
              <a:srgbClr val="532E1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2" name="Straight Arrow Connector 11">
            <a:extLst>
              <a:ext uri="{FF2B5EF4-FFF2-40B4-BE49-F238E27FC236}">
                <a16:creationId xmlns:a16="http://schemas.microsoft.com/office/drawing/2014/main" id="{50A957FA-A908-300E-C3B0-412B2CB8CC4D}"/>
              </a:ext>
              <a:ext uri="{C183D7F6-B498-43B3-948B-1728B52AA6E4}">
                <adec:decorative xmlns:adec="http://schemas.microsoft.com/office/drawing/2017/decorative" val="1"/>
              </a:ext>
            </a:extLst>
          </p:cNvPr>
          <p:cNvCxnSpPr/>
          <p:nvPr/>
        </p:nvCxnSpPr>
        <p:spPr>
          <a:xfrm flipH="1" flipV="1">
            <a:off x="3488113" y="1772609"/>
            <a:ext cx="711306" cy="501176"/>
          </a:xfrm>
          <a:prstGeom prst="straightConnector1">
            <a:avLst/>
          </a:prstGeom>
          <a:noFill/>
          <a:ln w="25400" cap="flat">
            <a:solidFill>
              <a:srgbClr val="532E1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5" name="TextBox 1">
            <a:extLst>
              <a:ext uri="{FF2B5EF4-FFF2-40B4-BE49-F238E27FC236}">
                <a16:creationId xmlns:a16="http://schemas.microsoft.com/office/drawing/2014/main" id="{F45616F4-C0F1-E1B0-C1B1-60FE8299B3A7}"/>
              </a:ext>
            </a:extLst>
          </p:cNvPr>
          <p:cNvSpPr txBox="1"/>
          <p:nvPr/>
        </p:nvSpPr>
        <p:spPr>
          <a:xfrm>
            <a:off x="3948701" y="1772976"/>
            <a:ext cx="3214102" cy="20005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pPr algn="ctr"/>
            <a:r>
              <a:rPr lang="en-US" b="1" dirty="0">
                <a:solidFill>
                  <a:srgbClr val="3B1C0E"/>
                </a:solidFill>
                <a:latin typeface="Montserrat"/>
              </a:rPr>
              <a:t>Use the built-in Accessibility checker </a:t>
            </a:r>
            <a:endParaRPr lang="en-US" b="1"/>
          </a:p>
          <a:p>
            <a:endParaRPr lang="en-US" sz="1200" b="0" i="0" dirty="0">
              <a:solidFill>
                <a:srgbClr val="3B1C0E"/>
              </a:solidFill>
              <a:effectLst/>
              <a:latin typeface="Montserrat" pitchFamily="2" charset="0"/>
            </a:endParaRPr>
          </a:p>
          <a:p>
            <a:pPr marL="228600" indent="-228600">
              <a:buAutoNum type="arabicPeriod"/>
            </a:pPr>
            <a:r>
              <a:rPr lang="en-US" sz="1200" dirty="0">
                <a:solidFill>
                  <a:srgbClr val="3B1C0E"/>
                </a:solidFill>
                <a:latin typeface="Montserrat"/>
              </a:rPr>
              <a:t>Open the Review tab from the ribbon</a:t>
            </a:r>
            <a:endParaRPr lang="en-US" sz="1200" dirty="0">
              <a:solidFill>
                <a:srgbClr val="3B1C0E"/>
              </a:solidFill>
              <a:latin typeface="Montserrat" pitchFamily="2" charset="0"/>
            </a:endParaRPr>
          </a:p>
          <a:p>
            <a:pPr marL="228600" indent="-228600">
              <a:buAutoNum type="arabicPeriod"/>
            </a:pPr>
            <a:r>
              <a:rPr lang="en-US" sz="1200" dirty="0">
                <a:solidFill>
                  <a:srgbClr val="3B1C0E"/>
                </a:solidFill>
                <a:latin typeface="Montserrat"/>
              </a:rPr>
              <a:t>Select Check Accessibility</a:t>
            </a:r>
            <a:endParaRPr lang="en-US" sz="1200" dirty="0">
              <a:solidFill>
                <a:srgbClr val="3B1C0E"/>
              </a:solidFill>
              <a:latin typeface="Montserrat" pitchFamily="2" charset="0"/>
            </a:endParaRPr>
          </a:p>
          <a:p>
            <a:pPr marL="228600" indent="-228600">
              <a:buAutoNum type="arabicPeriod"/>
            </a:pPr>
            <a:r>
              <a:rPr lang="en-US" sz="1200" dirty="0">
                <a:solidFill>
                  <a:srgbClr val="3B1C0E"/>
                </a:solidFill>
                <a:latin typeface="Montserrat"/>
              </a:rPr>
              <a:t>The Accessibility panel will open and provide the inspection results and additional information about the Errors, Warnings, and Tips</a:t>
            </a:r>
            <a:endParaRPr lang="en-US" sz="1200" dirty="0">
              <a:solidFill>
                <a:srgbClr val="3B1C0E"/>
              </a:solidFill>
              <a:latin typeface="Montserrat" pitchFamily="2" charset="0"/>
            </a:endParaRPr>
          </a:p>
          <a:p>
            <a:endParaRPr lang="en-US" sz="1200">
              <a:solidFill>
                <a:srgbClr val="532E1F"/>
              </a:solidFill>
              <a:latin typeface="Montserrat" pitchFamily="2" charset="0"/>
            </a:endParaRPr>
          </a:p>
        </p:txBody>
      </p:sp>
      <p:cxnSp>
        <p:nvCxnSpPr>
          <p:cNvPr id="6" name="Straight Arrow Connector 5">
            <a:extLst>
              <a:ext uri="{FF2B5EF4-FFF2-40B4-BE49-F238E27FC236}">
                <a16:creationId xmlns:a16="http://schemas.microsoft.com/office/drawing/2014/main" id="{13B07B3D-A133-7AF5-8824-865686F312D5}"/>
              </a:ext>
              <a:ext uri="{C183D7F6-B498-43B3-948B-1728B52AA6E4}">
                <adec:decorative xmlns:adec="http://schemas.microsoft.com/office/drawing/2017/decorative" val="1"/>
              </a:ext>
            </a:extLst>
          </p:cNvPr>
          <p:cNvCxnSpPr>
            <a:cxnSpLocks/>
          </p:cNvCxnSpPr>
          <p:nvPr/>
        </p:nvCxnSpPr>
        <p:spPr>
          <a:xfrm flipV="1">
            <a:off x="6863190" y="2160068"/>
            <a:ext cx="799778" cy="1159853"/>
          </a:xfrm>
          <a:prstGeom prst="straightConnector1">
            <a:avLst/>
          </a:prstGeom>
          <a:noFill/>
          <a:ln w="25400" cap="flat">
            <a:solidFill>
              <a:srgbClr val="532E1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71319954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211446" y="-3245808"/>
            <a:ext cx="126616" cy="8549508"/>
          </a:xfrm>
          <a:prstGeom prst="rect">
            <a:avLst/>
          </a:prstGeom>
          <a:solidFill>
            <a:srgbClr val="FED938"/>
          </a:solidFill>
          <a:ln w="12700">
            <a:miter lim="400000"/>
          </a:ln>
        </p:spPr>
        <p:txBody>
          <a:bodyPr lIns="45719" rIns="45719"/>
          <a:lstStyle/>
          <a:p>
            <a:pPr>
              <a:defRPr sz="1600"/>
            </a:pPr>
            <a:endParaRPr sz="4000"/>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5050095" y="-3060769"/>
            <a:ext cx="93926" cy="8093885"/>
          </a:xfrm>
          <a:prstGeom prst="rect">
            <a:avLst/>
          </a:prstGeom>
          <a:solidFill>
            <a:srgbClr val="532E1F"/>
          </a:solidFill>
          <a:ln w="12700">
            <a:miter lim="400000"/>
          </a:ln>
        </p:spPr>
        <p:txBody>
          <a:bodyPr lIns="45719" rIns="45719"/>
          <a:lstStyle/>
          <a:p>
            <a:pPr>
              <a:defRPr sz="1600"/>
            </a:pPr>
            <a:endParaRPr sz="4000"/>
          </a:p>
        </p:txBody>
      </p:sp>
      <p:sp>
        <p:nvSpPr>
          <p:cNvPr id="4" name="Rectangle 3">
            <a:extLst>
              <a:ext uri="{FF2B5EF4-FFF2-40B4-BE49-F238E27FC236}">
                <a16:creationId xmlns:a16="http://schemas.microsoft.com/office/drawing/2014/main" id="{EE50C8A1-88C2-F37C-4C77-4FDF5DC781EF}"/>
              </a:ext>
              <a:ext uri="{C183D7F6-B498-43B3-948B-1728B52AA6E4}">
                <adec:decorative xmlns:adec="http://schemas.microsoft.com/office/drawing/2017/decorative" val="1"/>
              </a:ext>
            </a:extLst>
          </p:cNvPr>
          <p:cNvSpPr/>
          <p:nvPr/>
        </p:nvSpPr>
        <p:spPr>
          <a:xfrm>
            <a:off x="3937822" y="1194366"/>
            <a:ext cx="4750371" cy="3556196"/>
          </a:xfrm>
          <a:prstGeom prst="rect">
            <a:avLst/>
          </a:prstGeom>
          <a:solidFill>
            <a:schemeClr val="bg1"/>
          </a:solidFill>
          <a:ln w="38100">
            <a:solidFill>
              <a:srgbClr val="532E1F"/>
            </a:solidFill>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pPr algn="ctr">
              <a:defRPr sz="1000">
                <a:solidFill>
                  <a:srgbClr val="FFFFFF"/>
                </a:solidFill>
              </a:defRPr>
            </a:pPr>
            <a:endParaRPr/>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223084" y="299284"/>
            <a:ext cx="8091714" cy="307777"/>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000" b="0" i="0" u="none" strike="noStrike" kern="0" cap="none" spc="-46" normalizeH="0" baseline="0" noProof="0" dirty="0">
                <a:ln>
                  <a:noFill/>
                </a:ln>
                <a:solidFill>
                  <a:srgbClr val="3B1C0E"/>
                </a:solidFill>
                <a:effectLst/>
                <a:uLnTx/>
                <a:uFillTx/>
                <a:latin typeface="Montserrat SemiBold"/>
                <a:ea typeface="Montserrat Bold"/>
                <a:cs typeface="Montserrat Bold"/>
                <a:sym typeface="Montserrat Bold"/>
              </a:rPr>
              <a:t>Document Properties </a:t>
            </a:r>
            <a:endParaRPr kumimoji="0" lang="en-US" sz="3600" b="0" i="0" u="none" strike="noStrike" kern="0" cap="none" spc="-46" normalizeH="0" baseline="0" noProof="0" dirty="0">
              <a:ln>
                <a:noFill/>
              </a:ln>
              <a:solidFill>
                <a:srgbClr val="3B1C0E"/>
              </a:solidFill>
              <a:effectLst/>
              <a:uLnTx/>
              <a:uFillTx/>
              <a:latin typeface="Montserrat Bold"/>
              <a:ea typeface="Montserrat Bold"/>
              <a:cs typeface="Montserrat Bold"/>
              <a:sym typeface="Montserrat Bold"/>
            </a:endParaRPr>
          </a:p>
        </p:txBody>
      </p:sp>
      <p:pic>
        <p:nvPicPr>
          <p:cNvPr id="11" name="Picture 7">
            <a:extLst>
              <a:ext uri="{FF2B5EF4-FFF2-40B4-BE49-F238E27FC236}">
                <a16:creationId xmlns:a16="http://schemas.microsoft.com/office/drawing/2014/main" id="{FE62A654-847A-B8F8-671D-A0FF529907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003" y="164063"/>
            <a:ext cx="1077968" cy="607954"/>
          </a:xfrm>
          <a:prstGeom prst="rect">
            <a:avLst/>
          </a:prstGeom>
        </p:spPr>
      </p:pic>
      <p:sp>
        <p:nvSpPr>
          <p:cNvPr id="5" name="TextBox 1">
            <a:extLst>
              <a:ext uri="{FF2B5EF4-FFF2-40B4-BE49-F238E27FC236}">
                <a16:creationId xmlns:a16="http://schemas.microsoft.com/office/drawing/2014/main" id="{C0F1B546-3E12-1127-72DE-3B2F46167174}"/>
              </a:ext>
            </a:extLst>
          </p:cNvPr>
          <p:cNvSpPr txBox="1"/>
          <p:nvPr/>
        </p:nvSpPr>
        <p:spPr>
          <a:xfrm>
            <a:off x="343525" y="1931219"/>
            <a:ext cx="3056447" cy="2031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pPr algn="ctr"/>
            <a:r>
              <a:rPr lang="en-US" b="1" dirty="0">
                <a:solidFill>
                  <a:srgbClr val="3B1C0E"/>
                </a:solidFill>
                <a:latin typeface="Montserrat"/>
              </a:rPr>
              <a:t>Ensure document properties are set and you have assigned a document title</a:t>
            </a:r>
          </a:p>
          <a:p>
            <a:endParaRPr lang="en-US" sz="1200" b="0" i="0" dirty="0">
              <a:solidFill>
                <a:srgbClr val="3B1C0E"/>
              </a:solidFill>
              <a:effectLst/>
              <a:latin typeface="Montserrat" pitchFamily="2" charset="0"/>
            </a:endParaRPr>
          </a:p>
          <a:p>
            <a:pPr marL="228600" indent="-228600">
              <a:buAutoNum type="arabicPeriod"/>
            </a:pPr>
            <a:r>
              <a:rPr lang="en-US" sz="1200" dirty="0">
                <a:solidFill>
                  <a:srgbClr val="3B1C0E"/>
                </a:solidFill>
                <a:latin typeface="Montserrat"/>
              </a:rPr>
              <a:t>Go to File on the top menu</a:t>
            </a:r>
          </a:p>
          <a:p>
            <a:pPr marL="228600" indent="-228600">
              <a:buAutoNum type="arabicPeriod"/>
            </a:pPr>
            <a:r>
              <a:rPr lang="en-US" sz="1200" dirty="0">
                <a:solidFill>
                  <a:srgbClr val="3B1C0E"/>
                </a:solidFill>
                <a:latin typeface="Montserrat"/>
              </a:rPr>
              <a:t>Select Info</a:t>
            </a:r>
          </a:p>
          <a:p>
            <a:pPr marL="228600" indent="-228600">
              <a:buAutoNum type="arabicPeriod"/>
            </a:pPr>
            <a:r>
              <a:rPr lang="en-US" sz="1200" dirty="0">
                <a:solidFill>
                  <a:srgbClr val="3B1C0E"/>
                </a:solidFill>
                <a:latin typeface="Montserrat"/>
              </a:rPr>
              <a:t>From the Properties menu on the right, add a Title and any relevant Comments (updates and modification notes)</a:t>
            </a:r>
            <a:endParaRPr lang="en-US" sz="1200" dirty="0">
              <a:solidFill>
                <a:srgbClr val="3B1C0E"/>
              </a:solidFill>
              <a:latin typeface="Montserrat" pitchFamily="2" charset="0"/>
            </a:endParaRPr>
          </a:p>
        </p:txBody>
      </p:sp>
      <p:pic>
        <p:nvPicPr>
          <p:cNvPr id="2" name="Picture 2">
            <a:extLst>
              <a:ext uri="{FF2B5EF4-FFF2-40B4-BE49-F238E27FC236}">
                <a16:creationId xmlns:a16="http://schemas.microsoft.com/office/drawing/2014/main" id="{125F90D8-CD15-04D5-9512-6A7191EE880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04392" y="1141252"/>
            <a:ext cx="5413483" cy="3974435"/>
          </a:xfrm>
          <a:prstGeom prst="rect">
            <a:avLst/>
          </a:prstGeom>
        </p:spPr>
      </p:pic>
      <p:cxnSp>
        <p:nvCxnSpPr>
          <p:cNvPr id="6" name="Straight Arrow Connector 5">
            <a:extLst>
              <a:ext uri="{FF2B5EF4-FFF2-40B4-BE49-F238E27FC236}">
                <a16:creationId xmlns:a16="http://schemas.microsoft.com/office/drawing/2014/main" id="{A05548C7-48DD-45BF-A025-E455DAA6C93D}"/>
              </a:ext>
              <a:ext uri="{C183D7F6-B498-43B3-948B-1728B52AA6E4}">
                <adec:decorative xmlns:adec="http://schemas.microsoft.com/office/drawing/2017/decorative" val="1"/>
              </a:ext>
            </a:extLst>
          </p:cNvPr>
          <p:cNvCxnSpPr/>
          <p:nvPr/>
        </p:nvCxnSpPr>
        <p:spPr>
          <a:xfrm>
            <a:off x="6887668" y="2666612"/>
            <a:ext cx="539969" cy="372461"/>
          </a:xfrm>
          <a:prstGeom prst="straightConnector1">
            <a:avLst/>
          </a:prstGeom>
          <a:noFill/>
          <a:ln w="25400" cap="flat">
            <a:solidFill>
              <a:srgbClr val="532E1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8" name="Straight Arrow Connector 7">
            <a:extLst>
              <a:ext uri="{FF2B5EF4-FFF2-40B4-BE49-F238E27FC236}">
                <a16:creationId xmlns:a16="http://schemas.microsoft.com/office/drawing/2014/main" id="{99C15505-9C53-40A8-44E1-8F891F953E7F}"/>
              </a:ext>
              <a:ext uri="{C183D7F6-B498-43B3-948B-1728B52AA6E4}">
                <adec:decorative xmlns:adec="http://schemas.microsoft.com/office/drawing/2017/decorative" val="1"/>
              </a:ext>
            </a:extLst>
          </p:cNvPr>
          <p:cNvCxnSpPr/>
          <p:nvPr/>
        </p:nvCxnSpPr>
        <p:spPr>
          <a:xfrm>
            <a:off x="6891322" y="2443232"/>
            <a:ext cx="539969" cy="372461"/>
          </a:xfrm>
          <a:prstGeom prst="straightConnector1">
            <a:avLst/>
          </a:prstGeom>
          <a:noFill/>
          <a:ln w="25400" cap="flat">
            <a:solidFill>
              <a:srgbClr val="532E1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72487541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10800000">
            <a:off x="-3659" y="1062694"/>
            <a:ext cx="8306362" cy="91134"/>
          </a:xfrm>
          <a:prstGeom prst="rect">
            <a:avLst/>
          </a:prstGeom>
          <a:solidFill>
            <a:srgbClr val="FED938"/>
          </a:solidFill>
          <a:ln w="12700">
            <a:miter lim="400000"/>
          </a:ln>
        </p:spPr>
        <p:txBody>
          <a:bodyPr lIns="45719" tIns="45720" rIns="45719" bIns="45720" anchor="t"/>
          <a:lstStyle/>
          <a:p>
            <a:pPr>
              <a:defRPr sz="1600"/>
            </a:pPr>
            <a:endParaRPr lang="en-US" sz="1600"/>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517507" y="384069"/>
            <a:ext cx="8659934" cy="369332"/>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400" b="1" i="0" u="none" strike="noStrike" kern="0" cap="none" spc="-46" normalizeH="0" baseline="0" noProof="0" dirty="0">
                <a:ln>
                  <a:noFill/>
                </a:ln>
                <a:solidFill>
                  <a:srgbClr val="3B1C0E"/>
                </a:solidFill>
                <a:effectLst/>
                <a:uLnTx/>
                <a:uFillTx/>
                <a:latin typeface="Montserrat Bold"/>
                <a:ea typeface="Montserrat Bold"/>
                <a:cs typeface="Montserrat Bold"/>
                <a:sym typeface="Montserrat Bold"/>
              </a:rPr>
              <a:t>Accessible Elearning Content: MS Power Point (365)</a:t>
            </a:r>
            <a:endParaRPr kumimoji="0" lang="en-US" sz="2400" b="1" i="0" u="none" strike="noStrike" kern="0" cap="none" spc="-46" normalizeH="0" baseline="0" noProof="0" dirty="0">
              <a:ln>
                <a:noFill/>
              </a:ln>
              <a:solidFill>
                <a:srgbClr val="3B1C0E"/>
              </a:solidFill>
              <a:effectLst/>
              <a:uLnTx/>
              <a:uFillTx/>
              <a:latin typeface="Montserrat Bold" pitchFamily="2" charset="0"/>
              <a:ea typeface="Montserrat Bold"/>
              <a:cs typeface="Montserrat Bold"/>
              <a:sym typeface="Montserrat Bold"/>
            </a:endParaRPr>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4942399" y="-3138329"/>
            <a:ext cx="90557" cy="8311487"/>
          </a:xfrm>
          <a:prstGeom prst="rect">
            <a:avLst/>
          </a:prstGeom>
          <a:solidFill>
            <a:srgbClr val="532E1F"/>
          </a:solidFill>
          <a:ln w="12700">
            <a:miter lim="400000"/>
          </a:ln>
        </p:spPr>
        <p:txBody>
          <a:bodyPr lIns="45719" rIns="45719"/>
          <a:lstStyle/>
          <a:p>
            <a:pPr>
              <a:defRPr sz="1600"/>
            </a:pPr>
            <a:endParaRPr sz="4000"/>
          </a:p>
        </p:txBody>
      </p:sp>
      <p:pic>
        <p:nvPicPr>
          <p:cNvPr id="7" name="Picture 8">
            <a:extLst>
              <a:ext uri="{FF2B5EF4-FFF2-40B4-BE49-F238E27FC236}">
                <a16:creationId xmlns:a16="http://schemas.microsoft.com/office/drawing/2014/main" id="{B9655599-8325-4705-9177-4A7978B8E8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84557" y="4662834"/>
            <a:ext cx="855913" cy="271892"/>
          </a:xfrm>
          <a:prstGeom prst="rect">
            <a:avLst/>
          </a:prstGeom>
          <a:ln w="12700">
            <a:miter lim="400000"/>
          </a:ln>
        </p:spPr>
      </p:pic>
      <p:pic>
        <p:nvPicPr>
          <p:cNvPr id="4" name="Picture 5">
            <a:extLst>
              <a:ext uri="{FF2B5EF4-FFF2-40B4-BE49-F238E27FC236}">
                <a16:creationId xmlns:a16="http://schemas.microsoft.com/office/drawing/2014/main" id="{2BBFCEF8-1159-D614-7A62-1FBD8D728C6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75719" y="1649559"/>
            <a:ext cx="2585680" cy="2391584"/>
          </a:xfrm>
          <a:prstGeom prst="rect">
            <a:avLst/>
          </a:prstGeom>
        </p:spPr>
      </p:pic>
    </p:spTree>
    <p:extLst>
      <p:ext uri="{BB962C8B-B14F-4D97-AF65-F5344CB8AC3E}">
        <p14:creationId xmlns:p14="http://schemas.microsoft.com/office/powerpoint/2010/main" val="404618251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215361" y="-3296694"/>
            <a:ext cx="110959" cy="8557336"/>
          </a:xfrm>
          <a:prstGeom prst="rect">
            <a:avLst/>
          </a:prstGeom>
          <a:solidFill>
            <a:srgbClr val="FED938"/>
          </a:solidFill>
          <a:ln w="12700">
            <a:miter lim="400000"/>
          </a:ln>
        </p:spPr>
        <p:txBody>
          <a:bodyPr lIns="45719" rIns="45719"/>
          <a:lstStyle/>
          <a:p>
            <a:pPr>
              <a:defRPr sz="1600"/>
            </a:pPr>
            <a:endParaRPr sz="4000"/>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5038352" y="-3158630"/>
            <a:ext cx="125241" cy="8086057"/>
          </a:xfrm>
          <a:prstGeom prst="rect">
            <a:avLst/>
          </a:prstGeom>
          <a:solidFill>
            <a:srgbClr val="532E1F"/>
          </a:solidFill>
          <a:ln w="12700">
            <a:miter lim="400000"/>
          </a:ln>
        </p:spPr>
        <p:txBody>
          <a:bodyPr lIns="45719" rIns="45719"/>
          <a:lstStyle/>
          <a:p>
            <a:pPr>
              <a:defRPr sz="1600"/>
            </a:pPr>
            <a:endParaRPr sz="4000"/>
          </a:p>
        </p:txBody>
      </p:sp>
      <p:sp>
        <p:nvSpPr>
          <p:cNvPr id="4" name="Rectangle 3">
            <a:extLst>
              <a:ext uri="{FF2B5EF4-FFF2-40B4-BE49-F238E27FC236}">
                <a16:creationId xmlns:a16="http://schemas.microsoft.com/office/drawing/2014/main" id="{EE50C8A1-88C2-F37C-4C77-4FDF5DC781EF}"/>
              </a:ext>
              <a:ext uri="{C183D7F6-B498-43B3-948B-1728B52AA6E4}">
                <adec:decorative xmlns:adec="http://schemas.microsoft.com/office/drawing/2017/decorative" val="1"/>
              </a:ext>
            </a:extLst>
          </p:cNvPr>
          <p:cNvSpPr/>
          <p:nvPr/>
        </p:nvSpPr>
        <p:spPr>
          <a:xfrm>
            <a:off x="4180514" y="6087345"/>
            <a:ext cx="4609454" cy="2757662"/>
          </a:xfrm>
          <a:prstGeom prst="rect">
            <a:avLst/>
          </a:prstGeom>
          <a:solidFill>
            <a:schemeClr val="bg1"/>
          </a:solidFill>
          <a:ln w="38100">
            <a:solidFill>
              <a:srgbClr val="532E1F"/>
            </a:solidFill>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pPr algn="ctr">
              <a:defRPr sz="1000">
                <a:solidFill>
                  <a:srgbClr val="FFFFFF"/>
                </a:solidFill>
              </a:defRPr>
            </a:pPr>
            <a:endParaRPr/>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223084" y="299284"/>
            <a:ext cx="8091714" cy="30777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000" b="0" i="0" u="none" strike="noStrike" kern="0" cap="none" spc="-46" normalizeH="0" baseline="0" noProof="0" dirty="0">
                <a:ln>
                  <a:noFill/>
                </a:ln>
                <a:solidFill>
                  <a:srgbClr val="3B1C0E"/>
                </a:solidFill>
                <a:effectLst/>
                <a:uLnTx/>
                <a:uFillTx/>
                <a:latin typeface="Montserrat SemiBold"/>
                <a:ea typeface="Montserrat Bold"/>
                <a:cs typeface="Montserrat Bold"/>
                <a:sym typeface="Montserrat Bold"/>
              </a:rPr>
              <a:t>Formatted Templates and Slide Layouts</a:t>
            </a:r>
            <a:endParaRPr kumimoji="0" lang="en-US" sz="3600" b="0" i="0" u="none" strike="noStrike" kern="0" cap="none" spc="-46" normalizeH="0" baseline="0" noProof="0" dirty="0">
              <a:ln>
                <a:noFill/>
              </a:ln>
              <a:solidFill>
                <a:srgbClr val="3B1C0E"/>
              </a:solidFill>
              <a:effectLst/>
              <a:uLnTx/>
              <a:uFillTx/>
              <a:latin typeface="Montserrat Bold"/>
              <a:ea typeface="Montserrat Bold"/>
              <a:cs typeface="Montserrat Bold"/>
              <a:sym typeface="Montserrat Bold"/>
            </a:endParaRPr>
          </a:p>
        </p:txBody>
      </p:sp>
      <p:sp>
        <p:nvSpPr>
          <p:cNvPr id="6" name="TextBox 1">
            <a:extLst>
              <a:ext uri="{FF2B5EF4-FFF2-40B4-BE49-F238E27FC236}">
                <a16:creationId xmlns:a16="http://schemas.microsoft.com/office/drawing/2014/main" id="{3AF14033-7FE7-6875-6816-D47E440F6811}"/>
              </a:ext>
            </a:extLst>
          </p:cNvPr>
          <p:cNvSpPr txBox="1"/>
          <p:nvPr/>
        </p:nvSpPr>
        <p:spPr>
          <a:xfrm>
            <a:off x="156431" y="1124014"/>
            <a:ext cx="4114409"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r>
              <a:rPr lang="en-US" sz="1200" b="1" dirty="0">
                <a:solidFill>
                  <a:srgbClr val="3B1C0E"/>
                </a:solidFill>
                <a:latin typeface="Montserrat"/>
                <a:ea typeface="+mn-lt"/>
                <a:cs typeface="+mn-lt"/>
              </a:rPr>
              <a:t>Use Formatted Templates when available</a:t>
            </a:r>
            <a:endParaRPr lang="en-US" sz="1200" dirty="0">
              <a:solidFill>
                <a:srgbClr val="3B1C0E"/>
              </a:solidFill>
              <a:latin typeface="Montserrat"/>
              <a:ea typeface="+mn-lt"/>
              <a:cs typeface="+mn-lt"/>
            </a:endParaRPr>
          </a:p>
          <a:p>
            <a:endParaRPr lang="en-US" sz="1200" b="1" dirty="0">
              <a:solidFill>
                <a:srgbClr val="3B1C0E"/>
              </a:solidFill>
              <a:latin typeface="Montserrat"/>
              <a:ea typeface="+mn-lt"/>
              <a:cs typeface="+mn-lt"/>
            </a:endParaRPr>
          </a:p>
          <a:p>
            <a:pPr marL="228600" indent="-228600">
              <a:buAutoNum type="arabicPeriod"/>
            </a:pPr>
            <a:r>
              <a:rPr lang="en-US" sz="1200" dirty="0">
                <a:solidFill>
                  <a:srgbClr val="3B1C0E"/>
                </a:solidFill>
                <a:latin typeface="Montserrat"/>
                <a:ea typeface="+mn-lt"/>
                <a:cs typeface="+mn-lt"/>
              </a:rPr>
              <a:t>Select New </a:t>
            </a:r>
          </a:p>
          <a:p>
            <a:pPr marL="228600" indent="-228600">
              <a:buAutoNum type="arabicPeriod"/>
            </a:pPr>
            <a:r>
              <a:rPr lang="en-US" sz="1200" dirty="0">
                <a:solidFill>
                  <a:srgbClr val="3B1C0E"/>
                </a:solidFill>
                <a:latin typeface="Montserrat"/>
                <a:ea typeface="+mn-lt"/>
                <a:cs typeface="+mn-lt"/>
              </a:rPr>
              <a:t>Type Accessible in the Search for online templates and themes </a:t>
            </a:r>
            <a:endParaRPr lang="en-US" dirty="0"/>
          </a:p>
          <a:p>
            <a:endParaRPr lang="en-US" sz="1200" b="1" dirty="0">
              <a:solidFill>
                <a:srgbClr val="3B1C0E"/>
              </a:solidFill>
              <a:latin typeface="Montserrat"/>
              <a:ea typeface="+mn-lt"/>
              <a:cs typeface="+mn-lt"/>
            </a:endParaRPr>
          </a:p>
          <a:p>
            <a:endParaRPr lang="en-US" sz="1200" b="1" dirty="0">
              <a:solidFill>
                <a:srgbClr val="3B1C0E"/>
              </a:solidFill>
              <a:latin typeface="Montserrat"/>
            </a:endParaRPr>
          </a:p>
        </p:txBody>
      </p:sp>
      <p:pic>
        <p:nvPicPr>
          <p:cNvPr id="7" name="Picture 5">
            <a:extLst>
              <a:ext uri="{FF2B5EF4-FFF2-40B4-BE49-F238E27FC236}">
                <a16:creationId xmlns:a16="http://schemas.microsoft.com/office/drawing/2014/main" id="{A3D33673-638F-B20B-E2BF-4208D38EA0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3194" y="202857"/>
            <a:ext cx="673977" cy="619044"/>
          </a:xfrm>
          <a:prstGeom prst="rect">
            <a:avLst/>
          </a:prstGeom>
        </p:spPr>
      </p:pic>
      <p:pic>
        <p:nvPicPr>
          <p:cNvPr id="2" name="Picture 2">
            <a:extLst>
              <a:ext uri="{FF2B5EF4-FFF2-40B4-BE49-F238E27FC236}">
                <a16:creationId xmlns:a16="http://schemas.microsoft.com/office/drawing/2014/main" id="{3EB8B81C-1DE3-6D32-AA31-70D6B31B4A98}"/>
              </a:ext>
              <a:ext uri="{C183D7F6-B498-43B3-948B-1728B52AA6E4}">
                <adec:decorative xmlns:adec="http://schemas.microsoft.com/office/drawing/2017/decorative" val="1"/>
              </a:ext>
            </a:extLst>
          </p:cNvPr>
          <p:cNvPicPr>
            <a:picLocks noChangeAspect="1"/>
          </p:cNvPicPr>
          <p:nvPr/>
        </p:nvPicPr>
        <p:blipFill rotWithShape="1">
          <a:blip r:embed="rId4"/>
          <a:srcRect l="265" t="-203" r="50133" b="3823"/>
          <a:stretch/>
        </p:blipFill>
        <p:spPr>
          <a:xfrm>
            <a:off x="4180514" y="1161736"/>
            <a:ext cx="3306869" cy="1926648"/>
          </a:xfrm>
          <a:prstGeom prst="rect">
            <a:avLst/>
          </a:prstGeom>
          <a:ln>
            <a:solidFill>
              <a:srgbClr val="3B1C0E"/>
            </a:solidFill>
          </a:ln>
        </p:spPr>
      </p:pic>
      <p:pic>
        <p:nvPicPr>
          <p:cNvPr id="3" name="Picture 4">
            <a:extLst>
              <a:ext uri="{FF2B5EF4-FFF2-40B4-BE49-F238E27FC236}">
                <a16:creationId xmlns:a16="http://schemas.microsoft.com/office/drawing/2014/main" id="{524B7325-3AE8-D489-D407-85CF17E2E002}"/>
              </a:ext>
              <a:ext uri="{C183D7F6-B498-43B3-948B-1728B52AA6E4}">
                <adec:decorative xmlns:adec="http://schemas.microsoft.com/office/drawing/2017/decorative" val="1"/>
              </a:ext>
            </a:extLst>
          </p:cNvPr>
          <p:cNvPicPr>
            <a:picLocks noChangeAspect="1"/>
          </p:cNvPicPr>
          <p:nvPr/>
        </p:nvPicPr>
        <p:blipFill rotWithShape="1">
          <a:blip r:embed="rId5"/>
          <a:srcRect l="2000" t="4808" r="400" b="-829"/>
          <a:stretch/>
        </p:blipFill>
        <p:spPr>
          <a:xfrm>
            <a:off x="391886" y="2273671"/>
            <a:ext cx="1939463" cy="2770001"/>
          </a:xfrm>
          <a:prstGeom prst="rect">
            <a:avLst/>
          </a:prstGeom>
          <a:ln>
            <a:solidFill>
              <a:srgbClr val="3B1C0E"/>
            </a:solidFill>
          </a:ln>
        </p:spPr>
      </p:pic>
      <p:pic>
        <p:nvPicPr>
          <p:cNvPr id="5" name="Picture 7">
            <a:extLst>
              <a:ext uri="{FF2B5EF4-FFF2-40B4-BE49-F238E27FC236}">
                <a16:creationId xmlns:a16="http://schemas.microsoft.com/office/drawing/2014/main" id="{03854519-D946-C596-F8B5-88BE242C632F}"/>
              </a:ext>
              <a:ext uri="{C183D7F6-B498-43B3-948B-1728B52AA6E4}">
                <adec:decorative xmlns:adec="http://schemas.microsoft.com/office/drawing/2017/decorative" val="1"/>
              </a:ext>
            </a:extLst>
          </p:cNvPr>
          <p:cNvPicPr>
            <a:picLocks noChangeAspect="1"/>
          </p:cNvPicPr>
          <p:nvPr/>
        </p:nvPicPr>
        <p:blipFill rotWithShape="1">
          <a:blip r:embed="rId6"/>
          <a:srcRect l="11458" t="8784" r="8333" b="6980"/>
          <a:stretch/>
        </p:blipFill>
        <p:spPr>
          <a:xfrm>
            <a:off x="7637171" y="3441388"/>
            <a:ext cx="752107" cy="1190053"/>
          </a:xfrm>
          <a:prstGeom prst="rect">
            <a:avLst/>
          </a:prstGeom>
          <a:ln>
            <a:solidFill>
              <a:srgbClr val="3B1C0E"/>
            </a:solidFill>
          </a:ln>
        </p:spPr>
      </p:pic>
      <p:sp>
        <p:nvSpPr>
          <p:cNvPr id="8" name="TextBox 7">
            <a:extLst>
              <a:ext uri="{FF2B5EF4-FFF2-40B4-BE49-F238E27FC236}">
                <a16:creationId xmlns:a16="http://schemas.microsoft.com/office/drawing/2014/main" id="{F542CA50-2876-C39A-93C6-85409E8E9A32}"/>
              </a:ext>
            </a:extLst>
          </p:cNvPr>
          <p:cNvSpPr txBox="1"/>
          <p:nvPr/>
        </p:nvSpPr>
        <p:spPr>
          <a:xfrm>
            <a:off x="2811438" y="3352988"/>
            <a:ext cx="4503783" cy="1415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sz="1200" b="1" dirty="0">
                <a:solidFill>
                  <a:srgbClr val="3B1C0E"/>
                </a:solidFill>
                <a:latin typeface="Montserrat"/>
              </a:rPr>
              <a:t>Use Slide Layouts for consistency and accessibility</a:t>
            </a:r>
            <a:endParaRPr lang="en-US" sz="1200" dirty="0">
              <a:latin typeface="Montserrat"/>
              <a:ea typeface="+mn-lt"/>
              <a:cs typeface="+mn-lt"/>
            </a:endParaRPr>
          </a:p>
          <a:p>
            <a:endParaRPr lang="en-US" sz="1200" dirty="0">
              <a:latin typeface="Montserrat"/>
              <a:ea typeface="+mn-lt"/>
              <a:cs typeface="+mn-lt"/>
            </a:endParaRPr>
          </a:p>
          <a:p>
            <a:pPr marL="228600" indent="-228600">
              <a:buAutoNum type="arabicPeriod"/>
            </a:pPr>
            <a:r>
              <a:rPr lang="en-US" sz="1200" dirty="0">
                <a:solidFill>
                  <a:srgbClr val="3B1C0E"/>
                </a:solidFill>
                <a:latin typeface="Montserrat"/>
              </a:rPr>
              <a:t>From the top menu, select Insert</a:t>
            </a:r>
            <a:endParaRPr lang="en-US" sz="1200" dirty="0">
              <a:latin typeface="Montserrat"/>
              <a:ea typeface="+mn-lt"/>
              <a:cs typeface="+mn-lt"/>
            </a:endParaRPr>
          </a:p>
          <a:p>
            <a:pPr marL="228600" indent="-228600">
              <a:buAutoNum type="arabicPeriod"/>
            </a:pPr>
            <a:r>
              <a:rPr lang="en-US" sz="1200" dirty="0">
                <a:solidFill>
                  <a:srgbClr val="3B1C0E"/>
                </a:solidFill>
                <a:latin typeface="Montserrat"/>
              </a:rPr>
              <a:t>Use the New Slide option </a:t>
            </a:r>
          </a:p>
          <a:p>
            <a:pPr marL="228600" indent="-228600">
              <a:buAutoNum type="arabicPeriod"/>
            </a:pPr>
            <a:endParaRPr lang="en-US" sz="1200" dirty="0">
              <a:solidFill>
                <a:srgbClr val="3B1C0E"/>
              </a:solidFill>
              <a:latin typeface="Montserrat"/>
              <a:ea typeface="+mn-lt"/>
              <a:cs typeface="+mn-lt"/>
            </a:endParaRPr>
          </a:p>
          <a:p>
            <a:r>
              <a:rPr lang="en-US" sz="1200" dirty="0">
                <a:solidFill>
                  <a:srgbClr val="3B1C0E"/>
                </a:solidFill>
                <a:latin typeface="Montserrat"/>
                <a:ea typeface="+mn-lt"/>
                <a:cs typeface="+mn-lt"/>
              </a:rPr>
              <a:t>This will create formatted slides with a title for each slide. </a:t>
            </a:r>
            <a:endParaRPr lang="en-US" sz="1200" dirty="0">
              <a:ea typeface="+mn-lt"/>
              <a:cs typeface="+mn-lt"/>
            </a:endParaRPr>
          </a:p>
          <a:p>
            <a:pPr marL="0" marR="0" indent="0" algn="l" defTabSz="732598">
              <a:lnSpc>
                <a:spcPct val="100000"/>
              </a:lnSpc>
              <a:spcBef>
                <a:spcPts val="0"/>
              </a:spcBef>
              <a:spcAft>
                <a:spcPts val="0"/>
              </a:spcAft>
              <a:buClrTx/>
              <a:buSzTx/>
              <a:buFontTx/>
              <a:buNone/>
              <a:tabLst/>
            </a:pPr>
            <a:endParaRPr lang="en-US" sz="1400" b="0" i="0" u="none" strike="noStrike" cap="none" spc="0" normalizeH="0" baseline="0" dirty="0">
              <a:ln>
                <a:noFill/>
              </a:ln>
              <a:solidFill>
                <a:srgbClr val="000000"/>
              </a:solidFill>
              <a:effectLst/>
              <a:uFillTx/>
              <a:latin typeface="+mn-lt"/>
              <a:ea typeface="+mn-ea"/>
              <a:cs typeface="+mn-cs"/>
            </a:endParaRPr>
          </a:p>
        </p:txBody>
      </p:sp>
    </p:spTree>
    <p:extLst>
      <p:ext uri="{BB962C8B-B14F-4D97-AF65-F5344CB8AC3E}">
        <p14:creationId xmlns:p14="http://schemas.microsoft.com/office/powerpoint/2010/main" val="63094579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211446" y="-3245808"/>
            <a:ext cx="126616" cy="8549508"/>
          </a:xfrm>
          <a:prstGeom prst="rect">
            <a:avLst/>
          </a:prstGeom>
          <a:solidFill>
            <a:srgbClr val="FED938"/>
          </a:solidFill>
          <a:ln w="12700">
            <a:miter lim="400000"/>
          </a:ln>
        </p:spPr>
        <p:txBody>
          <a:bodyPr lIns="45719" rIns="45719"/>
          <a:lstStyle/>
          <a:p>
            <a:pPr>
              <a:defRPr sz="1600"/>
            </a:pPr>
            <a:endParaRPr sz="4000"/>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5050095" y="-3060769"/>
            <a:ext cx="93926" cy="8093885"/>
          </a:xfrm>
          <a:prstGeom prst="rect">
            <a:avLst/>
          </a:prstGeom>
          <a:solidFill>
            <a:srgbClr val="532E1F"/>
          </a:solidFill>
          <a:ln w="12700">
            <a:miter lim="400000"/>
          </a:ln>
        </p:spPr>
        <p:txBody>
          <a:bodyPr lIns="45719" rIns="45719"/>
          <a:lstStyle/>
          <a:p>
            <a:pPr>
              <a:defRPr sz="1600"/>
            </a:pPr>
            <a:endParaRPr sz="4000"/>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223084" y="299284"/>
            <a:ext cx="8091714" cy="307777"/>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000" b="0" i="0" u="none" strike="noStrike" kern="0" cap="none" spc="-46" normalizeH="0" baseline="0" noProof="0" dirty="0">
                <a:ln>
                  <a:noFill/>
                </a:ln>
                <a:solidFill>
                  <a:srgbClr val="3B1C0E"/>
                </a:solidFill>
                <a:effectLst/>
                <a:uLnTx/>
                <a:uFillTx/>
                <a:latin typeface="Montserrat SemiBold"/>
                <a:ea typeface="Montserrat Bold"/>
                <a:cs typeface="Montserrat Bold"/>
                <a:sym typeface="Montserrat Bold"/>
              </a:rPr>
              <a:t>Alt Text</a:t>
            </a:r>
            <a:endParaRPr kumimoji="0" lang="en-US" sz="3600" b="0" i="0" u="none" strike="noStrike" kern="0" cap="none" spc="-46" normalizeH="0" baseline="0" noProof="0" dirty="0">
              <a:ln>
                <a:noFill/>
              </a:ln>
              <a:solidFill>
                <a:srgbClr val="3B1C0E"/>
              </a:solidFill>
              <a:effectLst/>
              <a:uLnTx/>
              <a:uFillTx/>
              <a:latin typeface="Montserrat Bold"/>
              <a:ea typeface="Montserrat Bold"/>
              <a:cs typeface="Montserrat Bold"/>
              <a:sym typeface="Montserrat Bold"/>
            </a:endParaRPr>
          </a:p>
        </p:txBody>
      </p:sp>
      <p:sp>
        <p:nvSpPr>
          <p:cNvPr id="6" name="TextBox 1">
            <a:extLst>
              <a:ext uri="{FF2B5EF4-FFF2-40B4-BE49-F238E27FC236}">
                <a16:creationId xmlns:a16="http://schemas.microsoft.com/office/drawing/2014/main" id="{3AF14033-7FE7-6875-6816-D47E440F6811}"/>
              </a:ext>
            </a:extLst>
          </p:cNvPr>
          <p:cNvSpPr txBox="1"/>
          <p:nvPr/>
        </p:nvSpPr>
        <p:spPr>
          <a:xfrm>
            <a:off x="246879" y="1189511"/>
            <a:ext cx="4075266" cy="32932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pPr marL="285750" indent="-285750">
              <a:buFont typeface="Arial,Sans-Serif"/>
              <a:buChar char="•"/>
            </a:pPr>
            <a:endParaRPr lang="en-US" b="1" dirty="0">
              <a:solidFill>
                <a:srgbClr val="3B1C0E"/>
              </a:solidFill>
              <a:latin typeface="Montserrat"/>
              <a:ea typeface="+mn-lt"/>
              <a:cs typeface="+mn-lt"/>
            </a:endParaRPr>
          </a:p>
          <a:p>
            <a:endParaRPr lang="en-US" dirty="0">
              <a:solidFill>
                <a:srgbClr val="3B1C0E"/>
              </a:solidFill>
              <a:latin typeface="Montserrat"/>
              <a:ea typeface="+mn-lt"/>
              <a:cs typeface="+mn-lt"/>
            </a:endParaRPr>
          </a:p>
          <a:p>
            <a:r>
              <a:rPr lang="en-US" dirty="0">
                <a:solidFill>
                  <a:srgbClr val="3B1C0E"/>
                </a:solidFill>
                <a:latin typeface="Montserrat"/>
                <a:ea typeface="+mn-lt"/>
                <a:cs typeface="+mn-lt"/>
              </a:rPr>
              <a:t>Add </a:t>
            </a:r>
            <a:r>
              <a:rPr lang="en-US" b="1" dirty="0">
                <a:solidFill>
                  <a:srgbClr val="3B1C0E"/>
                </a:solidFill>
                <a:latin typeface="Montserrat"/>
                <a:ea typeface="+mn-lt"/>
                <a:cs typeface="+mn-lt"/>
              </a:rPr>
              <a:t>Alt text </a:t>
            </a:r>
            <a:r>
              <a:rPr lang="en-US" dirty="0">
                <a:solidFill>
                  <a:srgbClr val="3B1C0E"/>
                </a:solidFill>
                <a:latin typeface="Montserrat"/>
                <a:ea typeface="+mn-lt"/>
                <a:cs typeface="+mn-lt"/>
              </a:rPr>
              <a:t>to all graphics and images</a:t>
            </a:r>
            <a:endParaRPr lang="en-US"/>
          </a:p>
          <a:p>
            <a:pPr lvl="2" indent="0"/>
            <a:endParaRPr lang="en-US" dirty="0">
              <a:latin typeface="Montserrat"/>
              <a:ea typeface="+mn-lt"/>
              <a:cs typeface="+mn-lt"/>
            </a:endParaRPr>
          </a:p>
          <a:p>
            <a:pPr marL="342900" lvl="2" indent="-228600">
              <a:buAutoNum type="arabicPeriod"/>
            </a:pPr>
            <a:r>
              <a:rPr lang="en-US" dirty="0">
                <a:solidFill>
                  <a:srgbClr val="532E1F"/>
                </a:solidFill>
                <a:latin typeface="Montserrat"/>
                <a:ea typeface="+mn-lt"/>
                <a:cs typeface="+mn-lt"/>
              </a:rPr>
              <a:t>Select the Picture</a:t>
            </a:r>
            <a:endParaRPr lang="en-US" dirty="0">
              <a:latin typeface="Montserrat"/>
              <a:ea typeface="+mn-lt"/>
              <a:cs typeface="+mn-lt"/>
            </a:endParaRPr>
          </a:p>
          <a:p>
            <a:pPr marL="342900" lvl="2" indent="-228600">
              <a:buAutoNum type="arabicPeriod"/>
            </a:pPr>
            <a:r>
              <a:rPr lang="en-US" dirty="0">
                <a:solidFill>
                  <a:srgbClr val="532E1F"/>
                </a:solidFill>
                <a:latin typeface="Montserrat"/>
                <a:ea typeface="+mn-lt"/>
                <a:cs typeface="+mn-lt"/>
              </a:rPr>
              <a:t>Right click to select Alt text </a:t>
            </a:r>
            <a:r>
              <a:rPr lang="en-US" b="1" u="sng" dirty="0">
                <a:solidFill>
                  <a:srgbClr val="532E1F"/>
                </a:solidFill>
                <a:latin typeface="Montserrat"/>
                <a:ea typeface="+mn-lt"/>
                <a:cs typeface="+mn-lt"/>
              </a:rPr>
              <a:t>or</a:t>
            </a:r>
            <a:r>
              <a:rPr lang="en-US" dirty="0">
                <a:solidFill>
                  <a:srgbClr val="532E1F"/>
                </a:solidFill>
                <a:latin typeface="Montserrat"/>
                <a:ea typeface="+mn-lt"/>
                <a:cs typeface="+mn-lt"/>
              </a:rPr>
              <a:t> use the Picture formatting menu on the top to select add Alt Text </a:t>
            </a:r>
            <a:endParaRPr lang="en-US" dirty="0">
              <a:latin typeface="Montserrat"/>
              <a:ea typeface="+mn-lt"/>
              <a:cs typeface="+mn-lt"/>
            </a:endParaRPr>
          </a:p>
          <a:p>
            <a:pPr marL="342900" lvl="2" indent="-228600">
              <a:buAutoNum type="arabicPeriod"/>
            </a:pPr>
            <a:endParaRPr lang="en-US" dirty="0">
              <a:solidFill>
                <a:srgbClr val="532E1F"/>
              </a:solidFill>
              <a:latin typeface="Montserrat"/>
            </a:endParaRPr>
          </a:p>
          <a:p>
            <a:pPr marL="114300" lvl="2" indent="0"/>
            <a:endParaRPr lang="en-US" dirty="0">
              <a:solidFill>
                <a:srgbClr val="532E1F"/>
              </a:solidFill>
              <a:latin typeface="Montserrat"/>
            </a:endParaRPr>
          </a:p>
          <a:p>
            <a:pPr marL="342900" lvl="2" indent="-228600">
              <a:buAutoNum type="arabicPeriod"/>
            </a:pPr>
            <a:endParaRPr lang="en-US" dirty="0">
              <a:solidFill>
                <a:srgbClr val="532E1F"/>
              </a:solidFill>
              <a:latin typeface="Montserrat"/>
            </a:endParaRPr>
          </a:p>
          <a:p>
            <a:r>
              <a:rPr lang="en-US" b="1" dirty="0">
                <a:solidFill>
                  <a:srgbClr val="3B1C0E"/>
                </a:solidFill>
                <a:latin typeface="Montserrat"/>
              </a:rPr>
              <a:t>Mark as Decorative if the graphic or image does not add value to the content. </a:t>
            </a:r>
            <a:r>
              <a:rPr lang="en-US" dirty="0">
                <a:solidFill>
                  <a:srgbClr val="3B1C0E"/>
                </a:solidFill>
                <a:latin typeface="Montserrat"/>
              </a:rPr>
              <a:t> </a:t>
            </a:r>
            <a:endParaRPr lang="en-US" dirty="0">
              <a:ea typeface="+mn-lt"/>
              <a:cs typeface="+mn-lt"/>
            </a:endParaRPr>
          </a:p>
          <a:p>
            <a:pPr marL="342900" lvl="2" indent="-228600">
              <a:buFontTx/>
              <a:buAutoNum type="arabicPeriod"/>
            </a:pPr>
            <a:endParaRPr lang="en-US" dirty="0">
              <a:solidFill>
                <a:srgbClr val="532E1F"/>
              </a:solidFill>
              <a:latin typeface="Montserrat"/>
            </a:endParaRPr>
          </a:p>
          <a:p>
            <a:pPr marL="285750" indent="-285750">
              <a:buFont typeface="Arial,Sans-Serif"/>
              <a:buChar char="•"/>
            </a:pPr>
            <a:endParaRPr lang="en-US" sz="1200" dirty="0">
              <a:solidFill>
                <a:srgbClr val="3B1C0E"/>
              </a:solidFill>
              <a:latin typeface="Montserrat"/>
            </a:endParaRPr>
          </a:p>
        </p:txBody>
      </p:sp>
      <p:pic>
        <p:nvPicPr>
          <p:cNvPr id="7" name="Picture 5">
            <a:extLst>
              <a:ext uri="{FF2B5EF4-FFF2-40B4-BE49-F238E27FC236}">
                <a16:creationId xmlns:a16="http://schemas.microsoft.com/office/drawing/2014/main" id="{A3D33673-638F-B20B-E2BF-4208D38EA0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3194" y="202857"/>
            <a:ext cx="673977" cy="619044"/>
          </a:xfrm>
          <a:prstGeom prst="rect">
            <a:avLst/>
          </a:prstGeom>
        </p:spPr>
      </p:pic>
      <p:pic>
        <p:nvPicPr>
          <p:cNvPr id="8" name="Picture 9">
            <a:extLst>
              <a:ext uri="{FF2B5EF4-FFF2-40B4-BE49-F238E27FC236}">
                <a16:creationId xmlns:a16="http://schemas.microsoft.com/office/drawing/2014/main" id="{ECEA85DF-14E6-A5D2-0B8A-2265BEC01E6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83160" y="1693721"/>
            <a:ext cx="2743200" cy="2288414"/>
          </a:xfrm>
          <a:prstGeom prst="rect">
            <a:avLst/>
          </a:prstGeom>
        </p:spPr>
      </p:pic>
      <p:pic>
        <p:nvPicPr>
          <p:cNvPr id="10" name="Picture 10">
            <a:extLst>
              <a:ext uri="{FF2B5EF4-FFF2-40B4-BE49-F238E27FC236}">
                <a16:creationId xmlns:a16="http://schemas.microsoft.com/office/drawing/2014/main" id="{B4A84E60-E7C8-B95A-CD24-82B81AAE587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383458" y="1363771"/>
            <a:ext cx="2044614" cy="3057917"/>
          </a:xfrm>
          <a:prstGeom prst="rect">
            <a:avLst/>
          </a:prstGeom>
        </p:spPr>
      </p:pic>
      <p:cxnSp>
        <p:nvCxnSpPr>
          <p:cNvPr id="13" name="Straight Arrow Connector 12">
            <a:extLst>
              <a:ext uri="{FF2B5EF4-FFF2-40B4-BE49-F238E27FC236}">
                <a16:creationId xmlns:a16="http://schemas.microsoft.com/office/drawing/2014/main" id="{8697B54F-00C0-E20A-68DB-40D3275E7ADF}"/>
              </a:ext>
              <a:ext uri="{C183D7F6-B498-43B3-948B-1728B52AA6E4}">
                <adec:decorative xmlns:adec="http://schemas.microsoft.com/office/drawing/2017/decorative" val="1"/>
              </a:ext>
            </a:extLst>
          </p:cNvPr>
          <p:cNvCxnSpPr/>
          <p:nvPr/>
        </p:nvCxnSpPr>
        <p:spPr>
          <a:xfrm>
            <a:off x="3603240" y="3907208"/>
            <a:ext cx="704373" cy="270690"/>
          </a:xfrm>
          <a:prstGeom prst="straightConnector1">
            <a:avLst/>
          </a:prstGeom>
          <a:noFill/>
          <a:ln w="25400" cap="flat">
            <a:solidFill>
              <a:srgbClr val="532E1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16801015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a:extLst>
              <a:ext uri="{FF2B5EF4-FFF2-40B4-BE49-F238E27FC236}">
                <a16:creationId xmlns:a16="http://schemas.microsoft.com/office/drawing/2014/main" id="{C1E91036-5B70-7A98-827D-B063ACB8DC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63955" y="2544061"/>
            <a:ext cx="2477022" cy="2083029"/>
          </a:xfrm>
          <a:prstGeom prst="rect">
            <a:avLst/>
          </a:prstGeom>
          <a:ln>
            <a:solidFill>
              <a:srgbClr val="3B1C0E"/>
            </a:solidFill>
          </a:ln>
        </p:spPr>
      </p:pic>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211446" y="-3245808"/>
            <a:ext cx="126616" cy="8549508"/>
          </a:xfrm>
          <a:prstGeom prst="rect">
            <a:avLst/>
          </a:prstGeom>
          <a:solidFill>
            <a:srgbClr val="FED938"/>
          </a:solidFill>
          <a:ln w="12700">
            <a:miter lim="400000"/>
          </a:ln>
        </p:spPr>
        <p:txBody>
          <a:bodyPr lIns="45719" rIns="45719"/>
          <a:lstStyle/>
          <a:p>
            <a:pPr>
              <a:defRPr sz="1600"/>
            </a:pPr>
            <a:endParaRPr sz="4000"/>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5050095" y="-3060769"/>
            <a:ext cx="93926" cy="8093885"/>
          </a:xfrm>
          <a:prstGeom prst="rect">
            <a:avLst/>
          </a:prstGeom>
          <a:solidFill>
            <a:srgbClr val="532E1F"/>
          </a:solidFill>
          <a:ln w="12700">
            <a:miter lim="400000"/>
          </a:ln>
        </p:spPr>
        <p:txBody>
          <a:bodyPr lIns="45719" rIns="45719"/>
          <a:lstStyle/>
          <a:p>
            <a:pPr>
              <a:defRPr sz="1600"/>
            </a:pPr>
            <a:endParaRPr sz="4000"/>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223084" y="299284"/>
            <a:ext cx="8091714" cy="307777"/>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000" b="0" i="0" u="none" strike="noStrike" kern="0" cap="none" spc="-46" normalizeH="0" baseline="0" noProof="0" dirty="0">
                <a:ln>
                  <a:noFill/>
                </a:ln>
                <a:solidFill>
                  <a:srgbClr val="3B1C0E"/>
                </a:solidFill>
                <a:effectLst/>
                <a:uLnTx/>
                <a:uFillTx/>
                <a:latin typeface="Montserrat SemiBold"/>
                <a:ea typeface="Montserrat Bold"/>
                <a:cs typeface="Montserrat Bold"/>
                <a:sym typeface="Montserrat Bold"/>
              </a:rPr>
              <a:t>Data Tables</a:t>
            </a:r>
            <a:endParaRPr kumimoji="0" lang="en-US" sz="3600" b="0" i="0" u="none" strike="noStrike" kern="0" cap="none" spc="-46" normalizeH="0" baseline="0" noProof="0" dirty="0">
              <a:ln>
                <a:noFill/>
              </a:ln>
              <a:solidFill>
                <a:srgbClr val="3B1C0E"/>
              </a:solidFill>
              <a:effectLst/>
              <a:uLnTx/>
              <a:uFillTx/>
              <a:latin typeface="Montserrat Bold"/>
              <a:ea typeface="Montserrat Bold"/>
              <a:cs typeface="Montserrat Bold"/>
              <a:sym typeface="Montserrat Bold"/>
            </a:endParaRPr>
          </a:p>
        </p:txBody>
      </p:sp>
      <p:sp>
        <p:nvSpPr>
          <p:cNvPr id="6" name="TextBox 1">
            <a:extLst>
              <a:ext uri="{FF2B5EF4-FFF2-40B4-BE49-F238E27FC236}">
                <a16:creationId xmlns:a16="http://schemas.microsoft.com/office/drawing/2014/main" id="{3AF14033-7FE7-6875-6816-D47E440F6811}"/>
              </a:ext>
            </a:extLst>
          </p:cNvPr>
          <p:cNvSpPr txBox="1"/>
          <p:nvPr/>
        </p:nvSpPr>
        <p:spPr>
          <a:xfrm>
            <a:off x="325168" y="2410798"/>
            <a:ext cx="2963582" cy="1600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r>
              <a:rPr lang="en-US" b="1" dirty="0">
                <a:solidFill>
                  <a:srgbClr val="3B1C0E"/>
                </a:solidFill>
                <a:latin typeface="Montserrat"/>
              </a:rPr>
              <a:t>Tables are for data!</a:t>
            </a:r>
          </a:p>
          <a:p>
            <a:endParaRPr lang="en-US" sz="1200" b="1" dirty="0">
              <a:solidFill>
                <a:srgbClr val="3B1C0E"/>
              </a:solidFill>
              <a:latin typeface="Montserrat"/>
            </a:endParaRPr>
          </a:p>
          <a:p>
            <a:pPr marL="285750" indent="-285750">
              <a:buAutoNum type="arabicPeriod"/>
            </a:pPr>
            <a:r>
              <a:rPr lang="en-US" sz="1200" dirty="0">
                <a:solidFill>
                  <a:srgbClr val="3B1C0E"/>
                </a:solidFill>
                <a:latin typeface="Montserrat"/>
              </a:rPr>
              <a:t>Use the</a:t>
            </a:r>
            <a:r>
              <a:rPr lang="en-US" sz="1200" b="1" dirty="0">
                <a:solidFill>
                  <a:srgbClr val="3B1C0E"/>
                </a:solidFill>
                <a:latin typeface="Montserrat"/>
              </a:rPr>
              <a:t> Insert &gt; Table </a:t>
            </a:r>
            <a:endParaRPr lang="en-US" sz="1200" b="1">
              <a:solidFill>
                <a:srgbClr val="3B1C0E"/>
              </a:solidFill>
              <a:latin typeface="Montserrat"/>
            </a:endParaRPr>
          </a:p>
          <a:p>
            <a:pPr marL="285750" indent="-285750">
              <a:buAutoNum type="arabicPeriod"/>
            </a:pPr>
            <a:r>
              <a:rPr lang="en-US" sz="1200" dirty="0">
                <a:solidFill>
                  <a:srgbClr val="3B1C0E"/>
                </a:solidFill>
                <a:latin typeface="Montserrat"/>
              </a:rPr>
              <a:t>Select the inserted table </a:t>
            </a:r>
            <a:endParaRPr lang="en-US">
              <a:solidFill>
                <a:srgbClr val="3B1C0E"/>
              </a:solidFill>
              <a:latin typeface="Calibri"/>
            </a:endParaRPr>
          </a:p>
          <a:p>
            <a:pPr marL="285750" indent="-285750">
              <a:buAutoNum type="arabicPeriod"/>
            </a:pPr>
            <a:r>
              <a:rPr lang="en-US" sz="1200" dirty="0">
                <a:solidFill>
                  <a:srgbClr val="3B1C0E"/>
                </a:solidFill>
                <a:latin typeface="Montserrat"/>
              </a:rPr>
              <a:t>Open the </a:t>
            </a:r>
            <a:r>
              <a:rPr lang="en-US" sz="1200" b="1" dirty="0">
                <a:solidFill>
                  <a:srgbClr val="3B1C0E"/>
                </a:solidFill>
                <a:latin typeface="Montserrat"/>
              </a:rPr>
              <a:t>Table Design </a:t>
            </a:r>
            <a:r>
              <a:rPr lang="en-US" sz="1200" dirty="0">
                <a:solidFill>
                  <a:srgbClr val="3B1C0E"/>
                </a:solidFill>
                <a:latin typeface="Montserrat"/>
              </a:rPr>
              <a:t>option from the top menu </a:t>
            </a:r>
            <a:endParaRPr lang="en-US" sz="1200">
              <a:solidFill>
                <a:srgbClr val="3B1C0E"/>
              </a:solidFill>
              <a:latin typeface="Montserrat"/>
            </a:endParaRPr>
          </a:p>
          <a:p>
            <a:pPr marL="285750" indent="-285750">
              <a:buFontTx/>
              <a:buAutoNum type="arabicPeriod"/>
            </a:pPr>
            <a:r>
              <a:rPr lang="en-US" sz="1200" dirty="0">
                <a:solidFill>
                  <a:srgbClr val="3B1C0E"/>
                </a:solidFill>
                <a:latin typeface="Montserrat"/>
              </a:rPr>
              <a:t>Assign Header Rows and Banded Rows</a:t>
            </a:r>
          </a:p>
        </p:txBody>
      </p:sp>
      <p:pic>
        <p:nvPicPr>
          <p:cNvPr id="7" name="Picture 5">
            <a:extLst>
              <a:ext uri="{FF2B5EF4-FFF2-40B4-BE49-F238E27FC236}">
                <a16:creationId xmlns:a16="http://schemas.microsoft.com/office/drawing/2014/main" id="{A3D33673-638F-B20B-E2BF-4208D38EA04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3194" y="202857"/>
            <a:ext cx="673977" cy="619044"/>
          </a:xfrm>
          <a:prstGeom prst="rect">
            <a:avLst/>
          </a:prstGeom>
        </p:spPr>
      </p:pic>
      <p:pic>
        <p:nvPicPr>
          <p:cNvPr id="2" name="Picture 2">
            <a:extLst>
              <a:ext uri="{FF2B5EF4-FFF2-40B4-BE49-F238E27FC236}">
                <a16:creationId xmlns:a16="http://schemas.microsoft.com/office/drawing/2014/main" id="{920CE6D8-B520-AA36-1836-3D14329D04D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427434" y="2278066"/>
            <a:ext cx="1944666" cy="2278379"/>
          </a:xfrm>
          <a:prstGeom prst="rect">
            <a:avLst/>
          </a:prstGeom>
          <a:ln>
            <a:solidFill>
              <a:srgbClr val="3B1C0E"/>
            </a:solidFill>
          </a:ln>
        </p:spPr>
      </p:pic>
      <p:pic>
        <p:nvPicPr>
          <p:cNvPr id="3" name="Picture 4">
            <a:extLst>
              <a:ext uri="{FF2B5EF4-FFF2-40B4-BE49-F238E27FC236}">
                <a16:creationId xmlns:a16="http://schemas.microsoft.com/office/drawing/2014/main" id="{0EC94046-DFB7-1EB0-E84D-177E8B5619A4}"/>
              </a:ext>
              <a:ext uri="{C183D7F6-B498-43B3-948B-1728B52AA6E4}">
                <adec:decorative xmlns:adec="http://schemas.microsoft.com/office/drawing/2017/decorative" val="1"/>
              </a:ext>
            </a:extLst>
          </p:cNvPr>
          <p:cNvPicPr>
            <a:picLocks noChangeAspect="1"/>
          </p:cNvPicPr>
          <p:nvPr/>
        </p:nvPicPr>
        <p:blipFill rotWithShape="1">
          <a:blip r:embed="rId6"/>
          <a:srcRect t="478" r="11568" b="1087"/>
          <a:stretch/>
        </p:blipFill>
        <p:spPr>
          <a:xfrm>
            <a:off x="176118" y="1333541"/>
            <a:ext cx="5382039" cy="704192"/>
          </a:xfrm>
          <a:prstGeom prst="rect">
            <a:avLst/>
          </a:prstGeom>
          <a:ln>
            <a:solidFill>
              <a:srgbClr val="3B1C0E"/>
            </a:solidFill>
          </a:ln>
        </p:spPr>
      </p:pic>
      <p:sp>
        <p:nvSpPr>
          <p:cNvPr id="5" name="TextBox 1">
            <a:extLst>
              <a:ext uri="{FF2B5EF4-FFF2-40B4-BE49-F238E27FC236}">
                <a16:creationId xmlns:a16="http://schemas.microsoft.com/office/drawing/2014/main" id="{EBAE2F0B-45ED-B227-D635-BE692E05C6D5}"/>
              </a:ext>
            </a:extLst>
          </p:cNvPr>
          <p:cNvSpPr txBox="1"/>
          <p:nvPr/>
        </p:nvSpPr>
        <p:spPr>
          <a:xfrm>
            <a:off x="5672215" y="1126881"/>
            <a:ext cx="3214102" cy="1231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r>
              <a:rPr lang="en-US" b="1" dirty="0">
                <a:solidFill>
                  <a:srgbClr val="3B1C0E"/>
                </a:solidFill>
                <a:latin typeface="Montserrat"/>
              </a:rPr>
              <a:t>Do Not:</a:t>
            </a:r>
          </a:p>
          <a:p>
            <a:endParaRPr lang="en-US" sz="1200" b="1" dirty="0">
              <a:solidFill>
                <a:srgbClr val="3B1C0E"/>
              </a:solidFill>
              <a:latin typeface="Montserrat"/>
            </a:endParaRPr>
          </a:p>
          <a:p>
            <a:pPr marL="171450" indent="-171450">
              <a:buFont typeface="Arial"/>
              <a:buChar char="•"/>
            </a:pPr>
            <a:r>
              <a:rPr lang="en-US" sz="1200" dirty="0">
                <a:solidFill>
                  <a:srgbClr val="3B1C0E"/>
                </a:solidFill>
                <a:latin typeface="Montserrat"/>
              </a:rPr>
              <a:t>Use images of tables – be prepared to explain the data table in writing</a:t>
            </a:r>
          </a:p>
          <a:p>
            <a:pPr marL="171450" indent="-171450">
              <a:buFont typeface="Arial"/>
              <a:buChar char="•"/>
            </a:pPr>
            <a:r>
              <a:rPr lang="en-US" sz="1200" dirty="0">
                <a:solidFill>
                  <a:srgbClr val="3B1C0E"/>
                </a:solidFill>
                <a:latin typeface="Montserrat"/>
              </a:rPr>
              <a:t>Do not merge table cells </a:t>
            </a:r>
          </a:p>
          <a:p>
            <a:pPr marL="171450" indent="-171450">
              <a:buFont typeface="Arial"/>
              <a:buChar char="•"/>
            </a:pPr>
            <a:r>
              <a:rPr lang="en-US" sz="1200" dirty="0">
                <a:solidFill>
                  <a:srgbClr val="3B1C0E"/>
                </a:solidFill>
                <a:latin typeface="Montserrat"/>
              </a:rPr>
              <a:t>Avoid complex tables</a:t>
            </a:r>
          </a:p>
        </p:txBody>
      </p:sp>
    </p:spTree>
    <p:extLst>
      <p:ext uri="{BB962C8B-B14F-4D97-AF65-F5344CB8AC3E}">
        <p14:creationId xmlns:p14="http://schemas.microsoft.com/office/powerpoint/2010/main" val="206811139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00BB5F52-FBAC-44E3-B94A-40B3431B2153}"/>
              </a:ext>
              <a:ext uri="{C183D7F6-B498-43B3-948B-1728B52AA6E4}">
                <adec:decorative xmlns:adec="http://schemas.microsoft.com/office/drawing/2017/decorative" val="1"/>
              </a:ext>
            </a:extLst>
          </p:cNvPr>
          <p:cNvSpPr/>
          <p:nvPr/>
        </p:nvSpPr>
        <p:spPr>
          <a:xfrm>
            <a:off x="3240741" y="1763496"/>
            <a:ext cx="5087054" cy="874317"/>
          </a:xfrm>
          <a:prstGeom prst="rect">
            <a:avLst/>
          </a:prstGeom>
          <a:solidFill>
            <a:schemeClr val="bg1"/>
          </a:solidFill>
          <a:ln w="38100">
            <a:solidFill>
              <a:srgbClr val="532E1F"/>
            </a:solidFill>
            <a:miter lim="400000"/>
          </a:ln>
        </p:spPr>
        <p:txBody>
          <a:bodyPr lIns="45719" rIns="45719" anchor="ctr"/>
          <a:lstStyle/>
          <a:p>
            <a:pPr algn="ctr">
              <a:defRPr sz="1000">
                <a:solidFill>
                  <a:srgbClr val="FFFFFF"/>
                </a:solidFill>
              </a:defRPr>
            </a:pPr>
            <a:endParaRPr/>
          </a:p>
        </p:txBody>
      </p:sp>
      <p:sp>
        <p:nvSpPr>
          <p:cNvPr id="7" name="Rectangle 4">
            <a:extLst>
              <a:ext uri="{FF2B5EF4-FFF2-40B4-BE49-F238E27FC236}">
                <a16:creationId xmlns:a16="http://schemas.microsoft.com/office/drawing/2014/main" id="{CB8E5720-3D08-4C89-8430-2A3DF60FDAB9}"/>
              </a:ext>
              <a:ext uri="{C183D7F6-B498-43B3-948B-1728B52AA6E4}">
                <adec:decorative xmlns:adec="http://schemas.microsoft.com/office/drawing/2017/decorative" val="1"/>
              </a:ext>
            </a:extLst>
          </p:cNvPr>
          <p:cNvSpPr/>
          <p:nvPr/>
        </p:nvSpPr>
        <p:spPr>
          <a:xfrm>
            <a:off x="816205" y="889179"/>
            <a:ext cx="5522255" cy="874317"/>
          </a:xfrm>
          <a:prstGeom prst="rect">
            <a:avLst/>
          </a:prstGeom>
          <a:solidFill>
            <a:srgbClr val="532E1F"/>
          </a:solidFill>
          <a:ln w="12700">
            <a:miter lim="400000"/>
          </a:ln>
        </p:spPr>
        <p:txBody>
          <a:bodyPr lIns="45719" rIns="45719" anchor="ctr"/>
          <a:lstStyle/>
          <a:p>
            <a:pPr algn="ctr">
              <a:defRPr sz="1000">
                <a:solidFill>
                  <a:srgbClr val="FFFFFF"/>
                </a:solidFill>
              </a:defRPr>
            </a:pPr>
            <a:endParaRPr/>
          </a:p>
        </p:txBody>
      </p:sp>
      <p:sp>
        <p:nvSpPr>
          <p:cNvPr id="360" name="Content Placeholder 2"/>
          <p:cNvSpPr txBox="1">
            <a:spLocks noGrp="1"/>
          </p:cNvSpPr>
          <p:nvPr>
            <p:ph type="title" idx="4294967295"/>
          </p:nvPr>
        </p:nvSpPr>
        <p:spPr>
          <a:xfrm>
            <a:off x="973557" y="1132915"/>
            <a:ext cx="4666540" cy="424732"/>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lgn="ctr" defTabSz="914400">
              <a:lnSpc>
                <a:spcPct val="90000"/>
              </a:lnSpc>
              <a:spcBef>
                <a:spcPts val="1000"/>
              </a:spcBef>
              <a:defRPr sz="2700" spc="225">
                <a:solidFill>
                  <a:schemeClr val="accent2"/>
                </a:solidFill>
                <a:latin typeface="Montserrat Bold"/>
                <a:ea typeface="Montserrat Bold"/>
                <a:cs typeface="Montserrat Bold"/>
                <a:sym typeface="Montserrat Bold"/>
              </a:defRPr>
            </a:lvl1pPr>
          </a:lstStyle>
          <a:p>
            <a:pPr marL="0" marR="0" lvl="0" indent="0" algn="ctr" defTabSz="914400" rtl="0" eaLnBrk="1" fontAlgn="auto" latinLnBrk="0" hangingPunct="0">
              <a:lnSpc>
                <a:spcPct val="90000"/>
              </a:lnSpc>
              <a:spcBef>
                <a:spcPts val="1000"/>
              </a:spcBef>
              <a:spcAft>
                <a:spcPts val="0"/>
              </a:spcAft>
              <a:buClrTx/>
              <a:buSzTx/>
              <a:buFontTx/>
              <a:buNone/>
              <a:tabLst/>
              <a:defRPr/>
            </a:pPr>
            <a:r>
              <a:rPr kumimoji="0" lang="en-US" sz="2400" b="1" i="0" u="none" strike="noStrike" kern="0" cap="none" spc="225" normalizeH="0" baseline="0" noProof="0" dirty="0">
                <a:ln>
                  <a:noFill/>
                </a:ln>
                <a:solidFill>
                  <a:schemeClr val="bg1"/>
                </a:solidFill>
                <a:effectLst/>
                <a:uLnTx/>
                <a:uFillTx/>
                <a:latin typeface="Montserrat Bold"/>
                <a:ea typeface="Montserrat Bold"/>
                <a:cs typeface="Montserrat Bold"/>
                <a:sym typeface="Montserrat Bold"/>
              </a:rPr>
              <a:t>Document Accessibility</a:t>
            </a:r>
            <a:endParaRPr kumimoji="0" lang="en-US" sz="2400" b="1" i="0" u="none" strike="noStrike" kern="0" cap="none" spc="225" normalizeH="0" baseline="0" noProof="0" dirty="0">
              <a:ln>
                <a:noFill/>
              </a:ln>
              <a:solidFill>
                <a:schemeClr val="bg1"/>
              </a:solidFill>
              <a:effectLst/>
              <a:uLnTx/>
              <a:uFillTx/>
              <a:latin typeface="Montserrat Bold" panose="00000800000000000000" pitchFamily="2" charset="0"/>
              <a:ea typeface="Montserrat Bold"/>
              <a:cs typeface="Montserrat Bold"/>
              <a:sym typeface="Montserrat Bold"/>
            </a:endParaRPr>
          </a:p>
        </p:txBody>
      </p:sp>
      <p:sp>
        <p:nvSpPr>
          <p:cNvPr id="9" name="Content Placeholder 2">
            <a:extLst>
              <a:ext uri="{FF2B5EF4-FFF2-40B4-BE49-F238E27FC236}">
                <a16:creationId xmlns:a16="http://schemas.microsoft.com/office/drawing/2014/main" id="{FD32BD01-EC1D-42F5-9A22-0542FCD3B66C}"/>
              </a:ext>
            </a:extLst>
          </p:cNvPr>
          <p:cNvSpPr txBox="1"/>
          <p:nvPr/>
        </p:nvSpPr>
        <p:spPr>
          <a:xfrm>
            <a:off x="3453478" y="1996370"/>
            <a:ext cx="4661579" cy="4662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20" rIns="45719" bIns="45720" anchor="ctr">
            <a:spAutoFit/>
          </a:bodyPr>
          <a:lstStyle>
            <a:lvl1pPr algn="ctr" defTabSz="914400">
              <a:lnSpc>
                <a:spcPct val="90000"/>
              </a:lnSpc>
              <a:spcBef>
                <a:spcPts val="1000"/>
              </a:spcBef>
              <a:defRPr sz="2700" spc="225">
                <a:solidFill>
                  <a:schemeClr val="accent2"/>
                </a:solidFill>
                <a:latin typeface="Montserrat Bold"/>
                <a:ea typeface="Montserrat Bold"/>
                <a:cs typeface="Montserrat Bold"/>
                <a:sym typeface="Montserrat Bold"/>
              </a:defRPr>
            </a:lvl1pPr>
          </a:lstStyle>
          <a:p>
            <a:r>
              <a:rPr lang="en-US" b="1" dirty="0">
                <a:solidFill>
                  <a:srgbClr val="532E1F"/>
                </a:solidFill>
              </a:rPr>
              <a:t>For Elearning</a:t>
            </a:r>
            <a:endParaRPr lang="en-US" dirty="0"/>
          </a:p>
        </p:txBody>
      </p:sp>
      <p:sp>
        <p:nvSpPr>
          <p:cNvPr id="358" name="TextBox 9"/>
          <p:cNvSpPr txBox="1"/>
          <p:nvPr/>
        </p:nvSpPr>
        <p:spPr>
          <a:xfrm>
            <a:off x="2838530" y="3282980"/>
            <a:ext cx="6417157"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lvl1pPr algn="ctr">
              <a:defRPr sz="1500" spc="450">
                <a:solidFill>
                  <a:schemeClr val="accent2"/>
                </a:solidFill>
              </a:defRPr>
            </a:lvl1pPr>
          </a:lstStyle>
          <a:p>
            <a:pPr algn="l"/>
            <a:r>
              <a:rPr lang="en-US" sz="1200" b="1" spc="0" dirty="0">
                <a:solidFill>
                  <a:srgbClr val="532E1F"/>
                </a:solidFill>
                <a:latin typeface="Montserrat"/>
              </a:rPr>
              <a:t>Cara Junghans </a:t>
            </a:r>
            <a:endParaRPr lang="en-US" sz="1200" b="1" spc="0">
              <a:solidFill>
                <a:srgbClr val="532E1F"/>
              </a:solidFill>
              <a:latin typeface="Montserrat" panose="00000500000000000000" pitchFamily="2" charset="0"/>
            </a:endParaRPr>
          </a:p>
          <a:p>
            <a:pPr algn="l"/>
            <a:r>
              <a:rPr lang="en-US" sz="1200" spc="0" dirty="0">
                <a:solidFill>
                  <a:srgbClr val="532E1F"/>
                </a:solidFill>
                <a:latin typeface="Montserrat"/>
              </a:rPr>
              <a:t>Assistive Technology Coordinator,  WMUx</a:t>
            </a:r>
          </a:p>
          <a:p>
            <a:pPr marL="171450" indent="-171450" algn="l">
              <a:buFont typeface="Arial" panose="020B0604020202020204" pitchFamily="34" charset="0"/>
              <a:buChar char="•"/>
            </a:pPr>
            <a:r>
              <a:rPr lang="en-US" sz="1200" spc="0" dirty="0">
                <a:solidFill>
                  <a:srgbClr val="532E1F"/>
                </a:solidFill>
                <a:latin typeface="Montserrat"/>
              </a:rPr>
              <a:t>B.A. Secondary Education Social Studies</a:t>
            </a:r>
          </a:p>
          <a:p>
            <a:pPr marL="171450" indent="-171450" algn="l">
              <a:buFont typeface="Arial" panose="020B0604020202020204" pitchFamily="34" charset="0"/>
              <a:buChar char="•"/>
            </a:pPr>
            <a:r>
              <a:rPr lang="en-US" sz="1200" spc="0" dirty="0">
                <a:solidFill>
                  <a:srgbClr val="532E1F"/>
                </a:solidFill>
                <a:latin typeface="Montserrat"/>
              </a:rPr>
              <a:t>M.A. Higher, Adult, and Lifelong Education</a:t>
            </a:r>
          </a:p>
          <a:p>
            <a:pPr marL="171450" indent="-171450" algn="l">
              <a:buFont typeface="Arial" panose="020B0604020202020204" pitchFamily="34" charset="0"/>
              <a:buChar char="•"/>
            </a:pPr>
            <a:r>
              <a:rPr lang="en-US" sz="1200" spc="0" dirty="0">
                <a:solidFill>
                  <a:srgbClr val="532E1F"/>
                </a:solidFill>
                <a:latin typeface="Montserrat"/>
              </a:rPr>
              <a:t>Pg.C. Educational Technology</a:t>
            </a:r>
          </a:p>
          <a:p>
            <a:pPr algn="l"/>
            <a:endParaRPr lang="en-US" sz="1200" spc="0" dirty="0">
              <a:solidFill>
                <a:srgbClr val="532E1F"/>
              </a:solidFill>
              <a:latin typeface="Montserrat"/>
            </a:endParaRPr>
          </a:p>
          <a:p>
            <a:pPr algn="l"/>
            <a:r>
              <a:rPr lang="en-US" sz="1200" spc="0" dirty="0">
                <a:solidFill>
                  <a:srgbClr val="532E1F"/>
                </a:solidFill>
                <a:latin typeface="Montserrat"/>
                <a:hlinkClick r:id="rId3">
                  <a:extLst>
                    <a:ext uri="{A12FA001-AC4F-418D-AE19-62706E023703}">
                      <ahyp:hlinkClr xmlns:ahyp="http://schemas.microsoft.com/office/drawing/2018/hyperlinkcolor" val="tx"/>
                    </a:ext>
                  </a:extLst>
                </a:hlinkClick>
              </a:rPr>
              <a:t>Cara.junghans@wmich.edu</a:t>
            </a:r>
            <a:endParaRPr lang="en-US" sz="1200" spc="0" dirty="0">
              <a:solidFill>
                <a:srgbClr val="532E1F"/>
              </a:solidFill>
              <a:latin typeface="Montserrat"/>
            </a:endParaRPr>
          </a:p>
          <a:p>
            <a:pPr algn="l"/>
            <a:endParaRPr lang="en-US" sz="1200" spc="0" dirty="0">
              <a:solidFill>
                <a:srgbClr val="532E1F"/>
              </a:solidFill>
              <a:latin typeface="Montserrat"/>
            </a:endParaRPr>
          </a:p>
          <a:p>
            <a:pPr algn="l"/>
            <a:endParaRPr lang="en-US" sz="1200" spc="0" dirty="0">
              <a:solidFill>
                <a:srgbClr val="532E1F"/>
              </a:solidFill>
              <a:latin typeface="Montserrat"/>
            </a:endParaRPr>
          </a:p>
        </p:txBody>
      </p:sp>
      <p:sp>
        <p:nvSpPr>
          <p:cNvPr id="359" name="Rectangle 14">
            <a:extLst>
              <a:ext uri="{C183D7F6-B498-43B3-948B-1728B52AA6E4}">
                <adec:decorative xmlns:adec="http://schemas.microsoft.com/office/drawing/2017/decorative" val="1"/>
              </a:ext>
            </a:extLst>
          </p:cNvPr>
          <p:cNvSpPr/>
          <p:nvPr/>
        </p:nvSpPr>
        <p:spPr>
          <a:xfrm>
            <a:off x="2100234" y="3010825"/>
            <a:ext cx="4943531" cy="62829"/>
          </a:xfrm>
          <a:prstGeom prst="rect">
            <a:avLst/>
          </a:prstGeom>
          <a:solidFill>
            <a:srgbClr val="532E1F"/>
          </a:solidFill>
          <a:ln w="12700">
            <a:miter lim="400000"/>
          </a:ln>
        </p:spPr>
        <p:txBody>
          <a:bodyPr lIns="45719" rIns="45719" anchor="ctr"/>
          <a:lstStyle/>
          <a:p>
            <a:pPr algn="ctr">
              <a:defRPr sz="1000">
                <a:solidFill>
                  <a:srgbClr val="FFFFFF"/>
                </a:solidFill>
              </a:defRPr>
            </a:pPr>
            <a:endParaRPr/>
          </a:p>
        </p:txBody>
      </p:sp>
      <p:pic>
        <p:nvPicPr>
          <p:cNvPr id="361"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34328" y="4123669"/>
            <a:ext cx="1303848" cy="414183"/>
          </a:xfrm>
          <a:prstGeom prst="rect">
            <a:avLst/>
          </a:prstGeom>
          <a:ln w="12700">
            <a:miter lim="400000"/>
          </a:ln>
        </p:spPr>
      </p:pic>
      <p:sp>
        <p:nvSpPr>
          <p:cNvPr id="2" name="object 6">
            <a:extLst>
              <a:ext uri="{FF2B5EF4-FFF2-40B4-BE49-F238E27FC236}">
                <a16:creationId xmlns:a16="http://schemas.microsoft.com/office/drawing/2014/main" id="{4FEB6571-6C85-C6AC-E252-61C21BDCDEC3}"/>
              </a:ext>
              <a:ext uri="{C183D7F6-B498-43B3-948B-1728B52AA6E4}">
                <adec:decorative xmlns:adec="http://schemas.microsoft.com/office/drawing/2017/decorative" val="1"/>
              </a:ext>
            </a:extLst>
          </p:cNvPr>
          <p:cNvSpPr/>
          <p:nvPr/>
        </p:nvSpPr>
        <p:spPr>
          <a:xfrm rot="10800000">
            <a:off x="1427709" y="2982121"/>
            <a:ext cx="4910751" cy="55930"/>
          </a:xfrm>
          <a:prstGeom prst="rect">
            <a:avLst/>
          </a:prstGeom>
          <a:solidFill>
            <a:srgbClr val="FED938"/>
          </a:solidFill>
          <a:ln w="12700">
            <a:miter lim="400000"/>
          </a:ln>
        </p:spPr>
        <p:txBody>
          <a:bodyPr lIns="45719" rIns="45719"/>
          <a:lstStyle/>
          <a:p>
            <a:pPr>
              <a:defRPr sz="1600"/>
            </a:pPr>
            <a:endParaRPr sz="4000"/>
          </a:p>
        </p:txBody>
      </p:sp>
      <p:pic>
        <p:nvPicPr>
          <p:cNvPr id="3" name="Picture 3" descr="Cara Junghans">
            <a:extLst>
              <a:ext uri="{FF2B5EF4-FFF2-40B4-BE49-F238E27FC236}">
                <a16:creationId xmlns:a16="http://schemas.microsoft.com/office/drawing/2014/main" id="{3E4D7620-E967-A8AB-FC60-8BF7D6127F6A}"/>
              </a:ext>
            </a:extLst>
          </p:cNvPr>
          <p:cNvPicPr>
            <a:picLocks noChangeAspect="1"/>
          </p:cNvPicPr>
          <p:nvPr/>
        </p:nvPicPr>
        <p:blipFill>
          <a:blip r:embed="rId5"/>
          <a:stretch>
            <a:fillRect/>
          </a:stretch>
        </p:blipFill>
        <p:spPr>
          <a:xfrm>
            <a:off x="1404408" y="3285771"/>
            <a:ext cx="1114425" cy="133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211446" y="-3245808"/>
            <a:ext cx="126616" cy="8549508"/>
          </a:xfrm>
          <a:prstGeom prst="rect">
            <a:avLst/>
          </a:prstGeom>
          <a:solidFill>
            <a:srgbClr val="FED938"/>
          </a:solidFill>
          <a:ln w="12700">
            <a:miter lim="400000"/>
          </a:ln>
        </p:spPr>
        <p:txBody>
          <a:bodyPr lIns="45719" rIns="45719"/>
          <a:lstStyle/>
          <a:p>
            <a:pPr>
              <a:defRPr sz="1600"/>
            </a:pPr>
            <a:endParaRPr sz="4000"/>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5050095" y="-3060769"/>
            <a:ext cx="93926" cy="8093885"/>
          </a:xfrm>
          <a:prstGeom prst="rect">
            <a:avLst/>
          </a:prstGeom>
          <a:solidFill>
            <a:srgbClr val="532E1F"/>
          </a:solidFill>
          <a:ln w="12700">
            <a:miter lim="400000"/>
          </a:ln>
        </p:spPr>
        <p:txBody>
          <a:bodyPr lIns="45719" rIns="45719"/>
          <a:lstStyle/>
          <a:p>
            <a:pPr>
              <a:defRPr sz="1600"/>
            </a:pPr>
            <a:endParaRPr sz="4000"/>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223084" y="299284"/>
            <a:ext cx="8091714" cy="307777"/>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000" b="0" i="0" u="none" strike="noStrike" kern="0" cap="none" spc="-46" normalizeH="0" baseline="0" noProof="0" dirty="0">
                <a:ln>
                  <a:noFill/>
                </a:ln>
                <a:solidFill>
                  <a:srgbClr val="3B1C0E"/>
                </a:solidFill>
                <a:effectLst/>
                <a:uLnTx/>
                <a:uFillTx/>
                <a:latin typeface="Montserrat SemiBold"/>
                <a:ea typeface="Montserrat Bold"/>
                <a:cs typeface="Montserrat Bold"/>
                <a:sym typeface="Montserrat Bold"/>
              </a:rPr>
              <a:t>Slide Reading Order – Super Important!</a:t>
            </a:r>
          </a:p>
        </p:txBody>
      </p:sp>
      <p:sp>
        <p:nvSpPr>
          <p:cNvPr id="6" name="TextBox 1">
            <a:extLst>
              <a:ext uri="{FF2B5EF4-FFF2-40B4-BE49-F238E27FC236}">
                <a16:creationId xmlns:a16="http://schemas.microsoft.com/office/drawing/2014/main" id="{3AF14033-7FE7-6875-6816-D47E440F6811}"/>
              </a:ext>
            </a:extLst>
          </p:cNvPr>
          <p:cNvSpPr txBox="1"/>
          <p:nvPr/>
        </p:nvSpPr>
        <p:spPr>
          <a:xfrm>
            <a:off x="497049" y="3225810"/>
            <a:ext cx="4983403"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pPr marL="285750" indent="-285750">
              <a:buAutoNum type="arabicPeriod"/>
            </a:pPr>
            <a:r>
              <a:rPr lang="en-US" sz="1200" dirty="0">
                <a:solidFill>
                  <a:srgbClr val="3B1C0E"/>
                </a:solidFill>
                <a:latin typeface="Montserrat"/>
                <a:ea typeface="+mn-lt"/>
                <a:cs typeface="+mn-lt"/>
              </a:rPr>
              <a:t>With your presentation open, select</a:t>
            </a:r>
            <a:r>
              <a:rPr lang="en-US" sz="1200" b="1" dirty="0">
                <a:solidFill>
                  <a:srgbClr val="3B1C0E"/>
                </a:solidFill>
                <a:latin typeface="Montserrat"/>
                <a:ea typeface="+mn-lt"/>
                <a:cs typeface="+mn-lt"/>
              </a:rPr>
              <a:t> Review &gt; Check Accessibility.</a:t>
            </a:r>
            <a:endParaRPr lang="en-US"/>
          </a:p>
          <a:p>
            <a:pPr marL="285750" indent="-285750">
              <a:buAutoNum type="arabicPeriod"/>
            </a:pPr>
            <a:r>
              <a:rPr lang="en-US" sz="1200" dirty="0">
                <a:solidFill>
                  <a:srgbClr val="3B1C0E"/>
                </a:solidFill>
                <a:latin typeface="Montserrat"/>
                <a:ea typeface="+mn-lt"/>
                <a:cs typeface="+mn-lt"/>
              </a:rPr>
              <a:t>When the reading order of the objects on a slide doesn't match one of the common ways objects are spatially ordered, </a:t>
            </a:r>
            <a:r>
              <a:rPr lang="en-US" sz="1200" b="1" dirty="0">
                <a:solidFill>
                  <a:srgbClr val="3B1C0E"/>
                </a:solidFill>
                <a:latin typeface="Montserrat"/>
                <a:ea typeface="+mn-lt"/>
                <a:cs typeface="+mn-lt"/>
              </a:rPr>
              <a:t>Accessibility Checker lists the slide here.</a:t>
            </a:r>
            <a:endParaRPr lang="en-US" dirty="0"/>
          </a:p>
          <a:p>
            <a:pPr marL="285750" indent="-285750">
              <a:buAutoNum type="arabicPeriod"/>
            </a:pPr>
            <a:r>
              <a:rPr lang="en-US" sz="1200" dirty="0">
                <a:solidFill>
                  <a:srgbClr val="3B1C0E"/>
                </a:solidFill>
                <a:latin typeface="Montserrat"/>
              </a:rPr>
              <a:t>Point at a slide number in the list, then select the up and down arrows</a:t>
            </a:r>
            <a:r>
              <a:rPr lang="en-US" sz="1200" b="1" dirty="0">
                <a:solidFill>
                  <a:srgbClr val="3B1C0E"/>
                </a:solidFill>
                <a:latin typeface="Montserrat"/>
              </a:rPr>
              <a:t> to correct the reading order and mark objects as decorative</a:t>
            </a:r>
          </a:p>
        </p:txBody>
      </p:sp>
      <p:pic>
        <p:nvPicPr>
          <p:cNvPr id="7" name="Picture 5">
            <a:extLst>
              <a:ext uri="{FF2B5EF4-FFF2-40B4-BE49-F238E27FC236}">
                <a16:creationId xmlns:a16="http://schemas.microsoft.com/office/drawing/2014/main" id="{A3D33673-638F-B20B-E2BF-4208D38EA0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3194" y="202857"/>
            <a:ext cx="673977" cy="619044"/>
          </a:xfrm>
          <a:prstGeom prst="rect">
            <a:avLst/>
          </a:prstGeom>
        </p:spPr>
      </p:pic>
      <p:pic>
        <p:nvPicPr>
          <p:cNvPr id="5" name="Picture 7">
            <a:extLst>
              <a:ext uri="{FF2B5EF4-FFF2-40B4-BE49-F238E27FC236}">
                <a16:creationId xmlns:a16="http://schemas.microsoft.com/office/drawing/2014/main" id="{36FD67AB-DAA8-1DCA-BC12-85AFC01046FB}"/>
              </a:ext>
              <a:ext uri="{C183D7F6-B498-43B3-948B-1728B52AA6E4}">
                <adec:decorative xmlns:adec="http://schemas.microsoft.com/office/drawing/2017/decorative" val="1"/>
              </a:ext>
            </a:extLst>
          </p:cNvPr>
          <p:cNvPicPr>
            <a:picLocks noChangeAspect="1"/>
          </p:cNvPicPr>
          <p:nvPr/>
        </p:nvPicPr>
        <p:blipFill rotWithShape="1">
          <a:blip r:embed="rId4"/>
          <a:srcRect r="95" b="6220"/>
          <a:stretch/>
        </p:blipFill>
        <p:spPr>
          <a:xfrm>
            <a:off x="321448" y="1234139"/>
            <a:ext cx="8254664" cy="1532362"/>
          </a:xfrm>
          <a:prstGeom prst="rect">
            <a:avLst/>
          </a:prstGeom>
        </p:spPr>
      </p:pic>
      <p:pic>
        <p:nvPicPr>
          <p:cNvPr id="3" name="Picture 4">
            <a:extLst>
              <a:ext uri="{FF2B5EF4-FFF2-40B4-BE49-F238E27FC236}">
                <a16:creationId xmlns:a16="http://schemas.microsoft.com/office/drawing/2014/main" id="{8DE75485-E55D-ED29-8707-598FD43D72F0}"/>
              </a:ext>
              <a:ext uri="{C183D7F6-B498-43B3-948B-1728B52AA6E4}">
                <adec:decorative xmlns:adec="http://schemas.microsoft.com/office/drawing/2017/decorative" val="1"/>
              </a:ext>
            </a:extLst>
          </p:cNvPr>
          <p:cNvPicPr>
            <a:picLocks noChangeAspect="1"/>
          </p:cNvPicPr>
          <p:nvPr/>
        </p:nvPicPr>
        <p:blipFill rotWithShape="1">
          <a:blip r:embed="rId5"/>
          <a:srcRect l="946" r="3785" b="5052"/>
          <a:stretch/>
        </p:blipFill>
        <p:spPr>
          <a:xfrm>
            <a:off x="5955687" y="2185628"/>
            <a:ext cx="2359321" cy="2713149"/>
          </a:xfrm>
          <a:prstGeom prst="rect">
            <a:avLst/>
          </a:prstGeom>
          <a:ln>
            <a:solidFill>
              <a:srgbClr val="3B1C0E"/>
            </a:solidFill>
          </a:ln>
        </p:spPr>
      </p:pic>
      <p:pic>
        <p:nvPicPr>
          <p:cNvPr id="8" name="Picture 9">
            <a:extLst>
              <a:ext uri="{FF2B5EF4-FFF2-40B4-BE49-F238E27FC236}">
                <a16:creationId xmlns:a16="http://schemas.microsoft.com/office/drawing/2014/main" id="{96E375C9-395C-604F-A140-43568C95840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271325" y="2048770"/>
            <a:ext cx="2009633" cy="1094450"/>
          </a:xfrm>
          <a:prstGeom prst="rect">
            <a:avLst/>
          </a:prstGeom>
          <a:ln>
            <a:solidFill>
              <a:srgbClr val="3B1C0E"/>
            </a:solidFill>
          </a:ln>
        </p:spPr>
      </p:pic>
      <p:cxnSp>
        <p:nvCxnSpPr>
          <p:cNvPr id="4" name="Straight Arrow Connector 3">
            <a:extLst>
              <a:ext uri="{FF2B5EF4-FFF2-40B4-BE49-F238E27FC236}">
                <a16:creationId xmlns:a16="http://schemas.microsoft.com/office/drawing/2014/main" id="{8966ABC5-1953-4A8C-005D-0D7FFD0C6AE4}"/>
              </a:ext>
              <a:ext uri="{C183D7F6-B498-43B3-948B-1728B52AA6E4}">
                <adec:decorative xmlns:adec="http://schemas.microsoft.com/office/drawing/2017/decorative" val="1"/>
              </a:ext>
            </a:extLst>
          </p:cNvPr>
          <p:cNvCxnSpPr/>
          <p:nvPr/>
        </p:nvCxnSpPr>
        <p:spPr>
          <a:xfrm>
            <a:off x="144553" y="1836448"/>
            <a:ext cx="1060632" cy="485930"/>
          </a:xfrm>
          <a:prstGeom prst="straightConnector1">
            <a:avLst/>
          </a:prstGeom>
          <a:noFill/>
          <a:ln w="25400" cap="flat">
            <a:solidFill>
              <a:srgbClr val="532E1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1" name="Straight Arrow Connector 10">
            <a:extLst>
              <a:ext uri="{FF2B5EF4-FFF2-40B4-BE49-F238E27FC236}">
                <a16:creationId xmlns:a16="http://schemas.microsoft.com/office/drawing/2014/main" id="{B254BD7A-21F4-455F-4444-9E7F4B3326DD}"/>
              </a:ext>
              <a:ext uri="{C183D7F6-B498-43B3-948B-1728B52AA6E4}">
                <adec:decorative xmlns:adec="http://schemas.microsoft.com/office/drawing/2017/decorative" val="1"/>
              </a:ext>
            </a:extLst>
          </p:cNvPr>
          <p:cNvCxnSpPr/>
          <p:nvPr/>
        </p:nvCxnSpPr>
        <p:spPr>
          <a:xfrm flipH="1">
            <a:off x="8129983" y="1264949"/>
            <a:ext cx="802308" cy="396865"/>
          </a:xfrm>
          <a:prstGeom prst="straightConnector1">
            <a:avLst/>
          </a:prstGeom>
          <a:noFill/>
          <a:ln w="25400" cap="flat">
            <a:solidFill>
              <a:srgbClr val="532E1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2" name="Oval 11">
            <a:extLst>
              <a:ext uri="{FF2B5EF4-FFF2-40B4-BE49-F238E27FC236}">
                <a16:creationId xmlns:a16="http://schemas.microsoft.com/office/drawing/2014/main" id="{659E4CB8-1EE0-4AC9-276A-E6810D694760}"/>
              </a:ext>
              <a:ext uri="{C183D7F6-B498-43B3-948B-1728B52AA6E4}">
                <adec:decorative xmlns:adec="http://schemas.microsoft.com/office/drawing/2017/decorative" val="1"/>
              </a:ext>
            </a:extLst>
          </p:cNvPr>
          <p:cNvSpPr/>
          <p:nvPr/>
        </p:nvSpPr>
        <p:spPr>
          <a:xfrm>
            <a:off x="3691741" y="1157101"/>
            <a:ext cx="751114" cy="313211"/>
          </a:xfrm>
          <a:prstGeom prst="ellipse">
            <a:avLst/>
          </a:prstGeom>
          <a:noFill/>
          <a:ln w="25400" cap="flat">
            <a:solidFill>
              <a:srgbClr val="F1C5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732598"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557810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211446" y="-3245808"/>
            <a:ext cx="126616" cy="8549508"/>
          </a:xfrm>
          <a:prstGeom prst="rect">
            <a:avLst/>
          </a:prstGeom>
          <a:solidFill>
            <a:srgbClr val="FED938"/>
          </a:solidFill>
          <a:ln w="12700">
            <a:miter lim="400000"/>
          </a:ln>
        </p:spPr>
        <p:txBody>
          <a:bodyPr lIns="45719" rIns="45719"/>
          <a:lstStyle/>
          <a:p>
            <a:pPr>
              <a:defRPr sz="1600"/>
            </a:pPr>
            <a:endParaRPr sz="4000"/>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5050095" y="-3060769"/>
            <a:ext cx="93926" cy="8093885"/>
          </a:xfrm>
          <a:prstGeom prst="rect">
            <a:avLst/>
          </a:prstGeom>
          <a:solidFill>
            <a:srgbClr val="532E1F"/>
          </a:solidFill>
          <a:ln w="12700">
            <a:miter lim="400000"/>
          </a:ln>
        </p:spPr>
        <p:txBody>
          <a:bodyPr lIns="45719" rIns="45719"/>
          <a:lstStyle/>
          <a:p>
            <a:pPr>
              <a:defRPr sz="1600"/>
            </a:pPr>
            <a:endParaRPr sz="4000"/>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301912" y="348551"/>
            <a:ext cx="8091714" cy="307777"/>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000" b="0" i="0" u="none" strike="noStrike" kern="0" cap="none" spc="-46" normalizeH="0" baseline="0" noProof="0" dirty="0">
                <a:ln>
                  <a:noFill/>
                </a:ln>
                <a:solidFill>
                  <a:srgbClr val="3B1C0E"/>
                </a:solidFill>
                <a:effectLst/>
                <a:uLnTx/>
                <a:uFillTx/>
                <a:latin typeface="Montserrat SemiBold"/>
                <a:ea typeface="Montserrat Bold"/>
                <a:cs typeface="Montserrat Bold"/>
                <a:sym typeface="Montserrat Bold"/>
              </a:rPr>
              <a:t>Accessibility Checker for PowerPoint</a:t>
            </a:r>
            <a:endParaRPr kumimoji="0" lang="en-US" sz="800" b="0" i="0" u="none" strike="noStrike" kern="0" cap="none" spc="-46" normalizeH="0" baseline="0" noProof="0" dirty="0">
              <a:ln>
                <a:noFill/>
              </a:ln>
              <a:solidFill>
                <a:schemeClr val="bg1"/>
              </a:solidFill>
              <a:effectLst/>
              <a:uLnTx/>
              <a:uFillTx/>
              <a:latin typeface="Montserrat Bold"/>
              <a:ea typeface="Montserrat Bold"/>
              <a:cs typeface="Montserrat Bold"/>
              <a:sym typeface="Montserrat Bold"/>
            </a:endParaRPr>
          </a:p>
        </p:txBody>
      </p:sp>
      <p:sp>
        <p:nvSpPr>
          <p:cNvPr id="5" name="TextBox 1">
            <a:extLst>
              <a:ext uri="{FF2B5EF4-FFF2-40B4-BE49-F238E27FC236}">
                <a16:creationId xmlns:a16="http://schemas.microsoft.com/office/drawing/2014/main" id="{C0F1B546-3E12-1127-72DE-3B2F46167174}"/>
              </a:ext>
            </a:extLst>
          </p:cNvPr>
          <p:cNvSpPr txBox="1"/>
          <p:nvPr/>
        </p:nvSpPr>
        <p:spPr>
          <a:xfrm>
            <a:off x="656054" y="1204975"/>
            <a:ext cx="4999060" cy="1415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pPr algn="ctr"/>
            <a:r>
              <a:rPr lang="en-US" b="1" dirty="0">
                <a:solidFill>
                  <a:srgbClr val="3B1C0E"/>
                </a:solidFill>
                <a:latin typeface="Montserrat"/>
              </a:rPr>
              <a:t>Use the built-in Accessibility checker </a:t>
            </a:r>
            <a:endParaRPr lang="en-US" b="1"/>
          </a:p>
          <a:p>
            <a:endParaRPr lang="en-US" sz="1200" b="0" i="0" dirty="0">
              <a:solidFill>
                <a:srgbClr val="3B1C0E"/>
              </a:solidFill>
              <a:effectLst/>
              <a:latin typeface="Montserrat" pitchFamily="2" charset="0"/>
            </a:endParaRPr>
          </a:p>
          <a:p>
            <a:pPr marL="228600" indent="-228600">
              <a:buAutoNum type="arabicPeriod"/>
            </a:pPr>
            <a:r>
              <a:rPr lang="en-US" sz="1200" dirty="0">
                <a:solidFill>
                  <a:srgbClr val="3B1C0E"/>
                </a:solidFill>
                <a:latin typeface="Montserrat"/>
              </a:rPr>
              <a:t>Open the Review tab from the ribbon</a:t>
            </a:r>
            <a:endParaRPr lang="en-US" sz="1200" dirty="0">
              <a:solidFill>
                <a:srgbClr val="3B1C0E"/>
              </a:solidFill>
              <a:latin typeface="Montserrat" pitchFamily="2" charset="0"/>
            </a:endParaRPr>
          </a:p>
          <a:p>
            <a:pPr marL="228600" indent="-228600">
              <a:buAutoNum type="arabicPeriod"/>
            </a:pPr>
            <a:r>
              <a:rPr lang="en-US" sz="1200" dirty="0">
                <a:solidFill>
                  <a:srgbClr val="3B1C0E"/>
                </a:solidFill>
                <a:latin typeface="Montserrat"/>
              </a:rPr>
              <a:t>Select Check Accessibility</a:t>
            </a:r>
            <a:endParaRPr lang="en-US" sz="1200" dirty="0">
              <a:solidFill>
                <a:srgbClr val="3B1C0E"/>
              </a:solidFill>
              <a:latin typeface="Montserrat" pitchFamily="2" charset="0"/>
            </a:endParaRPr>
          </a:p>
          <a:p>
            <a:pPr marL="228600" indent="-228600">
              <a:buAutoNum type="arabicPeriod"/>
            </a:pPr>
            <a:r>
              <a:rPr lang="en-US" sz="1200" dirty="0">
                <a:solidFill>
                  <a:srgbClr val="3B1C0E"/>
                </a:solidFill>
                <a:latin typeface="Montserrat"/>
              </a:rPr>
              <a:t>The Accessibility panel will open and provide the inspection results and additional information about the Errors, Warnings, and Tips</a:t>
            </a:r>
            <a:endParaRPr lang="en-US" sz="1200" dirty="0">
              <a:solidFill>
                <a:srgbClr val="3B1C0E"/>
              </a:solidFill>
              <a:latin typeface="Montserrat" pitchFamily="2" charset="0"/>
            </a:endParaRPr>
          </a:p>
        </p:txBody>
      </p:sp>
      <p:pic>
        <p:nvPicPr>
          <p:cNvPr id="7" name="Picture 5">
            <a:extLst>
              <a:ext uri="{FF2B5EF4-FFF2-40B4-BE49-F238E27FC236}">
                <a16:creationId xmlns:a16="http://schemas.microsoft.com/office/drawing/2014/main" id="{7F19CB65-35D7-4004-E620-4C773E73E19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3194" y="202857"/>
            <a:ext cx="673977" cy="619044"/>
          </a:xfrm>
          <a:prstGeom prst="rect">
            <a:avLst/>
          </a:prstGeom>
        </p:spPr>
      </p:pic>
      <p:pic>
        <p:nvPicPr>
          <p:cNvPr id="6" name="Picture 9">
            <a:extLst>
              <a:ext uri="{FF2B5EF4-FFF2-40B4-BE49-F238E27FC236}">
                <a16:creationId xmlns:a16="http://schemas.microsoft.com/office/drawing/2014/main" id="{EC418413-8460-C371-F6BA-B73AC9185B3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244146" y="569152"/>
            <a:ext cx="1869667" cy="4114800"/>
          </a:xfrm>
          <a:prstGeom prst="rect">
            <a:avLst/>
          </a:prstGeom>
          <a:ln>
            <a:solidFill>
              <a:srgbClr val="3B1C0E"/>
            </a:solidFill>
          </a:ln>
        </p:spPr>
      </p:pic>
      <p:pic>
        <p:nvPicPr>
          <p:cNvPr id="10" name="Picture 10">
            <a:extLst>
              <a:ext uri="{FF2B5EF4-FFF2-40B4-BE49-F238E27FC236}">
                <a16:creationId xmlns:a16="http://schemas.microsoft.com/office/drawing/2014/main" id="{6A6B33E9-1C2D-0F3D-735E-AADA637DA914}"/>
              </a:ext>
              <a:ext uri="{C183D7F6-B498-43B3-948B-1728B52AA6E4}">
                <adec:decorative xmlns:adec="http://schemas.microsoft.com/office/drawing/2017/decorative" val="1"/>
              </a:ext>
            </a:extLst>
          </p:cNvPr>
          <p:cNvPicPr>
            <a:picLocks noChangeAspect="1"/>
          </p:cNvPicPr>
          <p:nvPr/>
        </p:nvPicPr>
        <p:blipFill rotWithShape="1">
          <a:blip r:embed="rId5"/>
          <a:srcRect l="107" t="1271" r="35255" b="-1271"/>
          <a:stretch/>
        </p:blipFill>
        <p:spPr>
          <a:xfrm>
            <a:off x="761606" y="2751681"/>
            <a:ext cx="4734923" cy="1849911"/>
          </a:xfrm>
          <a:prstGeom prst="rect">
            <a:avLst/>
          </a:prstGeom>
          <a:ln>
            <a:solidFill>
              <a:srgbClr val="3B1C0E"/>
            </a:solidFill>
          </a:ln>
        </p:spPr>
      </p:pic>
      <p:sp>
        <p:nvSpPr>
          <p:cNvPr id="11" name="TextBox 1">
            <a:extLst>
              <a:ext uri="{FF2B5EF4-FFF2-40B4-BE49-F238E27FC236}">
                <a16:creationId xmlns:a16="http://schemas.microsoft.com/office/drawing/2014/main" id="{F04C7390-FBCA-084B-D7A5-87974EA44082}"/>
              </a:ext>
              <a:ext uri="{C183D7F6-B498-43B3-948B-1728B52AA6E4}">
                <adec:decorative xmlns:adec="http://schemas.microsoft.com/office/drawing/2017/decorative" val="0"/>
              </a:ext>
            </a:extLst>
          </p:cNvPr>
          <p:cNvSpPr txBox="1"/>
          <p:nvPr/>
        </p:nvSpPr>
        <p:spPr>
          <a:xfrm>
            <a:off x="6385173" y="2467082"/>
            <a:ext cx="1664006" cy="11541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pPr algn="ctr"/>
            <a:endParaRPr lang="en-US" b="1" dirty="0">
              <a:solidFill>
                <a:srgbClr val="3B1C0E"/>
              </a:solidFill>
              <a:latin typeface="Montserrat"/>
            </a:endParaRPr>
          </a:p>
          <a:p>
            <a:r>
              <a:rPr lang="en-US" sz="1100" dirty="0">
                <a:solidFill>
                  <a:srgbClr val="3B1C0E"/>
                </a:solidFill>
                <a:latin typeface="Montserrat"/>
              </a:rPr>
              <a:t>*Select an inspection result to learn where the issue it and more about why it matters and how to fix it</a:t>
            </a:r>
            <a:endParaRPr lang="en-US" sz="1100" dirty="0">
              <a:solidFill>
                <a:srgbClr val="3B1C0E"/>
              </a:solidFill>
              <a:latin typeface="Montserrat" pitchFamily="2" charset="0"/>
            </a:endParaRPr>
          </a:p>
        </p:txBody>
      </p:sp>
    </p:spTree>
    <p:extLst>
      <p:ext uri="{BB962C8B-B14F-4D97-AF65-F5344CB8AC3E}">
        <p14:creationId xmlns:p14="http://schemas.microsoft.com/office/powerpoint/2010/main" val="158032837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10800000">
            <a:off x="-3659" y="1062694"/>
            <a:ext cx="8306362" cy="91134"/>
          </a:xfrm>
          <a:prstGeom prst="rect">
            <a:avLst/>
          </a:prstGeom>
          <a:solidFill>
            <a:srgbClr val="FED938"/>
          </a:solidFill>
          <a:ln w="12700">
            <a:miter lim="400000"/>
          </a:ln>
        </p:spPr>
        <p:txBody>
          <a:bodyPr lIns="45719" tIns="45720" rIns="45719" bIns="45720" anchor="t"/>
          <a:lstStyle/>
          <a:p>
            <a:pPr>
              <a:defRPr sz="1600"/>
            </a:pPr>
            <a:endParaRPr lang="en-US" sz="1600"/>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676165" y="399726"/>
            <a:ext cx="7015894" cy="369332"/>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400" b="1" i="0" u="none" strike="noStrike" kern="0" cap="none" spc="-46" normalizeH="0" baseline="0" noProof="0" dirty="0">
                <a:ln>
                  <a:noFill/>
                </a:ln>
                <a:solidFill>
                  <a:srgbClr val="3B1C0E"/>
                </a:solidFill>
                <a:effectLst/>
                <a:uLnTx/>
                <a:uFillTx/>
                <a:latin typeface="Montserrat Bold"/>
                <a:ea typeface="Montserrat Bold"/>
                <a:cs typeface="Montserrat Bold"/>
                <a:sym typeface="Montserrat Bold"/>
              </a:rPr>
              <a:t>Accessible Elearning Content: PDFs</a:t>
            </a:r>
            <a:endParaRPr kumimoji="0" lang="en-US" sz="2400" b="1" i="0" u="none" strike="noStrike" kern="0" cap="none" spc="-46" normalizeH="0" baseline="0" noProof="0" dirty="0">
              <a:ln>
                <a:noFill/>
              </a:ln>
              <a:solidFill>
                <a:srgbClr val="3B1C0E"/>
              </a:solidFill>
              <a:effectLst/>
              <a:uLnTx/>
              <a:uFillTx/>
              <a:latin typeface="Montserrat Bold" pitchFamily="2" charset="0"/>
              <a:ea typeface="Montserrat Bold"/>
              <a:cs typeface="Montserrat Bold"/>
              <a:sym typeface="Montserrat Bold"/>
            </a:endParaRPr>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4942399" y="-3138329"/>
            <a:ext cx="90557" cy="8311487"/>
          </a:xfrm>
          <a:prstGeom prst="rect">
            <a:avLst/>
          </a:prstGeom>
          <a:solidFill>
            <a:srgbClr val="532E1F"/>
          </a:solidFill>
          <a:ln w="12700">
            <a:miter lim="400000"/>
          </a:ln>
        </p:spPr>
        <p:txBody>
          <a:bodyPr lIns="45719" rIns="45719"/>
          <a:lstStyle/>
          <a:p>
            <a:pPr>
              <a:defRPr sz="1600"/>
            </a:pPr>
            <a:endParaRPr sz="4000"/>
          </a:p>
        </p:txBody>
      </p:sp>
      <p:pic>
        <p:nvPicPr>
          <p:cNvPr id="7" name="Picture 8">
            <a:extLst>
              <a:ext uri="{FF2B5EF4-FFF2-40B4-BE49-F238E27FC236}">
                <a16:creationId xmlns:a16="http://schemas.microsoft.com/office/drawing/2014/main" id="{B9655599-8325-4705-9177-4A7978B8E8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84557" y="4662834"/>
            <a:ext cx="855913" cy="271892"/>
          </a:xfrm>
          <a:prstGeom prst="rect">
            <a:avLst/>
          </a:prstGeom>
          <a:ln w="12700">
            <a:miter lim="400000"/>
          </a:ln>
        </p:spPr>
      </p:pic>
      <p:pic>
        <p:nvPicPr>
          <p:cNvPr id="8" name="Picture 9">
            <a:extLst>
              <a:ext uri="{FF2B5EF4-FFF2-40B4-BE49-F238E27FC236}">
                <a16:creationId xmlns:a16="http://schemas.microsoft.com/office/drawing/2014/main" id="{BA3FD71F-1B90-8249-5DDC-4F58E7156BF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356301" y="1608189"/>
            <a:ext cx="2429105" cy="2376058"/>
          </a:xfrm>
          <a:prstGeom prst="rect">
            <a:avLst/>
          </a:prstGeom>
        </p:spPr>
      </p:pic>
    </p:spTree>
    <p:extLst>
      <p:ext uri="{BB962C8B-B14F-4D97-AF65-F5344CB8AC3E}">
        <p14:creationId xmlns:p14="http://schemas.microsoft.com/office/powerpoint/2010/main" val="382612135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211446" y="-3245808"/>
            <a:ext cx="126616" cy="8549508"/>
          </a:xfrm>
          <a:prstGeom prst="rect">
            <a:avLst/>
          </a:prstGeom>
          <a:solidFill>
            <a:srgbClr val="FED938"/>
          </a:solidFill>
          <a:ln w="12700">
            <a:miter lim="400000"/>
          </a:ln>
        </p:spPr>
        <p:txBody>
          <a:bodyPr lIns="45719" rIns="45719"/>
          <a:lstStyle/>
          <a:p>
            <a:pPr>
              <a:defRPr sz="1600"/>
            </a:pPr>
            <a:endParaRPr sz="4000"/>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5050095" y="-3060769"/>
            <a:ext cx="93926" cy="8093885"/>
          </a:xfrm>
          <a:prstGeom prst="rect">
            <a:avLst/>
          </a:prstGeom>
          <a:solidFill>
            <a:srgbClr val="532E1F"/>
          </a:solidFill>
          <a:ln w="12700">
            <a:miter lim="400000"/>
          </a:ln>
        </p:spPr>
        <p:txBody>
          <a:bodyPr lIns="45719" rIns="45719"/>
          <a:lstStyle/>
          <a:p>
            <a:pPr>
              <a:defRPr sz="1600"/>
            </a:pPr>
            <a:endParaRPr sz="4000"/>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223084" y="299284"/>
            <a:ext cx="8091714" cy="30777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000" b="0" i="0" u="none" strike="noStrike" kern="0" cap="none" spc="-46" normalizeH="0" baseline="0" noProof="0" dirty="0">
                <a:ln>
                  <a:noFill/>
                </a:ln>
                <a:solidFill>
                  <a:srgbClr val="3B1C0E"/>
                </a:solidFill>
                <a:effectLst/>
                <a:uLnTx/>
                <a:uFillTx/>
                <a:latin typeface="Montserrat SemiBold"/>
                <a:ea typeface="Montserrat Bold"/>
                <a:cs typeface="Montserrat Bold"/>
                <a:sym typeface="Montserrat Bold"/>
              </a:rPr>
              <a:t>PDF Best Practices</a:t>
            </a:r>
          </a:p>
        </p:txBody>
      </p:sp>
      <p:sp>
        <p:nvSpPr>
          <p:cNvPr id="10" name="TextBox 1">
            <a:extLst>
              <a:ext uri="{FF2B5EF4-FFF2-40B4-BE49-F238E27FC236}">
                <a16:creationId xmlns:a16="http://schemas.microsoft.com/office/drawing/2014/main" id="{71B0AE4E-2083-C74B-B1BA-B95F29AD08CF}"/>
              </a:ext>
            </a:extLst>
          </p:cNvPr>
          <p:cNvSpPr txBox="1"/>
          <p:nvPr/>
        </p:nvSpPr>
        <p:spPr>
          <a:xfrm>
            <a:off x="345585" y="1136644"/>
            <a:ext cx="11939680"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endParaRPr lang="en-US" dirty="0">
              <a:solidFill>
                <a:srgbClr val="3B1C0E"/>
              </a:solidFill>
              <a:latin typeface="Montserrat"/>
            </a:endParaRPr>
          </a:p>
          <a:p>
            <a:r>
              <a:rPr lang="en-US" sz="1600" b="1" dirty="0">
                <a:solidFill>
                  <a:srgbClr val="3B1C0E"/>
                </a:solidFill>
                <a:latin typeface="Montserrat"/>
                <a:ea typeface="+mn-lt"/>
                <a:cs typeface="+mn-lt"/>
              </a:rPr>
              <a:t>PDFs created by scanning may actually be an image and not searchable text</a:t>
            </a:r>
          </a:p>
        </p:txBody>
      </p:sp>
      <p:sp>
        <p:nvSpPr>
          <p:cNvPr id="6" name="TextBox 1">
            <a:extLst>
              <a:ext uri="{FF2B5EF4-FFF2-40B4-BE49-F238E27FC236}">
                <a16:creationId xmlns:a16="http://schemas.microsoft.com/office/drawing/2014/main" id="{3AF14033-7FE7-6875-6816-D47E440F6811}"/>
              </a:ext>
            </a:extLst>
          </p:cNvPr>
          <p:cNvSpPr txBox="1"/>
          <p:nvPr/>
        </p:nvSpPr>
        <p:spPr>
          <a:xfrm>
            <a:off x="386406" y="2034715"/>
            <a:ext cx="5796055"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r>
              <a:rPr lang="en-US" b="1" dirty="0">
                <a:solidFill>
                  <a:srgbClr val="3B1C0E"/>
                </a:solidFill>
                <a:latin typeface="Montserrat"/>
              </a:rPr>
              <a:t>Optical Character Recognition (OCR) </a:t>
            </a:r>
            <a:r>
              <a:rPr lang="en-US" dirty="0">
                <a:solidFill>
                  <a:srgbClr val="3B1C0E"/>
                </a:solidFill>
                <a:latin typeface="Montserrat"/>
              </a:rPr>
              <a:t>is a technology that recognizes text within a digital image. It is commonly used to recognize text in scanned documents and images. With optical character recognition (OCR), you can extract text and convert scanned documents into editable, searchable PDF files instantly. </a:t>
            </a:r>
          </a:p>
          <a:p>
            <a:endParaRPr lang="en-US" dirty="0">
              <a:solidFill>
                <a:srgbClr val="3B1C0E"/>
              </a:solidFill>
              <a:latin typeface="Montserrat"/>
            </a:endParaRPr>
          </a:p>
          <a:p>
            <a:r>
              <a:rPr lang="en-US" dirty="0">
                <a:latin typeface="Montserrat"/>
                <a:ea typeface="+mn-lt"/>
                <a:cs typeface="+mn-lt"/>
              </a:rPr>
              <a:t>        ALLY for </a:t>
            </a:r>
            <a:r>
              <a:rPr lang="en-US" dirty="0" err="1">
                <a:latin typeface="Montserrat"/>
                <a:ea typeface="+mn-lt"/>
                <a:cs typeface="+mn-lt"/>
              </a:rPr>
              <a:t>Elearning</a:t>
            </a:r>
            <a:r>
              <a:rPr lang="en-US" dirty="0">
                <a:latin typeface="Montserrat"/>
                <a:ea typeface="+mn-lt"/>
                <a:cs typeface="+mn-lt"/>
              </a:rPr>
              <a:t> will indicate if a PDF has been OCRed </a:t>
            </a:r>
            <a:endParaRPr lang="en-US">
              <a:latin typeface="Montserrat"/>
            </a:endParaRPr>
          </a:p>
          <a:p>
            <a:endParaRPr lang="en-US" dirty="0">
              <a:latin typeface="Montserrat"/>
            </a:endParaRPr>
          </a:p>
          <a:p>
            <a:endParaRPr lang="en-US" dirty="0">
              <a:solidFill>
                <a:srgbClr val="3B1C0E"/>
              </a:solidFill>
              <a:latin typeface="Montserrat"/>
            </a:endParaRPr>
          </a:p>
        </p:txBody>
      </p:sp>
      <p:pic>
        <p:nvPicPr>
          <p:cNvPr id="3" name="Picture 9">
            <a:extLst>
              <a:ext uri="{FF2B5EF4-FFF2-40B4-BE49-F238E27FC236}">
                <a16:creationId xmlns:a16="http://schemas.microsoft.com/office/drawing/2014/main" id="{883F256C-8DBD-8A0D-C967-5295A5F0F2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4078" y="87591"/>
            <a:ext cx="755427" cy="743201"/>
          </a:xfrm>
          <a:prstGeom prst="rect">
            <a:avLst/>
          </a:prstGeom>
        </p:spPr>
      </p:pic>
      <p:pic>
        <p:nvPicPr>
          <p:cNvPr id="8" name="Picture 9">
            <a:extLst>
              <a:ext uri="{FF2B5EF4-FFF2-40B4-BE49-F238E27FC236}">
                <a16:creationId xmlns:a16="http://schemas.microsoft.com/office/drawing/2014/main" id="{8DC134B9-D1A1-9E33-EE64-52115E0FD86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15088" y="1863541"/>
            <a:ext cx="2141084" cy="2957427"/>
          </a:xfrm>
          <a:prstGeom prst="rect">
            <a:avLst/>
          </a:prstGeom>
          <a:ln>
            <a:solidFill>
              <a:srgbClr val="3B1C0E"/>
            </a:solidFill>
          </a:ln>
        </p:spPr>
      </p:pic>
      <p:pic>
        <p:nvPicPr>
          <p:cNvPr id="12" name="Picture 7">
            <a:extLst>
              <a:ext uri="{FF2B5EF4-FFF2-40B4-BE49-F238E27FC236}">
                <a16:creationId xmlns:a16="http://schemas.microsoft.com/office/drawing/2014/main" id="{BF0D6BC1-402B-C522-BE1C-84486D1B8A1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45497" y="3537238"/>
            <a:ext cx="400050" cy="320387"/>
          </a:xfrm>
          <a:prstGeom prst="rect">
            <a:avLst/>
          </a:prstGeom>
        </p:spPr>
      </p:pic>
    </p:spTree>
    <p:extLst>
      <p:ext uri="{BB962C8B-B14F-4D97-AF65-F5344CB8AC3E}">
        <p14:creationId xmlns:p14="http://schemas.microsoft.com/office/powerpoint/2010/main" val="291024666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211446" y="-3245808"/>
            <a:ext cx="126616" cy="8549508"/>
          </a:xfrm>
          <a:prstGeom prst="rect">
            <a:avLst/>
          </a:prstGeom>
          <a:solidFill>
            <a:srgbClr val="FED938"/>
          </a:solidFill>
          <a:ln w="12700">
            <a:miter lim="400000"/>
          </a:ln>
        </p:spPr>
        <p:txBody>
          <a:bodyPr lIns="45719" rIns="45719"/>
          <a:lstStyle/>
          <a:p>
            <a:pPr>
              <a:defRPr sz="1600"/>
            </a:pPr>
            <a:endParaRPr sz="4000"/>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5050095" y="-3060769"/>
            <a:ext cx="93926" cy="8093885"/>
          </a:xfrm>
          <a:prstGeom prst="rect">
            <a:avLst/>
          </a:prstGeom>
          <a:solidFill>
            <a:srgbClr val="532E1F"/>
          </a:solidFill>
          <a:ln w="12700">
            <a:miter lim="400000"/>
          </a:ln>
        </p:spPr>
        <p:txBody>
          <a:bodyPr lIns="45719" rIns="45719"/>
          <a:lstStyle/>
          <a:p>
            <a:pPr>
              <a:defRPr sz="1600"/>
            </a:pPr>
            <a:endParaRPr sz="4000"/>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223084" y="432881"/>
            <a:ext cx="8091714" cy="307777"/>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000" b="0" i="0" u="none" strike="noStrike" kern="0" cap="none" spc="-46" normalizeH="0" baseline="0" noProof="0" dirty="0">
                <a:ln>
                  <a:noFill/>
                </a:ln>
                <a:solidFill>
                  <a:srgbClr val="3B1C0E"/>
                </a:solidFill>
                <a:effectLst/>
                <a:uLnTx/>
                <a:uFillTx/>
                <a:latin typeface="Montserrat SemiBold"/>
                <a:ea typeface="Montserrat Bold"/>
                <a:cs typeface="Montserrat Bold"/>
                <a:sym typeface="Montserrat Bold"/>
              </a:rPr>
              <a:t>PDF Best Practices and Resources</a:t>
            </a:r>
          </a:p>
        </p:txBody>
      </p:sp>
      <p:sp>
        <p:nvSpPr>
          <p:cNvPr id="6" name="TextBox 1">
            <a:extLst>
              <a:ext uri="{FF2B5EF4-FFF2-40B4-BE49-F238E27FC236}">
                <a16:creationId xmlns:a16="http://schemas.microsoft.com/office/drawing/2014/main" id="{3AF14033-7FE7-6875-6816-D47E440F6811}"/>
              </a:ext>
            </a:extLst>
          </p:cNvPr>
          <p:cNvSpPr txBox="1"/>
          <p:nvPr/>
        </p:nvSpPr>
        <p:spPr>
          <a:xfrm>
            <a:off x="334538" y="1354983"/>
            <a:ext cx="6125101" cy="3693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r>
              <a:rPr lang="en-US" b="1" dirty="0">
                <a:solidFill>
                  <a:srgbClr val="3B1C0E"/>
                </a:solidFill>
                <a:latin typeface="Montserrat"/>
                <a:ea typeface="+mn-lt"/>
                <a:cs typeface="+mn-lt"/>
              </a:rPr>
              <a:t>Ensure that you have a CLEAN and STRAIGHT Scan</a:t>
            </a:r>
            <a:endParaRPr lang="en-US" b="1" dirty="0">
              <a:latin typeface="Montserrat"/>
              <a:ea typeface="+mn-lt"/>
              <a:cs typeface="+mn-lt"/>
            </a:endParaRPr>
          </a:p>
          <a:p>
            <a:r>
              <a:rPr lang="en-US" dirty="0">
                <a:solidFill>
                  <a:srgbClr val="3B1C0E"/>
                </a:solidFill>
                <a:latin typeface="Montserrat"/>
                <a:ea typeface="+mn-lt"/>
                <a:cs typeface="+mn-lt"/>
              </a:rPr>
              <a:t>Document Properties are assigned</a:t>
            </a:r>
          </a:p>
          <a:p>
            <a:r>
              <a:rPr lang="en-US" dirty="0">
                <a:solidFill>
                  <a:srgbClr val="3B1C0E"/>
                </a:solidFill>
                <a:latin typeface="Montserrat"/>
                <a:ea typeface="+mn-lt"/>
                <a:cs typeface="+mn-lt"/>
              </a:rPr>
              <a:t>Headings/Tags </a:t>
            </a:r>
          </a:p>
          <a:p>
            <a:endParaRPr lang="en-US" dirty="0">
              <a:solidFill>
                <a:srgbClr val="3B1C0E"/>
              </a:solidFill>
              <a:latin typeface="Montserrat"/>
              <a:ea typeface="+mn-lt"/>
              <a:cs typeface="+mn-lt"/>
            </a:endParaRPr>
          </a:p>
          <a:p>
            <a:r>
              <a:rPr lang="en-US" dirty="0">
                <a:solidFill>
                  <a:srgbClr val="3B1C0E"/>
                </a:solidFill>
                <a:latin typeface="Montserrat"/>
                <a:ea typeface="+mn-lt"/>
                <a:cs typeface="+mn-lt"/>
              </a:rPr>
              <a:t>*Tags and Reading order is correct (Adobe DC)</a:t>
            </a:r>
          </a:p>
          <a:p>
            <a:r>
              <a:rPr lang="en-US" dirty="0">
                <a:solidFill>
                  <a:srgbClr val="3B1C0E"/>
                </a:solidFill>
                <a:latin typeface="Montserrat"/>
                <a:ea typeface="+mn-lt"/>
                <a:cs typeface="+mn-lt"/>
              </a:rPr>
              <a:t>*Images have Alt text (Adobe DC)</a:t>
            </a:r>
            <a:endParaRPr lang="en-US" dirty="0">
              <a:ea typeface="+mn-lt"/>
              <a:cs typeface="+mn-lt"/>
            </a:endParaRPr>
          </a:p>
          <a:p>
            <a:r>
              <a:rPr lang="en-US" dirty="0">
                <a:solidFill>
                  <a:srgbClr val="3B1C0E"/>
                </a:solidFill>
                <a:latin typeface="Montserrat"/>
                <a:ea typeface="+mn-lt"/>
                <a:cs typeface="+mn-lt"/>
              </a:rPr>
              <a:t>*Tables have header rows assigned (Adobe DC)</a:t>
            </a:r>
            <a:endParaRPr lang="en-US" dirty="0">
              <a:ea typeface="+mn-lt"/>
              <a:cs typeface="+mn-lt"/>
            </a:endParaRPr>
          </a:p>
          <a:p>
            <a:endParaRPr lang="en-US" dirty="0">
              <a:solidFill>
                <a:srgbClr val="3B1C0E"/>
              </a:solidFill>
              <a:latin typeface="Montserrat"/>
              <a:ea typeface="+mn-lt"/>
              <a:cs typeface="+mn-lt"/>
            </a:endParaRPr>
          </a:p>
          <a:p>
            <a:r>
              <a:rPr lang="en-US" b="1" dirty="0">
                <a:solidFill>
                  <a:srgbClr val="3B1C0E"/>
                </a:solidFill>
                <a:latin typeface="Montserrat"/>
                <a:ea typeface="+mn-lt"/>
                <a:cs typeface="+mn-lt"/>
              </a:rPr>
              <a:t>Online Resources – Alternative Versions</a:t>
            </a:r>
          </a:p>
          <a:p>
            <a:r>
              <a:rPr lang="en-US" dirty="0">
                <a:solidFill>
                  <a:srgbClr val="3B1C0E"/>
                </a:solidFill>
                <a:latin typeface="Montserrat"/>
                <a:ea typeface="+mn-lt"/>
                <a:cs typeface="+mn-lt"/>
              </a:rPr>
              <a:t>Does the PDF have an updated version of the content online?</a:t>
            </a:r>
          </a:p>
          <a:p>
            <a:r>
              <a:rPr lang="en-US" dirty="0">
                <a:latin typeface="Montserrat"/>
                <a:ea typeface="+mn-lt"/>
                <a:cs typeface="+mn-lt"/>
              </a:rPr>
              <a:t>         </a:t>
            </a:r>
            <a:endParaRPr lang="en-US" dirty="0"/>
          </a:p>
          <a:p>
            <a:r>
              <a:rPr lang="en-US" b="1" dirty="0">
                <a:solidFill>
                  <a:srgbClr val="3B1C0E"/>
                </a:solidFill>
                <a:latin typeface="Montserrat"/>
                <a:ea typeface="+mn-lt"/>
                <a:cs typeface="+mn-lt"/>
              </a:rPr>
              <a:t>Library Resources:</a:t>
            </a:r>
            <a:endParaRPr lang="en-US" b="1" dirty="0">
              <a:latin typeface="Montserrat"/>
              <a:ea typeface="+mn-lt"/>
              <a:cs typeface="+mn-lt"/>
            </a:endParaRPr>
          </a:p>
          <a:p>
            <a:endParaRPr lang="en-US" b="1" dirty="0">
              <a:latin typeface="Montserrat"/>
              <a:ea typeface="+mn-lt"/>
              <a:cs typeface="+mn-lt"/>
            </a:endParaRPr>
          </a:p>
          <a:p>
            <a:r>
              <a:rPr lang="en-US" dirty="0">
                <a:solidFill>
                  <a:srgbClr val="3B1C0E"/>
                </a:solidFill>
                <a:latin typeface="Montserrat"/>
                <a:ea typeface="+mn-lt"/>
                <a:cs typeface="+mn-lt"/>
              </a:rPr>
              <a:t>Subject Librarians </a:t>
            </a:r>
            <a:endParaRPr lang="en-US" dirty="0">
              <a:latin typeface="Montserrat"/>
              <a:ea typeface="+mn-lt"/>
              <a:cs typeface="+mn-lt"/>
            </a:endParaRPr>
          </a:p>
          <a:p>
            <a:r>
              <a:rPr lang="en-US" dirty="0">
                <a:solidFill>
                  <a:srgbClr val="3B1C0E"/>
                </a:solidFill>
                <a:latin typeface="Montserrat"/>
                <a:ea typeface="+mn-lt"/>
                <a:cs typeface="+mn-lt"/>
              </a:rPr>
              <a:t>Digital Resource Librarian</a:t>
            </a:r>
            <a:endParaRPr lang="en-US" dirty="0">
              <a:latin typeface="Montserrat"/>
              <a:ea typeface="+mn-lt"/>
              <a:cs typeface="+mn-lt"/>
            </a:endParaRPr>
          </a:p>
          <a:p>
            <a:endParaRPr lang="en-US" sz="1200" dirty="0">
              <a:latin typeface="Montserrat"/>
              <a:ea typeface="+mn-lt"/>
              <a:cs typeface="+mn-lt"/>
            </a:endParaRPr>
          </a:p>
          <a:p>
            <a:endParaRPr lang="en-US" sz="1200" dirty="0">
              <a:solidFill>
                <a:srgbClr val="3B1C0E"/>
              </a:solidFill>
              <a:latin typeface="Montserrat"/>
            </a:endParaRPr>
          </a:p>
        </p:txBody>
      </p:sp>
      <p:pic>
        <p:nvPicPr>
          <p:cNvPr id="3" name="Picture 9">
            <a:extLst>
              <a:ext uri="{FF2B5EF4-FFF2-40B4-BE49-F238E27FC236}">
                <a16:creationId xmlns:a16="http://schemas.microsoft.com/office/drawing/2014/main" id="{883F256C-8DBD-8A0D-C967-5295A5F0F2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4078" y="87591"/>
            <a:ext cx="755427" cy="743201"/>
          </a:xfrm>
          <a:prstGeom prst="rect">
            <a:avLst/>
          </a:prstGeom>
        </p:spPr>
      </p:pic>
      <p:pic>
        <p:nvPicPr>
          <p:cNvPr id="4" name="Picture 6">
            <a:extLst>
              <a:ext uri="{FF2B5EF4-FFF2-40B4-BE49-F238E27FC236}">
                <a16:creationId xmlns:a16="http://schemas.microsoft.com/office/drawing/2014/main" id="{BBDB92A9-85EB-25D2-1976-9B5071C4E32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65900" y="1171360"/>
            <a:ext cx="3268611" cy="3474268"/>
          </a:xfrm>
          <a:prstGeom prst="rect">
            <a:avLst/>
          </a:prstGeom>
        </p:spPr>
      </p:pic>
    </p:spTree>
    <p:extLst>
      <p:ext uri="{BB962C8B-B14F-4D97-AF65-F5344CB8AC3E}">
        <p14:creationId xmlns:p14="http://schemas.microsoft.com/office/powerpoint/2010/main" val="98246362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10800000">
            <a:off x="-3659" y="1062694"/>
            <a:ext cx="8306362" cy="91134"/>
          </a:xfrm>
          <a:prstGeom prst="rect">
            <a:avLst/>
          </a:prstGeom>
          <a:solidFill>
            <a:srgbClr val="FED938"/>
          </a:solidFill>
          <a:ln w="12700">
            <a:miter lim="400000"/>
          </a:ln>
        </p:spPr>
        <p:txBody>
          <a:bodyPr lIns="45719" tIns="45720" rIns="45719" bIns="45720" anchor="t"/>
          <a:lstStyle/>
          <a:p>
            <a:pPr>
              <a:defRPr sz="1600"/>
            </a:pPr>
            <a:endParaRPr lang="en-US" sz="1600"/>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765790" y="425589"/>
            <a:ext cx="7963174" cy="369332"/>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400" b="1" i="0" u="none" strike="noStrike" kern="0" cap="none" spc="-46" normalizeH="0" baseline="0" noProof="0" dirty="0">
                <a:ln>
                  <a:noFill/>
                </a:ln>
                <a:solidFill>
                  <a:srgbClr val="3B1C0E"/>
                </a:solidFill>
                <a:effectLst/>
                <a:uLnTx/>
                <a:uFillTx/>
                <a:latin typeface="Montserrat Bold"/>
                <a:ea typeface="Montserrat Bold"/>
                <a:cs typeface="Montserrat Bold"/>
                <a:sym typeface="Montserrat Bold"/>
              </a:rPr>
              <a:t>Accessible Elearning Content: HTML Editor</a:t>
            </a:r>
            <a:endParaRPr kumimoji="0" lang="en-US" sz="2400" b="1" i="0" u="none" strike="noStrike" kern="0" cap="none" spc="-46" normalizeH="0" baseline="0" noProof="0" dirty="0">
              <a:ln>
                <a:noFill/>
              </a:ln>
              <a:solidFill>
                <a:srgbClr val="3B1C0E"/>
              </a:solidFill>
              <a:effectLst/>
              <a:uLnTx/>
              <a:uFillTx/>
              <a:latin typeface="Montserrat Bold" pitchFamily="2" charset="0"/>
              <a:ea typeface="Montserrat Bold"/>
              <a:cs typeface="Montserrat Bold"/>
              <a:sym typeface="Montserrat Bold"/>
            </a:endParaRPr>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4942399" y="-3138329"/>
            <a:ext cx="90557" cy="8311487"/>
          </a:xfrm>
          <a:prstGeom prst="rect">
            <a:avLst/>
          </a:prstGeom>
          <a:solidFill>
            <a:srgbClr val="532E1F"/>
          </a:solidFill>
          <a:ln w="12700">
            <a:miter lim="400000"/>
          </a:ln>
        </p:spPr>
        <p:txBody>
          <a:bodyPr lIns="45719" rIns="45719"/>
          <a:lstStyle/>
          <a:p>
            <a:pPr>
              <a:defRPr sz="1600"/>
            </a:pPr>
            <a:endParaRPr sz="4000"/>
          </a:p>
        </p:txBody>
      </p:sp>
      <p:pic>
        <p:nvPicPr>
          <p:cNvPr id="7" name="Picture 8">
            <a:extLst>
              <a:ext uri="{FF2B5EF4-FFF2-40B4-BE49-F238E27FC236}">
                <a16:creationId xmlns:a16="http://schemas.microsoft.com/office/drawing/2014/main" id="{B9655599-8325-4705-9177-4A7978B8E8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84557" y="4662834"/>
            <a:ext cx="855913" cy="271892"/>
          </a:xfrm>
          <a:prstGeom prst="rect">
            <a:avLst/>
          </a:prstGeom>
          <a:ln w="12700">
            <a:miter lim="400000"/>
          </a:ln>
        </p:spPr>
      </p:pic>
      <p:pic>
        <p:nvPicPr>
          <p:cNvPr id="2" name="Picture 3">
            <a:extLst>
              <a:ext uri="{FF2B5EF4-FFF2-40B4-BE49-F238E27FC236}">
                <a16:creationId xmlns:a16="http://schemas.microsoft.com/office/drawing/2014/main" id="{AE156E13-AD93-09A5-5699-0F711860BD3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904151" y="1718913"/>
            <a:ext cx="3334752" cy="2633769"/>
          </a:xfrm>
          <a:prstGeom prst="rect">
            <a:avLst/>
          </a:prstGeom>
        </p:spPr>
      </p:pic>
    </p:spTree>
    <p:extLst>
      <p:ext uri="{BB962C8B-B14F-4D97-AF65-F5344CB8AC3E}">
        <p14:creationId xmlns:p14="http://schemas.microsoft.com/office/powerpoint/2010/main" val="46078496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211446" y="-3245808"/>
            <a:ext cx="126616" cy="8549508"/>
          </a:xfrm>
          <a:prstGeom prst="rect">
            <a:avLst/>
          </a:prstGeom>
          <a:solidFill>
            <a:srgbClr val="FED938"/>
          </a:solidFill>
          <a:ln w="12700">
            <a:miter lim="400000"/>
          </a:ln>
        </p:spPr>
        <p:txBody>
          <a:bodyPr lIns="45719" rIns="45719"/>
          <a:lstStyle/>
          <a:p>
            <a:pPr>
              <a:defRPr sz="1600"/>
            </a:pPr>
            <a:endParaRPr sz="4000"/>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5050095" y="-3060769"/>
            <a:ext cx="93926" cy="8093885"/>
          </a:xfrm>
          <a:prstGeom prst="rect">
            <a:avLst/>
          </a:prstGeom>
          <a:solidFill>
            <a:srgbClr val="532E1F"/>
          </a:solidFill>
          <a:ln w="12700">
            <a:miter lim="400000"/>
          </a:ln>
        </p:spPr>
        <p:txBody>
          <a:bodyPr lIns="45719" rIns="45719"/>
          <a:lstStyle/>
          <a:p>
            <a:pPr>
              <a:defRPr sz="1600"/>
            </a:pPr>
            <a:endParaRPr sz="4000"/>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509762" y="388659"/>
            <a:ext cx="8091714" cy="30777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000" b="0" i="0" u="none" strike="noStrike" kern="0" cap="none" spc="-46" normalizeH="0" baseline="0" noProof="0" dirty="0">
                <a:ln>
                  <a:noFill/>
                </a:ln>
                <a:solidFill>
                  <a:srgbClr val="3B1C0E"/>
                </a:solidFill>
                <a:effectLst/>
                <a:uLnTx/>
                <a:uFillTx/>
                <a:latin typeface="Montserrat SemiBold"/>
                <a:ea typeface="Montserrat Bold"/>
                <a:cs typeface="Montserrat Bold"/>
                <a:sym typeface="Montserrat Bold"/>
              </a:rPr>
              <a:t>Elearning HTML Accessibility</a:t>
            </a:r>
            <a:endParaRPr kumimoji="0" lang="en-US" sz="3600" b="0" i="0" u="none" strike="noStrike" kern="0" cap="none" spc="-46" normalizeH="0" baseline="0" noProof="0" dirty="0">
              <a:ln>
                <a:noFill/>
              </a:ln>
              <a:solidFill>
                <a:srgbClr val="3B1C0E"/>
              </a:solidFill>
              <a:effectLst/>
              <a:uLnTx/>
              <a:uFillTx/>
              <a:latin typeface="Montserrat Bold"/>
              <a:ea typeface="Montserrat Bold"/>
              <a:cs typeface="Montserrat Bold"/>
              <a:sym typeface="Montserrat Bold"/>
            </a:endParaRPr>
          </a:p>
        </p:txBody>
      </p:sp>
      <p:sp>
        <p:nvSpPr>
          <p:cNvPr id="6" name="TextBox 1">
            <a:extLst>
              <a:ext uri="{FF2B5EF4-FFF2-40B4-BE49-F238E27FC236}">
                <a16:creationId xmlns:a16="http://schemas.microsoft.com/office/drawing/2014/main" id="{3AF14033-7FE7-6875-6816-D47E440F6811}"/>
              </a:ext>
            </a:extLst>
          </p:cNvPr>
          <p:cNvSpPr txBox="1"/>
          <p:nvPr/>
        </p:nvSpPr>
        <p:spPr>
          <a:xfrm>
            <a:off x="399174" y="1541773"/>
            <a:ext cx="3421919"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pPr marL="285750" indent="-285750">
              <a:buFont typeface="Arial,Sans-Serif"/>
              <a:buChar char="•"/>
            </a:pPr>
            <a:endParaRPr lang="en-US" sz="1200" b="1" dirty="0">
              <a:solidFill>
                <a:srgbClr val="3B1C0E"/>
              </a:solidFill>
              <a:latin typeface="Montserrat"/>
              <a:ea typeface="+mn-lt"/>
              <a:cs typeface="+mn-lt"/>
            </a:endParaRPr>
          </a:p>
          <a:p>
            <a:r>
              <a:rPr lang="en-US" sz="1200" b="1" dirty="0" err="1">
                <a:solidFill>
                  <a:srgbClr val="3B1C0E"/>
                </a:solidFill>
                <a:latin typeface="Montserrat"/>
              </a:rPr>
              <a:t>Elearning</a:t>
            </a:r>
            <a:r>
              <a:rPr lang="en-US" sz="1200" b="1" dirty="0">
                <a:solidFill>
                  <a:srgbClr val="3B1C0E"/>
                </a:solidFill>
                <a:latin typeface="Montserrat"/>
              </a:rPr>
              <a:t> HTML Accessibility Checker</a:t>
            </a:r>
          </a:p>
          <a:p>
            <a:pPr marL="285750" indent="-285750">
              <a:buFont typeface="Arial,Sans-Serif"/>
              <a:buChar char="•"/>
            </a:pPr>
            <a:endParaRPr lang="en-US" sz="1200" dirty="0">
              <a:solidFill>
                <a:srgbClr val="3B1C0E"/>
              </a:solidFill>
              <a:latin typeface="Montserrat"/>
            </a:endParaRPr>
          </a:p>
          <a:p>
            <a:pPr marL="285750" indent="-285750">
              <a:buFont typeface="Arial,Sans-Serif"/>
              <a:buChar char="•"/>
            </a:pPr>
            <a:r>
              <a:rPr lang="en-US" sz="1200" dirty="0">
                <a:solidFill>
                  <a:srgbClr val="3B1C0E"/>
                </a:solidFill>
                <a:latin typeface="Montserrat"/>
              </a:rPr>
              <a:t>Use of paragraphs as headings</a:t>
            </a:r>
          </a:p>
          <a:p>
            <a:pPr marL="285750" indent="-285750">
              <a:buFont typeface="Arial,Sans-Serif"/>
              <a:buChar char="•"/>
            </a:pPr>
            <a:r>
              <a:rPr lang="en-US" sz="1200" dirty="0">
                <a:solidFill>
                  <a:srgbClr val="3B1C0E"/>
                </a:solidFill>
                <a:latin typeface="Montserrat"/>
              </a:rPr>
              <a:t>Sequential headings</a:t>
            </a:r>
            <a:endParaRPr lang="en-US" dirty="0"/>
          </a:p>
          <a:p>
            <a:pPr marL="285750" indent="-285750">
              <a:buFont typeface="Arial,Sans-Serif"/>
              <a:buChar char="•"/>
            </a:pPr>
            <a:r>
              <a:rPr lang="en-US" sz="1200" dirty="0">
                <a:solidFill>
                  <a:srgbClr val="3B1C0E"/>
                </a:solidFill>
                <a:latin typeface="Montserrat"/>
              </a:rPr>
              <a:t>Ordered list structure</a:t>
            </a:r>
            <a:endParaRPr lang="en-US" dirty="0"/>
          </a:p>
          <a:p>
            <a:pPr marL="285750" indent="-285750">
              <a:buFont typeface="Arial,Sans-Serif"/>
              <a:buChar char="•"/>
            </a:pPr>
            <a:r>
              <a:rPr lang="en-US" sz="1200" dirty="0">
                <a:solidFill>
                  <a:srgbClr val="3B1C0E"/>
                </a:solidFill>
                <a:latin typeface="Montserrat"/>
              </a:rPr>
              <a:t>Unordered list structure</a:t>
            </a:r>
            <a:endParaRPr lang="en-US" dirty="0"/>
          </a:p>
          <a:p>
            <a:pPr marL="285750" indent="-285750">
              <a:buFont typeface="Arial,Sans-Serif"/>
              <a:buChar char="•"/>
            </a:pPr>
            <a:r>
              <a:rPr lang="en-US" sz="1200" dirty="0">
                <a:solidFill>
                  <a:srgbClr val="3B1C0E"/>
                </a:solidFill>
                <a:latin typeface="Montserrat"/>
              </a:rPr>
              <a:t>Contrast </a:t>
            </a:r>
            <a:endParaRPr lang="en-US">
              <a:latin typeface="Calibri"/>
            </a:endParaRPr>
          </a:p>
          <a:p>
            <a:pPr marL="285750" indent="-285750">
              <a:buFont typeface="Arial,Sans-Serif"/>
              <a:buChar char="•"/>
            </a:pPr>
            <a:r>
              <a:rPr lang="en-US" sz="1200" dirty="0">
                <a:solidFill>
                  <a:srgbClr val="3B1C0E"/>
                </a:solidFill>
                <a:latin typeface="Montserrat"/>
              </a:rPr>
              <a:t>Image ALT text</a:t>
            </a:r>
            <a:endParaRPr lang="en-US" dirty="0"/>
          </a:p>
          <a:p>
            <a:pPr marL="285750" indent="-285750">
              <a:buFont typeface="Arial,Sans-Serif"/>
              <a:buChar char="•"/>
            </a:pPr>
            <a:r>
              <a:rPr lang="en-US" sz="1200" dirty="0">
                <a:solidFill>
                  <a:srgbClr val="3B1C0E"/>
                </a:solidFill>
                <a:latin typeface="Montserrat"/>
              </a:rPr>
              <a:t>Complex table summary</a:t>
            </a:r>
            <a:endParaRPr lang="en-US" dirty="0"/>
          </a:p>
          <a:p>
            <a:pPr marL="285750" indent="-285750">
              <a:buFont typeface="Arial,Sans-Serif"/>
              <a:buChar char="•"/>
            </a:pPr>
            <a:r>
              <a:rPr lang="en-US" sz="1200" dirty="0">
                <a:solidFill>
                  <a:srgbClr val="3B1C0E"/>
                </a:solidFill>
                <a:latin typeface="Montserrat"/>
              </a:rPr>
              <a:t>Table caption and summary</a:t>
            </a:r>
            <a:endParaRPr lang="en-US" dirty="0"/>
          </a:p>
          <a:p>
            <a:pPr marL="285750" indent="-285750">
              <a:buFont typeface="Arial,Sans-Serif"/>
              <a:buChar char="•"/>
            </a:pPr>
            <a:r>
              <a:rPr lang="en-US" sz="1200" dirty="0">
                <a:solidFill>
                  <a:srgbClr val="3B1C0E"/>
                </a:solidFill>
                <a:latin typeface="Montserrat"/>
              </a:rPr>
              <a:t>Table heading scope, markup, and headers</a:t>
            </a:r>
            <a:endParaRPr lang="en-US" dirty="0"/>
          </a:p>
          <a:p>
            <a:pPr marL="285750" indent="-285750">
              <a:buFont typeface="Arial,Sans-Serif"/>
              <a:buChar char="•"/>
            </a:pPr>
            <a:endParaRPr lang="en-US" sz="1200" dirty="0">
              <a:solidFill>
                <a:srgbClr val="3B1C0E"/>
              </a:solidFill>
              <a:latin typeface="Montserrat"/>
            </a:endParaRPr>
          </a:p>
          <a:p>
            <a:r>
              <a:rPr lang="en-US" sz="1200" b="1" dirty="0">
                <a:solidFill>
                  <a:srgbClr val="3B1C0E"/>
                </a:solidFill>
                <a:latin typeface="Montserrat"/>
              </a:rPr>
              <a:t>Headings start at level 2 </a:t>
            </a:r>
          </a:p>
        </p:txBody>
      </p:sp>
      <p:pic>
        <p:nvPicPr>
          <p:cNvPr id="2" name="Picture 3">
            <a:extLst>
              <a:ext uri="{FF2B5EF4-FFF2-40B4-BE49-F238E27FC236}">
                <a16:creationId xmlns:a16="http://schemas.microsoft.com/office/drawing/2014/main" id="{BC5ECE51-85AA-84A9-8AC9-4A5F81D4AD2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0850" y="124690"/>
            <a:ext cx="900113" cy="743631"/>
          </a:xfrm>
          <a:prstGeom prst="rect">
            <a:avLst/>
          </a:prstGeom>
        </p:spPr>
      </p:pic>
      <p:pic>
        <p:nvPicPr>
          <p:cNvPr id="3" name="Picture 3">
            <a:extLst>
              <a:ext uri="{FF2B5EF4-FFF2-40B4-BE49-F238E27FC236}">
                <a16:creationId xmlns:a16="http://schemas.microsoft.com/office/drawing/2014/main" id="{3B969FF0-29B5-5793-0755-DD93280429E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49831" y="1672893"/>
            <a:ext cx="3756313" cy="2845465"/>
          </a:xfrm>
          <a:prstGeom prst="rect">
            <a:avLst/>
          </a:prstGeom>
          <a:ln>
            <a:solidFill>
              <a:srgbClr val="3B1C0E"/>
            </a:solidFill>
          </a:ln>
        </p:spPr>
      </p:pic>
      <p:pic>
        <p:nvPicPr>
          <p:cNvPr id="7" name="Picture 7">
            <a:extLst>
              <a:ext uri="{FF2B5EF4-FFF2-40B4-BE49-F238E27FC236}">
                <a16:creationId xmlns:a16="http://schemas.microsoft.com/office/drawing/2014/main" id="{F195D178-09A6-42FC-BAD8-51B943E89CA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887874" y="1295399"/>
            <a:ext cx="1048615" cy="872836"/>
          </a:xfrm>
          <a:prstGeom prst="rect">
            <a:avLst/>
          </a:prstGeom>
          <a:ln>
            <a:solidFill>
              <a:srgbClr val="3B1C0E"/>
            </a:solidFill>
          </a:ln>
        </p:spPr>
      </p:pic>
      <p:pic>
        <p:nvPicPr>
          <p:cNvPr id="8" name="Picture 9">
            <a:extLst>
              <a:ext uri="{FF2B5EF4-FFF2-40B4-BE49-F238E27FC236}">
                <a16:creationId xmlns:a16="http://schemas.microsoft.com/office/drawing/2014/main" id="{B20A7F87-AD56-3FD9-83F5-F358C71EC2F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655377" y="3082095"/>
            <a:ext cx="2128405" cy="1715580"/>
          </a:xfrm>
          <a:prstGeom prst="rect">
            <a:avLst/>
          </a:prstGeom>
          <a:ln>
            <a:solidFill>
              <a:srgbClr val="3B1C0E"/>
            </a:solidFill>
          </a:ln>
        </p:spPr>
      </p:pic>
      <p:cxnSp>
        <p:nvCxnSpPr>
          <p:cNvPr id="11" name="Straight Arrow Connector 10">
            <a:extLst>
              <a:ext uri="{FF2B5EF4-FFF2-40B4-BE49-F238E27FC236}">
                <a16:creationId xmlns:a16="http://schemas.microsoft.com/office/drawing/2014/main" id="{F03D5D11-82DF-6110-7458-6B1254B458E2}"/>
              </a:ext>
              <a:ext uri="{C183D7F6-B498-43B3-948B-1728B52AA6E4}">
                <adec:decorative xmlns:adec="http://schemas.microsoft.com/office/drawing/2017/decorative" val="1"/>
              </a:ext>
            </a:extLst>
          </p:cNvPr>
          <p:cNvCxnSpPr/>
          <p:nvPr/>
        </p:nvCxnSpPr>
        <p:spPr>
          <a:xfrm>
            <a:off x="6908640" y="2884846"/>
            <a:ext cx="332151" cy="173302"/>
          </a:xfrm>
          <a:prstGeom prst="straightConnector1">
            <a:avLst/>
          </a:prstGeom>
          <a:noFill/>
          <a:ln w="25400" cap="flat">
            <a:solidFill>
              <a:srgbClr val="532E1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3" name="Straight Arrow Connector 12">
            <a:extLst>
              <a:ext uri="{FF2B5EF4-FFF2-40B4-BE49-F238E27FC236}">
                <a16:creationId xmlns:a16="http://schemas.microsoft.com/office/drawing/2014/main" id="{46C985F4-B01E-782B-9CA1-2BAC5B909283}"/>
              </a:ext>
              <a:ext uri="{C183D7F6-B498-43B3-948B-1728B52AA6E4}">
                <adec:decorative xmlns:adec="http://schemas.microsoft.com/office/drawing/2017/decorative" val="1"/>
              </a:ext>
            </a:extLst>
          </p:cNvPr>
          <p:cNvCxnSpPr/>
          <p:nvPr/>
        </p:nvCxnSpPr>
        <p:spPr>
          <a:xfrm flipV="1">
            <a:off x="5952677" y="1790455"/>
            <a:ext cx="1042195" cy="666630"/>
          </a:xfrm>
          <a:prstGeom prst="straightConnector1">
            <a:avLst/>
          </a:prstGeom>
          <a:noFill/>
          <a:ln w="25400" cap="flat">
            <a:solidFill>
              <a:srgbClr val="532E1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4" name="Oval 13">
            <a:extLst>
              <a:ext uri="{FF2B5EF4-FFF2-40B4-BE49-F238E27FC236}">
                <a16:creationId xmlns:a16="http://schemas.microsoft.com/office/drawing/2014/main" id="{5CDD0D97-DD06-E1C1-D2AD-178E4FFDBC2A}"/>
              </a:ext>
              <a:ext uri="{C183D7F6-B498-43B3-948B-1728B52AA6E4}">
                <adec:decorative xmlns:adec="http://schemas.microsoft.com/office/drawing/2017/decorative" val="1"/>
              </a:ext>
            </a:extLst>
          </p:cNvPr>
          <p:cNvSpPr/>
          <p:nvPr/>
        </p:nvSpPr>
        <p:spPr>
          <a:xfrm>
            <a:off x="5811982" y="2417618"/>
            <a:ext cx="169718" cy="213013"/>
          </a:xfrm>
          <a:prstGeom prst="ellipse">
            <a:avLst/>
          </a:prstGeom>
          <a:noFill/>
          <a:ln w="25400" cap="flat">
            <a:solidFill>
              <a:srgbClr val="F1C5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732598"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60597667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10800000">
            <a:off x="-3659" y="1062694"/>
            <a:ext cx="8306362" cy="91134"/>
          </a:xfrm>
          <a:prstGeom prst="rect">
            <a:avLst/>
          </a:prstGeom>
          <a:solidFill>
            <a:srgbClr val="FED938"/>
          </a:solidFill>
          <a:ln w="12700">
            <a:miter lim="400000"/>
          </a:ln>
        </p:spPr>
        <p:txBody>
          <a:bodyPr lIns="45719" tIns="45720" rIns="45719" bIns="45720" anchor="t"/>
          <a:lstStyle/>
          <a:p>
            <a:pPr>
              <a:defRPr sz="1600"/>
            </a:pPr>
            <a:endParaRPr lang="en-US" sz="1600"/>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524453" y="392253"/>
            <a:ext cx="7015894" cy="369332"/>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400" b="1" i="0" u="none" strike="noStrike" kern="0" cap="none" spc="-46" normalizeH="0" baseline="0" noProof="0" dirty="0">
                <a:ln>
                  <a:noFill/>
                </a:ln>
                <a:solidFill>
                  <a:srgbClr val="3B1C0E"/>
                </a:solidFill>
                <a:effectLst/>
                <a:uLnTx/>
                <a:uFillTx/>
                <a:latin typeface="Montserrat Bold"/>
                <a:ea typeface="Montserrat Bold"/>
                <a:cs typeface="Montserrat Bold"/>
                <a:sym typeface="Montserrat Bold"/>
              </a:rPr>
              <a:t>Accessible Elearning Content: ALLY </a:t>
            </a:r>
            <a:endParaRPr kumimoji="0" lang="en-US" sz="2400" b="1" i="0" u="none" strike="noStrike" kern="0" cap="none" spc="-46" normalizeH="0" baseline="0" noProof="0" dirty="0">
              <a:ln>
                <a:noFill/>
              </a:ln>
              <a:solidFill>
                <a:srgbClr val="3B1C0E"/>
              </a:solidFill>
              <a:effectLst/>
              <a:uLnTx/>
              <a:uFillTx/>
              <a:latin typeface="Montserrat Bold" pitchFamily="2" charset="0"/>
              <a:ea typeface="Montserrat Bold"/>
              <a:cs typeface="Montserrat Bold"/>
              <a:sym typeface="Montserrat Bold"/>
            </a:endParaRPr>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4942399" y="-3138329"/>
            <a:ext cx="90557" cy="8311487"/>
          </a:xfrm>
          <a:prstGeom prst="rect">
            <a:avLst/>
          </a:prstGeom>
          <a:solidFill>
            <a:srgbClr val="532E1F"/>
          </a:solidFill>
          <a:ln w="12700">
            <a:miter lim="400000"/>
          </a:ln>
        </p:spPr>
        <p:txBody>
          <a:bodyPr lIns="45719" rIns="45719"/>
          <a:lstStyle/>
          <a:p>
            <a:pPr>
              <a:defRPr sz="1600"/>
            </a:pPr>
            <a:endParaRPr sz="4000"/>
          </a:p>
        </p:txBody>
      </p:sp>
      <p:pic>
        <p:nvPicPr>
          <p:cNvPr id="7" name="Picture 8">
            <a:extLst>
              <a:ext uri="{FF2B5EF4-FFF2-40B4-BE49-F238E27FC236}">
                <a16:creationId xmlns:a16="http://schemas.microsoft.com/office/drawing/2014/main" id="{B9655599-8325-4705-9177-4A7978B8E8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84557" y="4662834"/>
            <a:ext cx="855913" cy="271892"/>
          </a:xfrm>
          <a:prstGeom prst="rect">
            <a:avLst/>
          </a:prstGeom>
          <a:ln w="12700">
            <a:miter lim="400000"/>
          </a:ln>
        </p:spPr>
      </p:pic>
      <p:pic>
        <p:nvPicPr>
          <p:cNvPr id="10" name="Picture 10">
            <a:extLst>
              <a:ext uri="{FF2B5EF4-FFF2-40B4-BE49-F238E27FC236}">
                <a16:creationId xmlns:a16="http://schemas.microsoft.com/office/drawing/2014/main" id="{47FBCE5C-87EA-E0EE-02A4-710B613B10D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5288" y="1456185"/>
            <a:ext cx="2807560" cy="2744487"/>
          </a:xfrm>
          <a:prstGeom prst="rect">
            <a:avLst/>
          </a:prstGeom>
        </p:spPr>
      </p:pic>
      <p:sp>
        <p:nvSpPr>
          <p:cNvPr id="2" name="TextBox 1">
            <a:extLst>
              <a:ext uri="{FF2B5EF4-FFF2-40B4-BE49-F238E27FC236}">
                <a16:creationId xmlns:a16="http://schemas.microsoft.com/office/drawing/2014/main" id="{C1AAC67D-A7C3-1036-B199-9C0B1D82CE37}"/>
              </a:ext>
            </a:extLst>
          </p:cNvPr>
          <p:cNvSpPr txBox="1"/>
          <p:nvPr/>
        </p:nvSpPr>
        <p:spPr>
          <a:xfrm>
            <a:off x="3740728" y="2078182"/>
            <a:ext cx="4995057"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a:buFont typeface="Arial"/>
              <a:buChar char="•"/>
            </a:pPr>
            <a:r>
              <a:rPr lang="en-US" b="1" dirty="0">
                <a:solidFill>
                  <a:srgbClr val="3B1C0E"/>
                </a:solidFill>
              </a:rPr>
              <a:t>Receive feedback on the accessibility of your content</a:t>
            </a:r>
            <a:endParaRPr lang="en-US">
              <a:solidFill>
                <a:srgbClr val="3B1C0E"/>
              </a:solidFill>
            </a:endParaRPr>
          </a:p>
          <a:p>
            <a:pPr marL="285750" indent="-285750">
              <a:buFont typeface="Arial"/>
              <a:buChar char="•"/>
            </a:pPr>
            <a:r>
              <a:rPr lang="en-US" b="1" dirty="0">
                <a:solidFill>
                  <a:srgbClr val="3B1C0E"/>
                </a:solidFill>
              </a:rPr>
              <a:t>and Improve content accessibility with Ally's step-by-step instructions</a:t>
            </a:r>
          </a:p>
          <a:p>
            <a:pPr marL="285750" indent="-285750">
              <a:buFont typeface="Arial"/>
              <a:buChar char="•"/>
            </a:pPr>
            <a:r>
              <a:rPr lang="en-US" b="1" dirty="0">
                <a:solidFill>
                  <a:srgbClr val="3B1C0E"/>
                </a:solidFill>
              </a:rPr>
              <a:t>In addition to providing you with insight into your content accessibility, Ally automatically creates alternative versions of your files.</a:t>
            </a:r>
          </a:p>
        </p:txBody>
      </p:sp>
    </p:spTree>
    <p:extLst>
      <p:ext uri="{BB962C8B-B14F-4D97-AF65-F5344CB8AC3E}">
        <p14:creationId xmlns:p14="http://schemas.microsoft.com/office/powerpoint/2010/main" val="208059303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211446" y="-3245808"/>
            <a:ext cx="126616" cy="8549508"/>
          </a:xfrm>
          <a:prstGeom prst="rect">
            <a:avLst/>
          </a:prstGeom>
          <a:solidFill>
            <a:srgbClr val="FED938"/>
          </a:solidFill>
          <a:ln w="12700">
            <a:miter lim="400000"/>
          </a:ln>
        </p:spPr>
        <p:txBody>
          <a:bodyPr lIns="45719" rIns="45719"/>
          <a:lstStyle/>
          <a:p>
            <a:pPr>
              <a:defRPr sz="1600"/>
            </a:pPr>
            <a:endParaRPr sz="4000"/>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5050095" y="-3060769"/>
            <a:ext cx="93926" cy="8093885"/>
          </a:xfrm>
          <a:prstGeom prst="rect">
            <a:avLst/>
          </a:prstGeom>
          <a:solidFill>
            <a:srgbClr val="532E1F"/>
          </a:solidFill>
          <a:ln w="12700">
            <a:miter lim="400000"/>
          </a:ln>
        </p:spPr>
        <p:txBody>
          <a:bodyPr lIns="45719" rIns="45719"/>
          <a:lstStyle/>
          <a:p>
            <a:pPr>
              <a:defRPr sz="1600"/>
            </a:pPr>
            <a:endParaRPr sz="4000"/>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223084" y="299284"/>
            <a:ext cx="8091714" cy="307777"/>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000" b="0" i="0" u="none" strike="noStrike" kern="0" cap="none" spc="-46" normalizeH="0" baseline="0" noProof="0" dirty="0">
                <a:ln>
                  <a:noFill/>
                </a:ln>
                <a:solidFill>
                  <a:srgbClr val="3B1C0E"/>
                </a:solidFill>
                <a:effectLst/>
                <a:uLnTx/>
                <a:uFillTx/>
                <a:latin typeface="Montserrat SemiBold"/>
                <a:ea typeface="Montserrat Bold"/>
                <a:cs typeface="Montserrat Bold"/>
                <a:sym typeface="Montserrat Bold"/>
              </a:rPr>
              <a:t>Accessibility Indicators</a:t>
            </a:r>
          </a:p>
        </p:txBody>
      </p:sp>
      <p:sp>
        <p:nvSpPr>
          <p:cNvPr id="6" name="TextBox 1">
            <a:extLst>
              <a:ext uri="{FF2B5EF4-FFF2-40B4-BE49-F238E27FC236}">
                <a16:creationId xmlns:a16="http://schemas.microsoft.com/office/drawing/2014/main" id="{3AF14033-7FE7-6875-6816-D47E440F6811}"/>
              </a:ext>
            </a:extLst>
          </p:cNvPr>
          <p:cNvSpPr txBox="1"/>
          <p:nvPr/>
        </p:nvSpPr>
        <p:spPr>
          <a:xfrm>
            <a:off x="343198" y="2618934"/>
            <a:ext cx="8653377"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pPr>
              <a:buFont typeface="Arial"/>
              <a:buChar char="•"/>
            </a:pPr>
            <a:r>
              <a:rPr lang="en-US" b="1" dirty="0">
                <a:solidFill>
                  <a:srgbClr val="3B1C0E"/>
                </a:solidFill>
                <a:latin typeface="Montserrat"/>
                <a:ea typeface="+mn-lt"/>
                <a:cs typeface="+mn-lt"/>
              </a:rPr>
              <a:t> Low (0-33%)</a:t>
            </a:r>
            <a:r>
              <a:rPr lang="en-US" dirty="0">
                <a:solidFill>
                  <a:srgbClr val="3B1C0E"/>
                </a:solidFill>
                <a:latin typeface="Montserrat"/>
                <a:ea typeface="+mn-lt"/>
                <a:cs typeface="+mn-lt"/>
              </a:rPr>
              <a:t>: There are severe accessibility issues.</a:t>
            </a:r>
            <a:endParaRPr lang="en-US" b="1" dirty="0">
              <a:solidFill>
                <a:srgbClr val="3B1C0E"/>
              </a:solidFill>
              <a:latin typeface="Montserrat"/>
              <a:ea typeface="+mn-lt"/>
              <a:cs typeface="+mn-lt"/>
            </a:endParaRPr>
          </a:p>
          <a:p>
            <a:endParaRPr lang="en-US" dirty="0">
              <a:solidFill>
                <a:srgbClr val="3B1C0E"/>
              </a:solidFill>
              <a:latin typeface="Montserrat"/>
              <a:ea typeface="+mn-lt"/>
              <a:cs typeface="+mn-lt"/>
            </a:endParaRPr>
          </a:p>
          <a:p>
            <a:pPr>
              <a:buFont typeface="Arial"/>
              <a:buChar char="•"/>
            </a:pPr>
            <a:r>
              <a:rPr lang="en-US" dirty="0">
                <a:solidFill>
                  <a:srgbClr val="3B1C0E"/>
                </a:solidFill>
                <a:latin typeface="Montserrat"/>
                <a:ea typeface="+mn-lt"/>
                <a:cs typeface="+mn-lt"/>
              </a:rPr>
              <a:t> </a:t>
            </a:r>
            <a:r>
              <a:rPr lang="en-US" b="1" dirty="0">
                <a:solidFill>
                  <a:srgbClr val="3B1C0E"/>
                </a:solidFill>
                <a:latin typeface="Montserrat"/>
                <a:ea typeface="+mn-lt"/>
                <a:cs typeface="+mn-lt"/>
              </a:rPr>
              <a:t>Medium (34-66%)</a:t>
            </a:r>
            <a:r>
              <a:rPr lang="en-US" dirty="0">
                <a:solidFill>
                  <a:srgbClr val="3B1C0E"/>
                </a:solidFill>
                <a:latin typeface="Montserrat"/>
                <a:ea typeface="+mn-lt"/>
                <a:cs typeface="+mn-lt"/>
              </a:rPr>
              <a:t>: The file is somewhat accessible and needs improvement.</a:t>
            </a:r>
            <a:endParaRPr lang="en-US" dirty="0">
              <a:solidFill>
                <a:srgbClr val="3B1C0E"/>
              </a:solidFill>
              <a:latin typeface="Montserrat"/>
            </a:endParaRPr>
          </a:p>
          <a:p>
            <a:endParaRPr lang="en-US" dirty="0">
              <a:solidFill>
                <a:srgbClr val="3B1C0E"/>
              </a:solidFill>
              <a:latin typeface="Montserrat"/>
              <a:ea typeface="+mn-lt"/>
              <a:cs typeface="+mn-lt"/>
            </a:endParaRPr>
          </a:p>
          <a:p>
            <a:pPr>
              <a:buFont typeface="Arial"/>
              <a:buChar char="•"/>
            </a:pPr>
            <a:r>
              <a:rPr lang="en-US" dirty="0">
                <a:solidFill>
                  <a:srgbClr val="3B1C0E"/>
                </a:solidFill>
                <a:latin typeface="Montserrat"/>
                <a:ea typeface="+mn-lt"/>
                <a:cs typeface="+mn-lt"/>
              </a:rPr>
              <a:t> </a:t>
            </a:r>
            <a:r>
              <a:rPr lang="en-US" b="1" dirty="0">
                <a:solidFill>
                  <a:srgbClr val="3B1C0E"/>
                </a:solidFill>
                <a:latin typeface="Montserrat"/>
                <a:ea typeface="+mn-lt"/>
                <a:cs typeface="+mn-lt"/>
              </a:rPr>
              <a:t>High (67-99%)</a:t>
            </a:r>
            <a:r>
              <a:rPr lang="en-US" dirty="0">
                <a:solidFill>
                  <a:srgbClr val="3B1C0E"/>
                </a:solidFill>
                <a:latin typeface="Montserrat"/>
                <a:ea typeface="+mn-lt"/>
                <a:cs typeface="+mn-lt"/>
              </a:rPr>
              <a:t>: The file is accessible but more improvements are possible.</a:t>
            </a:r>
            <a:endParaRPr lang="en-US">
              <a:solidFill>
                <a:srgbClr val="3B1C0E"/>
              </a:solidFill>
              <a:latin typeface="Montserrat"/>
            </a:endParaRPr>
          </a:p>
          <a:p>
            <a:endParaRPr lang="en-US" dirty="0">
              <a:solidFill>
                <a:srgbClr val="3B1C0E"/>
              </a:solidFill>
              <a:latin typeface="Montserrat"/>
              <a:ea typeface="+mn-lt"/>
              <a:cs typeface="+mn-lt"/>
            </a:endParaRPr>
          </a:p>
          <a:p>
            <a:pPr>
              <a:buFont typeface="Arial"/>
              <a:buChar char="•"/>
            </a:pPr>
            <a:r>
              <a:rPr lang="en-US" dirty="0">
                <a:solidFill>
                  <a:srgbClr val="3B1C0E"/>
                </a:solidFill>
                <a:latin typeface="Montserrat"/>
                <a:ea typeface="+mn-lt"/>
                <a:cs typeface="+mn-lt"/>
              </a:rPr>
              <a:t> </a:t>
            </a:r>
            <a:r>
              <a:rPr lang="en-US" b="1" dirty="0">
                <a:solidFill>
                  <a:srgbClr val="3B1C0E"/>
                </a:solidFill>
                <a:latin typeface="Montserrat"/>
                <a:ea typeface="+mn-lt"/>
                <a:cs typeface="+mn-lt"/>
              </a:rPr>
              <a:t>Perfect (100%)</a:t>
            </a:r>
            <a:r>
              <a:rPr lang="en-US" dirty="0">
                <a:solidFill>
                  <a:srgbClr val="3B1C0E"/>
                </a:solidFill>
                <a:latin typeface="Montserrat"/>
                <a:ea typeface="+mn-lt"/>
                <a:cs typeface="+mn-lt"/>
              </a:rPr>
              <a:t>: Ally didn't identify any accessibility issues but further improvements may still be possible.</a:t>
            </a:r>
            <a:endParaRPr lang="en-US" dirty="0">
              <a:solidFill>
                <a:srgbClr val="3B1C0E"/>
              </a:solidFill>
              <a:latin typeface="Montserrat"/>
            </a:endParaRPr>
          </a:p>
        </p:txBody>
      </p:sp>
      <p:pic>
        <p:nvPicPr>
          <p:cNvPr id="4" name="Picture 10">
            <a:extLst>
              <a:ext uri="{FF2B5EF4-FFF2-40B4-BE49-F238E27FC236}">
                <a16:creationId xmlns:a16="http://schemas.microsoft.com/office/drawing/2014/main" id="{2A2F9C0D-E076-6ECC-65B9-16D7EC1DC59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6919" y="110054"/>
            <a:ext cx="777770" cy="755339"/>
          </a:xfrm>
          <a:prstGeom prst="rect">
            <a:avLst/>
          </a:prstGeom>
        </p:spPr>
      </p:pic>
      <p:pic>
        <p:nvPicPr>
          <p:cNvPr id="2" name="Picture 2">
            <a:extLst>
              <a:ext uri="{FF2B5EF4-FFF2-40B4-BE49-F238E27FC236}">
                <a16:creationId xmlns:a16="http://schemas.microsoft.com/office/drawing/2014/main" id="{1722BC75-3909-E50D-9B2E-416B362D90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2751" y="1377387"/>
            <a:ext cx="8917132" cy="892069"/>
          </a:xfrm>
          <a:prstGeom prst="rect">
            <a:avLst/>
          </a:prstGeom>
        </p:spPr>
      </p:pic>
    </p:spTree>
    <p:extLst>
      <p:ext uri="{BB962C8B-B14F-4D97-AF65-F5344CB8AC3E}">
        <p14:creationId xmlns:p14="http://schemas.microsoft.com/office/powerpoint/2010/main" val="28170552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211446" y="-3245808"/>
            <a:ext cx="126616" cy="8549508"/>
          </a:xfrm>
          <a:prstGeom prst="rect">
            <a:avLst/>
          </a:prstGeom>
          <a:solidFill>
            <a:srgbClr val="FED938"/>
          </a:solidFill>
          <a:ln w="12700">
            <a:miter lim="400000"/>
          </a:ln>
        </p:spPr>
        <p:txBody>
          <a:bodyPr lIns="45719" rIns="45719"/>
          <a:lstStyle/>
          <a:p>
            <a:pPr>
              <a:defRPr sz="1600"/>
            </a:pPr>
            <a:endParaRPr sz="4000"/>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5050095" y="-3060769"/>
            <a:ext cx="93926" cy="8093885"/>
          </a:xfrm>
          <a:prstGeom prst="rect">
            <a:avLst/>
          </a:prstGeom>
          <a:solidFill>
            <a:srgbClr val="532E1F"/>
          </a:solidFill>
          <a:ln w="12700">
            <a:miter lim="400000"/>
          </a:ln>
        </p:spPr>
        <p:txBody>
          <a:bodyPr lIns="45719" rIns="45719"/>
          <a:lstStyle/>
          <a:p>
            <a:pPr>
              <a:defRPr sz="1600"/>
            </a:pPr>
            <a:endParaRPr sz="4000"/>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223084" y="299284"/>
            <a:ext cx="8091714" cy="30777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000" b="0" i="0" u="none" strike="noStrike" kern="0" cap="none" spc="-46" normalizeH="0" baseline="0" noProof="0" dirty="0">
                <a:ln>
                  <a:noFill/>
                </a:ln>
                <a:solidFill>
                  <a:srgbClr val="3B1C0E"/>
                </a:solidFill>
                <a:effectLst/>
                <a:uLnTx/>
                <a:uFillTx/>
                <a:latin typeface="Montserrat SemiBold"/>
                <a:ea typeface="Montserrat Bold"/>
                <a:cs typeface="Montserrat Bold"/>
                <a:sym typeface="Montserrat Bold"/>
              </a:rPr>
              <a:t>Instructor Feedback Panel</a:t>
            </a:r>
          </a:p>
        </p:txBody>
      </p:sp>
      <p:pic>
        <p:nvPicPr>
          <p:cNvPr id="4" name="Picture 10">
            <a:extLst>
              <a:ext uri="{FF2B5EF4-FFF2-40B4-BE49-F238E27FC236}">
                <a16:creationId xmlns:a16="http://schemas.microsoft.com/office/drawing/2014/main" id="{2A2F9C0D-E076-6ECC-65B9-16D7EC1DC59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6919" y="110054"/>
            <a:ext cx="777770" cy="755339"/>
          </a:xfrm>
          <a:prstGeom prst="rect">
            <a:avLst/>
          </a:prstGeom>
        </p:spPr>
      </p:pic>
      <p:pic>
        <p:nvPicPr>
          <p:cNvPr id="2" name="Picture 2">
            <a:extLst>
              <a:ext uri="{FF2B5EF4-FFF2-40B4-BE49-F238E27FC236}">
                <a16:creationId xmlns:a16="http://schemas.microsoft.com/office/drawing/2014/main" id="{9914058A-1D17-BACD-8296-BB19FBA0E10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6696" y="1503712"/>
            <a:ext cx="3574472" cy="1339439"/>
          </a:xfrm>
          <a:prstGeom prst="rect">
            <a:avLst/>
          </a:prstGeom>
        </p:spPr>
      </p:pic>
      <p:pic>
        <p:nvPicPr>
          <p:cNvPr id="3" name="Picture 4">
            <a:extLst>
              <a:ext uri="{FF2B5EF4-FFF2-40B4-BE49-F238E27FC236}">
                <a16:creationId xmlns:a16="http://schemas.microsoft.com/office/drawing/2014/main" id="{5D0325CD-3A17-4EDC-1064-E88E57B1F3D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02673" y="2911155"/>
            <a:ext cx="3548495" cy="1390710"/>
          </a:xfrm>
          <a:prstGeom prst="rect">
            <a:avLst/>
          </a:prstGeom>
        </p:spPr>
      </p:pic>
      <p:pic>
        <p:nvPicPr>
          <p:cNvPr id="5" name="Picture 6">
            <a:extLst>
              <a:ext uri="{FF2B5EF4-FFF2-40B4-BE49-F238E27FC236}">
                <a16:creationId xmlns:a16="http://schemas.microsoft.com/office/drawing/2014/main" id="{83740410-70A2-CF96-652E-BC2F3233B59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343400" y="1506253"/>
            <a:ext cx="4119995" cy="2797743"/>
          </a:xfrm>
          <a:prstGeom prst="rect">
            <a:avLst/>
          </a:prstGeom>
        </p:spPr>
      </p:pic>
    </p:spTree>
    <p:extLst>
      <p:ext uri="{BB962C8B-B14F-4D97-AF65-F5344CB8AC3E}">
        <p14:creationId xmlns:p14="http://schemas.microsoft.com/office/powerpoint/2010/main" val="31368839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43301" y="327042"/>
            <a:ext cx="8091714" cy="553998"/>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ctr"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3600" b="0" i="0" u="none" strike="noStrike" kern="0" cap="none" spc="-46" normalizeH="0" baseline="0" noProof="0" dirty="0">
                <a:ln>
                  <a:noFill/>
                </a:ln>
                <a:solidFill>
                  <a:srgbClr val="532E1F"/>
                </a:solidFill>
                <a:effectLst/>
                <a:uLnTx/>
                <a:uFillTx/>
                <a:latin typeface="Montserrat SemiBold"/>
                <a:ea typeface="Montserrat Bold"/>
                <a:cs typeface="Montserrat Bold"/>
                <a:sym typeface="Montserrat Bold"/>
              </a:rPr>
              <a:t>Training Overview</a:t>
            </a:r>
            <a:endParaRPr kumimoji="0" lang="en-US" sz="3600" b="0" i="0" u="none" strike="noStrike" kern="0" cap="none" spc="-46" normalizeH="0" baseline="0" noProof="0" dirty="0">
              <a:ln>
                <a:noFill/>
              </a:ln>
              <a:solidFill>
                <a:srgbClr val="532E1F"/>
              </a:solidFill>
              <a:effectLst/>
              <a:uLnTx/>
              <a:uFillTx/>
              <a:latin typeface="Montserrat SemiBold" panose="00000700000000000000" pitchFamily="2" charset="0"/>
              <a:ea typeface="Montserrat Bold"/>
              <a:cs typeface="Montserrat Bold"/>
              <a:sym typeface="Montserrat Bold"/>
            </a:endParaRPr>
          </a:p>
        </p:txBody>
      </p:sp>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944012" y="-2709464"/>
            <a:ext cx="101597" cy="7724095"/>
          </a:xfrm>
          <a:prstGeom prst="rect">
            <a:avLst/>
          </a:prstGeom>
          <a:solidFill>
            <a:srgbClr val="FED938"/>
          </a:solidFill>
          <a:ln w="12700">
            <a:miter lim="400000"/>
          </a:ln>
        </p:spPr>
        <p:txBody>
          <a:bodyPr lIns="45719" rIns="45719"/>
          <a:lstStyle/>
          <a:p>
            <a:pPr>
              <a:defRPr sz="1600"/>
            </a:pPr>
            <a:endParaRPr sz="4000"/>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a:off x="143301" y="1013114"/>
            <a:ext cx="7772400" cy="101600"/>
          </a:xfrm>
          <a:prstGeom prst="rect">
            <a:avLst/>
          </a:prstGeom>
          <a:solidFill>
            <a:srgbClr val="532E1F"/>
          </a:solidFill>
          <a:ln w="12700">
            <a:miter lim="400000"/>
          </a:ln>
        </p:spPr>
        <p:txBody>
          <a:bodyPr lIns="45719" rIns="45719"/>
          <a:lstStyle/>
          <a:p>
            <a:pPr>
              <a:defRPr sz="1600"/>
            </a:pPr>
            <a:endParaRPr sz="4000"/>
          </a:p>
        </p:txBody>
      </p:sp>
      <p:pic>
        <p:nvPicPr>
          <p:cNvPr id="7" name="Picture 8">
            <a:extLst>
              <a:ext uri="{FF2B5EF4-FFF2-40B4-BE49-F238E27FC236}">
                <a16:creationId xmlns:a16="http://schemas.microsoft.com/office/drawing/2014/main" id="{B9655599-8325-4705-9177-4A7978B8E8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93818" y="4472622"/>
            <a:ext cx="1082393" cy="343836"/>
          </a:xfrm>
          <a:prstGeom prst="rect">
            <a:avLst/>
          </a:prstGeom>
          <a:ln w="12700">
            <a:miter lim="400000"/>
          </a:ln>
        </p:spPr>
      </p:pic>
      <p:sp>
        <p:nvSpPr>
          <p:cNvPr id="10" name="TextBox 9">
            <a:extLst>
              <a:ext uri="{FF2B5EF4-FFF2-40B4-BE49-F238E27FC236}">
                <a16:creationId xmlns:a16="http://schemas.microsoft.com/office/drawing/2014/main" id="{9A19CB14-4A53-AADF-49DA-07B8C7869E06}"/>
              </a:ext>
            </a:extLst>
          </p:cNvPr>
          <p:cNvSpPr txBox="1"/>
          <p:nvPr/>
        </p:nvSpPr>
        <p:spPr>
          <a:xfrm>
            <a:off x="793279" y="1631901"/>
            <a:ext cx="7552083" cy="2477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457200" indent="-457200">
              <a:spcAft>
                <a:spcPts val="300"/>
              </a:spcAft>
              <a:buAutoNum type="arabicPeriod"/>
            </a:pPr>
            <a:r>
              <a:rPr lang="en-US" sz="2000" dirty="0">
                <a:solidFill>
                  <a:srgbClr val="532E1F"/>
                </a:solidFill>
                <a:latin typeface="Calibri"/>
              </a:rPr>
              <a:t>The case for Accessibility</a:t>
            </a:r>
            <a:endParaRPr lang="en-US" sz="2000" dirty="0">
              <a:latin typeface="Calibri"/>
            </a:endParaRPr>
          </a:p>
          <a:p>
            <a:pPr marL="457200" indent="-457200">
              <a:spcAft>
                <a:spcPts val="300"/>
              </a:spcAft>
              <a:buAutoNum type="arabicPeriod"/>
            </a:pPr>
            <a:r>
              <a:rPr lang="en-US" sz="2000" dirty="0">
                <a:solidFill>
                  <a:srgbClr val="532E1F"/>
                </a:solidFill>
                <a:latin typeface="Calibri"/>
              </a:rPr>
              <a:t>Review principles of accessibility and success criteria for creating accessible electronic documents</a:t>
            </a:r>
            <a:endParaRPr lang="en-US" sz="2000" dirty="0"/>
          </a:p>
          <a:p>
            <a:pPr marL="457200" indent="-457200">
              <a:spcAft>
                <a:spcPts val="300"/>
              </a:spcAft>
              <a:buAutoNum type="arabicPeriod"/>
            </a:pPr>
            <a:r>
              <a:rPr lang="en-US" sz="2000" dirty="0">
                <a:solidFill>
                  <a:srgbClr val="532E1F"/>
                </a:solidFill>
                <a:latin typeface="Calibri"/>
              </a:rPr>
              <a:t>Best practices for creating accessible Word and PowerPoint</a:t>
            </a:r>
          </a:p>
          <a:p>
            <a:pPr marL="457200" indent="-457200">
              <a:spcAft>
                <a:spcPts val="300"/>
              </a:spcAft>
              <a:buAutoNum type="arabicPeriod"/>
            </a:pPr>
            <a:r>
              <a:rPr lang="en-US" sz="2000" dirty="0">
                <a:solidFill>
                  <a:srgbClr val="532E1F"/>
                </a:solidFill>
                <a:latin typeface="Calibri"/>
              </a:rPr>
              <a:t>What makes a PDF document accessible? And when to use them</a:t>
            </a:r>
          </a:p>
          <a:p>
            <a:pPr marL="457200" indent="-457200">
              <a:spcAft>
                <a:spcPts val="300"/>
              </a:spcAft>
              <a:buAutoNum type="arabicPeriod"/>
            </a:pPr>
            <a:r>
              <a:rPr lang="en-US" sz="2000" b="0" i="0" dirty="0">
                <a:solidFill>
                  <a:srgbClr val="532E1F"/>
                </a:solidFill>
                <a:effectLst/>
                <a:latin typeface="Calibri"/>
              </a:rPr>
              <a:t>Accessibility </a:t>
            </a:r>
            <a:r>
              <a:rPr lang="en-US" sz="2000" dirty="0">
                <a:solidFill>
                  <a:srgbClr val="532E1F"/>
                </a:solidFill>
                <a:latin typeface="Calibri"/>
              </a:rPr>
              <a:t>Checkers built into Office and </a:t>
            </a:r>
            <a:r>
              <a:rPr lang="en-US" sz="2000" dirty="0" err="1">
                <a:solidFill>
                  <a:srgbClr val="532E1F"/>
                </a:solidFill>
                <a:latin typeface="Calibri"/>
              </a:rPr>
              <a:t>Elearning</a:t>
            </a:r>
          </a:p>
          <a:p>
            <a:pPr marL="457200" indent="-457200">
              <a:spcAft>
                <a:spcPts val="300"/>
              </a:spcAft>
              <a:buFontTx/>
              <a:buAutoNum type="arabicPeriod"/>
            </a:pPr>
            <a:r>
              <a:rPr lang="en-US" sz="2000" dirty="0">
                <a:solidFill>
                  <a:srgbClr val="532E1F"/>
                </a:solidFill>
                <a:latin typeface="Calibri"/>
              </a:rPr>
              <a:t>Resources</a:t>
            </a:r>
          </a:p>
        </p:txBody>
      </p:sp>
    </p:spTree>
    <p:extLst>
      <p:ext uri="{BB962C8B-B14F-4D97-AF65-F5344CB8AC3E}">
        <p14:creationId xmlns:p14="http://schemas.microsoft.com/office/powerpoint/2010/main" val="10500670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Box 11">
            <a:extLst>
              <a:ext uri="{C183D7F6-B498-43B3-948B-1728B52AA6E4}">
                <adec:decorative xmlns:adec="http://schemas.microsoft.com/office/drawing/2017/decorative" val="0"/>
              </a:ext>
            </a:extLst>
          </p:cNvPr>
          <p:cNvSpPr txBox="1">
            <a:spLocks noGrp="1"/>
          </p:cNvSpPr>
          <p:nvPr>
            <p:ph type="title" idx="4294967295"/>
          </p:nvPr>
        </p:nvSpPr>
        <p:spPr>
          <a:xfrm>
            <a:off x="-641213" y="266902"/>
            <a:ext cx="9148334" cy="507831"/>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700" b="1">
                <a:latin typeface="Montserrat SemiBold"/>
                <a:ea typeface="Montserrat SemiBold"/>
                <a:cs typeface="Montserrat SemiBold"/>
                <a:sym typeface="Montserrat SemiBold"/>
              </a:defRPr>
            </a:lvl1pPr>
          </a:lstStyle>
          <a:p>
            <a:pPr marL="0" marR="0" lvl="0" indent="0" algn="ctr" defTabSz="732598" rtl="0" eaLnBrk="1" fontAlgn="auto" latinLnBrk="0" hangingPunct="0">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532E1F"/>
                </a:solidFill>
                <a:effectLst/>
                <a:uLnTx/>
                <a:uFillTx/>
                <a:latin typeface="Montserrat SemiBold"/>
                <a:ea typeface="Montserrat SemiBold"/>
                <a:cs typeface="Montserrat SemiBold"/>
                <a:sym typeface="Montserrat SemiBold"/>
              </a:rPr>
              <a:t>The Instructor Feedback Panel</a:t>
            </a:r>
          </a:p>
        </p:txBody>
      </p:sp>
      <p:sp>
        <p:nvSpPr>
          <p:cNvPr id="3" name="TextBox 2">
            <a:extLst>
              <a:ext uri="{FF2B5EF4-FFF2-40B4-BE49-F238E27FC236}">
                <a16:creationId xmlns:a16="http://schemas.microsoft.com/office/drawing/2014/main" id="{C509B246-C476-EB34-7B98-DF724C5F2526}"/>
              </a:ext>
            </a:extLst>
          </p:cNvPr>
          <p:cNvSpPr txBox="1"/>
          <p:nvPr/>
        </p:nvSpPr>
        <p:spPr>
          <a:xfrm>
            <a:off x="2140118" y="921920"/>
            <a:ext cx="29176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dirty="0"/>
              <a:t>1. </a:t>
            </a:r>
            <a:endParaRPr lang="en-US" sz="1800" b="0" i="0" u="none" strike="noStrike" cap="none" spc="0" normalizeH="0" baseline="0" dirty="0">
              <a:ln>
                <a:noFill/>
              </a:ln>
              <a:solidFill>
                <a:srgbClr val="000000"/>
              </a:solidFill>
              <a:effectLst/>
              <a:uFillTx/>
              <a:latin typeface="+mj-lt"/>
              <a:ea typeface="+mj-ea"/>
              <a:cs typeface="+mj-cs"/>
            </a:endParaRPr>
          </a:p>
        </p:txBody>
      </p:sp>
      <p:pic>
        <p:nvPicPr>
          <p:cNvPr id="2" name="Picture 5" descr="Accessibility gages">
            <a:extLst>
              <a:ext uri="{FF2B5EF4-FFF2-40B4-BE49-F238E27FC236}">
                <a16:creationId xmlns:a16="http://schemas.microsoft.com/office/drawing/2014/main" id="{5296A7DD-14EB-504F-373C-E703FF8F603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468314" y="919485"/>
            <a:ext cx="4191938" cy="506834"/>
          </a:xfrm>
          <a:prstGeom prst="rect">
            <a:avLst/>
          </a:prstGeom>
          <a:ln>
            <a:solidFill>
              <a:srgbClr val="532E1F"/>
            </a:solidFill>
          </a:ln>
        </p:spPr>
      </p:pic>
      <p:sp>
        <p:nvSpPr>
          <p:cNvPr id="6" name="TextBox 5">
            <a:extLst>
              <a:ext uri="{FF2B5EF4-FFF2-40B4-BE49-F238E27FC236}">
                <a16:creationId xmlns:a16="http://schemas.microsoft.com/office/drawing/2014/main" id="{76B34BEC-220C-448B-69E7-8559FEE3962B}"/>
              </a:ext>
            </a:extLst>
          </p:cNvPr>
          <p:cNvSpPr txBox="1"/>
          <p:nvPr/>
        </p:nvSpPr>
        <p:spPr>
          <a:xfrm>
            <a:off x="545933" y="1666374"/>
            <a:ext cx="29176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dirty="0"/>
              <a:t>2. </a:t>
            </a:r>
            <a:endParaRPr lang="en-US" sz="1800" b="0" i="0" u="none" strike="noStrike" cap="none" spc="0" normalizeH="0" baseline="0" dirty="0">
              <a:ln>
                <a:noFill/>
              </a:ln>
              <a:solidFill>
                <a:srgbClr val="000000"/>
              </a:solidFill>
              <a:effectLst/>
              <a:uFillTx/>
              <a:latin typeface="+mj-lt"/>
              <a:ea typeface="+mj-ea"/>
              <a:cs typeface="+mj-cs"/>
            </a:endParaRPr>
          </a:p>
        </p:txBody>
      </p:sp>
      <p:pic>
        <p:nvPicPr>
          <p:cNvPr id="9" name="Picture 9" descr="Accessibility document score">
            <a:extLst>
              <a:ext uri="{FF2B5EF4-FFF2-40B4-BE49-F238E27FC236}">
                <a16:creationId xmlns:a16="http://schemas.microsoft.com/office/drawing/2014/main" id="{4575C1BB-48E1-761D-81B5-0C76494179D0}"/>
              </a:ext>
            </a:extLst>
          </p:cNvPr>
          <p:cNvPicPr>
            <a:picLocks noChangeAspect="1"/>
          </p:cNvPicPr>
          <p:nvPr/>
        </p:nvPicPr>
        <p:blipFill>
          <a:blip r:embed="rId4"/>
          <a:stretch>
            <a:fillRect/>
          </a:stretch>
        </p:blipFill>
        <p:spPr>
          <a:xfrm>
            <a:off x="877204" y="1668107"/>
            <a:ext cx="1494351" cy="3349872"/>
          </a:xfrm>
          <a:prstGeom prst="rect">
            <a:avLst/>
          </a:prstGeom>
          <a:ln>
            <a:solidFill>
              <a:srgbClr val="532E1F"/>
            </a:solidFill>
          </a:ln>
        </p:spPr>
      </p:pic>
      <p:sp>
        <p:nvSpPr>
          <p:cNvPr id="5" name="TextBox 4">
            <a:extLst>
              <a:ext uri="{FF2B5EF4-FFF2-40B4-BE49-F238E27FC236}">
                <a16:creationId xmlns:a16="http://schemas.microsoft.com/office/drawing/2014/main" id="{193DDA50-6C16-C8E1-1400-8BC77CCC1640}"/>
              </a:ext>
            </a:extLst>
          </p:cNvPr>
          <p:cNvSpPr txBox="1"/>
          <p:nvPr/>
        </p:nvSpPr>
        <p:spPr>
          <a:xfrm>
            <a:off x="2651460" y="1666374"/>
            <a:ext cx="29176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dirty="0"/>
              <a:t>3. </a:t>
            </a:r>
            <a:endParaRPr lang="en-US" sz="1800" b="0" i="0" u="none" strike="noStrike" cap="none" spc="0" normalizeH="0" baseline="0" dirty="0">
              <a:ln>
                <a:noFill/>
              </a:ln>
              <a:solidFill>
                <a:srgbClr val="000000"/>
              </a:solidFill>
              <a:effectLst/>
              <a:uFillTx/>
              <a:latin typeface="+mj-lt"/>
              <a:ea typeface="+mj-ea"/>
              <a:cs typeface="+mj-cs"/>
            </a:endParaRPr>
          </a:p>
        </p:txBody>
      </p:sp>
      <p:pic>
        <p:nvPicPr>
          <p:cNvPr id="14" name="Picture 16" descr="Issues for document displayed">
            <a:extLst>
              <a:ext uri="{FF2B5EF4-FFF2-40B4-BE49-F238E27FC236}">
                <a16:creationId xmlns:a16="http://schemas.microsoft.com/office/drawing/2014/main" id="{B300C238-1669-0EBF-ED3F-4684F79AE786}"/>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3015393" y="1669379"/>
            <a:ext cx="1409357" cy="3358663"/>
          </a:xfrm>
          <a:prstGeom prst="rect">
            <a:avLst/>
          </a:prstGeom>
          <a:ln>
            <a:solidFill>
              <a:srgbClr val="532E1F"/>
            </a:solidFill>
          </a:ln>
        </p:spPr>
      </p:pic>
      <p:sp>
        <p:nvSpPr>
          <p:cNvPr id="7" name="TextBox 6">
            <a:extLst>
              <a:ext uri="{FF2B5EF4-FFF2-40B4-BE49-F238E27FC236}">
                <a16:creationId xmlns:a16="http://schemas.microsoft.com/office/drawing/2014/main" id="{930BA802-C394-A035-BFE6-4914849144F8}"/>
              </a:ext>
            </a:extLst>
          </p:cNvPr>
          <p:cNvSpPr txBox="1"/>
          <p:nvPr/>
        </p:nvSpPr>
        <p:spPr>
          <a:xfrm>
            <a:off x="4711868" y="1666374"/>
            <a:ext cx="29176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dirty="0"/>
              <a:t>4. </a:t>
            </a:r>
            <a:endParaRPr lang="en-US" sz="1800" b="0" i="0" u="none" strike="noStrike" cap="none" spc="0" normalizeH="0" baseline="0" dirty="0">
              <a:ln>
                <a:noFill/>
              </a:ln>
              <a:solidFill>
                <a:srgbClr val="000000"/>
              </a:solidFill>
              <a:effectLst/>
              <a:uFillTx/>
              <a:latin typeface="+mj-lt"/>
              <a:ea typeface="+mj-ea"/>
              <a:cs typeface="+mj-cs"/>
            </a:endParaRPr>
          </a:p>
        </p:txBody>
      </p:sp>
      <p:pic>
        <p:nvPicPr>
          <p:cNvPr id="13" name="Picture 13" descr="Explination of problem">
            <a:extLst>
              <a:ext uri="{FF2B5EF4-FFF2-40B4-BE49-F238E27FC236}">
                <a16:creationId xmlns:a16="http://schemas.microsoft.com/office/drawing/2014/main" id="{E6397A8C-3ECD-D4BC-C82F-5A01FE1D094A}"/>
              </a:ext>
            </a:extLst>
          </p:cNvPr>
          <p:cNvPicPr>
            <a:picLocks noChangeAspect="1"/>
          </p:cNvPicPr>
          <p:nvPr/>
        </p:nvPicPr>
        <p:blipFill>
          <a:blip r:embed="rId6"/>
          <a:stretch>
            <a:fillRect/>
          </a:stretch>
        </p:blipFill>
        <p:spPr>
          <a:xfrm>
            <a:off x="4998935" y="1675629"/>
            <a:ext cx="1332412" cy="3358662"/>
          </a:xfrm>
          <a:prstGeom prst="rect">
            <a:avLst/>
          </a:prstGeom>
          <a:ln>
            <a:solidFill>
              <a:srgbClr val="532E1F"/>
            </a:solidFill>
          </a:ln>
        </p:spPr>
      </p:pic>
      <p:sp>
        <p:nvSpPr>
          <p:cNvPr id="4" name="TextBox 3">
            <a:extLst>
              <a:ext uri="{FF2B5EF4-FFF2-40B4-BE49-F238E27FC236}">
                <a16:creationId xmlns:a16="http://schemas.microsoft.com/office/drawing/2014/main" id="{17FD63C1-632D-BA1C-07D0-B90B971325D3}"/>
              </a:ext>
            </a:extLst>
          </p:cNvPr>
          <p:cNvSpPr txBox="1"/>
          <p:nvPr/>
        </p:nvSpPr>
        <p:spPr>
          <a:xfrm>
            <a:off x="6524124" y="1666374"/>
            <a:ext cx="29176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dirty="0"/>
              <a:t>5. </a:t>
            </a:r>
            <a:endParaRPr lang="en-US" sz="1800" b="0" i="0" u="none" strike="noStrike" cap="none" spc="0" normalizeH="0" baseline="0" dirty="0">
              <a:ln>
                <a:noFill/>
              </a:ln>
              <a:solidFill>
                <a:srgbClr val="000000"/>
              </a:solidFill>
              <a:effectLst/>
              <a:uFillTx/>
              <a:latin typeface="+mj-lt"/>
              <a:ea typeface="+mj-ea"/>
              <a:cs typeface="+mj-cs"/>
            </a:endParaRPr>
          </a:p>
        </p:txBody>
      </p:sp>
      <p:pic>
        <p:nvPicPr>
          <p:cNvPr id="25" name="Picture 25" descr="Instructions on how to fix the problem">
            <a:extLst>
              <a:ext uri="{FF2B5EF4-FFF2-40B4-BE49-F238E27FC236}">
                <a16:creationId xmlns:a16="http://schemas.microsoft.com/office/drawing/2014/main" id="{D3125F9B-5A25-AEAF-4BDE-588BD943CDCC}"/>
              </a:ext>
            </a:extLst>
          </p:cNvPr>
          <p:cNvPicPr>
            <a:picLocks noChangeAspect="1"/>
          </p:cNvPicPr>
          <p:nvPr/>
        </p:nvPicPr>
        <p:blipFill>
          <a:blip r:embed="rId7"/>
          <a:stretch>
            <a:fillRect/>
          </a:stretch>
        </p:blipFill>
        <p:spPr>
          <a:xfrm>
            <a:off x="6869395" y="1668109"/>
            <a:ext cx="1366163" cy="3358662"/>
          </a:xfrm>
          <a:prstGeom prst="rect">
            <a:avLst/>
          </a:prstGeom>
          <a:ln>
            <a:solidFill>
              <a:srgbClr val="532E1F"/>
            </a:solidFill>
          </a:ln>
        </p:spPr>
      </p:pic>
      <p:sp>
        <p:nvSpPr>
          <p:cNvPr id="10" name="TextBox 9">
            <a:extLst>
              <a:ext uri="{FF2B5EF4-FFF2-40B4-BE49-F238E27FC236}">
                <a16:creationId xmlns:a16="http://schemas.microsoft.com/office/drawing/2014/main" id="{8A820F89-8CA2-2D12-8E5A-65E748B01D0E}"/>
              </a:ext>
            </a:extLst>
          </p:cNvPr>
          <p:cNvSpPr txBox="1"/>
          <p:nvPr/>
        </p:nvSpPr>
        <p:spPr>
          <a:xfrm>
            <a:off x="2592896" y="3519419"/>
            <a:ext cx="29176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dirty="0"/>
              <a:t>6.</a:t>
            </a:r>
            <a:endParaRPr lang="en-US" sz="1800" b="0" i="0" u="none" strike="noStrike" cap="none" spc="0" normalizeH="0" baseline="0" dirty="0">
              <a:ln>
                <a:noFill/>
              </a:ln>
              <a:solidFill>
                <a:srgbClr val="000000"/>
              </a:solidFill>
              <a:effectLst/>
              <a:uFillTx/>
              <a:latin typeface="+mj-lt"/>
              <a:ea typeface="+mj-ea"/>
              <a:cs typeface="+mj-cs"/>
            </a:endParaRPr>
          </a:p>
        </p:txBody>
      </p:sp>
      <p:sp>
        <p:nvSpPr>
          <p:cNvPr id="12" name="object 6" descr="File upload option">
            <a:extLst>
              <a:ext uri="{FF2B5EF4-FFF2-40B4-BE49-F238E27FC236}">
                <a16:creationId xmlns:a16="http://schemas.microsoft.com/office/drawing/2014/main" id="{86CAF953-C0C7-1E1D-3D2C-B96FD95910FC}"/>
              </a:ext>
            </a:extLst>
          </p:cNvPr>
          <p:cNvSpPr/>
          <p:nvPr/>
        </p:nvSpPr>
        <p:spPr>
          <a:xfrm rot="5400000">
            <a:off x="5119368" y="-3268587"/>
            <a:ext cx="93926" cy="8093885"/>
          </a:xfrm>
          <a:prstGeom prst="rect">
            <a:avLst/>
          </a:prstGeom>
          <a:solidFill>
            <a:srgbClr val="532E1F"/>
          </a:solidFill>
          <a:ln w="12700">
            <a:miter lim="400000"/>
          </a:ln>
        </p:spPr>
        <p:txBody>
          <a:bodyPr lIns="45719" rIns="45719"/>
          <a:lstStyle/>
          <a:p>
            <a:pPr>
              <a:defRPr sz="1600"/>
            </a:pPr>
            <a:endParaRPr sz="4000"/>
          </a:p>
        </p:txBody>
      </p:sp>
      <p:pic>
        <p:nvPicPr>
          <p:cNvPr id="31" name="Picture 5">
            <a:extLst>
              <a:ext uri="{FF2B5EF4-FFF2-40B4-BE49-F238E27FC236}">
                <a16:creationId xmlns:a16="http://schemas.microsoft.com/office/drawing/2014/main" id="{D09FF443-72FF-A00B-1B7D-0FF72A6926E5}"/>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464385" y="4833305"/>
            <a:ext cx="517770" cy="160841"/>
          </a:xfrm>
          <a:prstGeom prst="rect">
            <a:avLst/>
          </a:prstGeom>
          <a:ln w="12700">
            <a:miter lim="400000"/>
          </a:ln>
        </p:spPr>
      </p:pic>
      <p:pic>
        <p:nvPicPr>
          <p:cNvPr id="16" name="Picture 10">
            <a:extLst>
              <a:ext uri="{FF2B5EF4-FFF2-40B4-BE49-F238E27FC236}">
                <a16:creationId xmlns:a16="http://schemas.microsoft.com/office/drawing/2014/main" id="{614027CE-D38B-21CD-C0DD-CE2636726271}"/>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51555" y="170667"/>
            <a:ext cx="621907" cy="599476"/>
          </a:xfrm>
          <a:prstGeom prst="rect">
            <a:avLst/>
          </a:prstGeom>
        </p:spPr>
      </p:pic>
      <p:sp>
        <p:nvSpPr>
          <p:cNvPr id="8" name="Rectangle 7">
            <a:extLst>
              <a:ext uri="{FF2B5EF4-FFF2-40B4-BE49-F238E27FC236}">
                <a16:creationId xmlns:a16="http://schemas.microsoft.com/office/drawing/2014/main" id="{30A7ED80-B2CB-3139-66E5-4253B6D4E341}"/>
              </a:ext>
              <a:ext uri="{C183D7F6-B498-43B3-948B-1728B52AA6E4}">
                <adec:decorative xmlns:adec="http://schemas.microsoft.com/office/drawing/2017/decorative" val="1"/>
              </a:ext>
            </a:extLst>
          </p:cNvPr>
          <p:cNvSpPr/>
          <p:nvPr/>
        </p:nvSpPr>
        <p:spPr>
          <a:xfrm>
            <a:off x="2945822" y="3248891"/>
            <a:ext cx="1563830" cy="914399"/>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564164274"/>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211446" y="-3245808"/>
            <a:ext cx="126616" cy="8549508"/>
          </a:xfrm>
          <a:prstGeom prst="rect">
            <a:avLst/>
          </a:prstGeom>
          <a:solidFill>
            <a:srgbClr val="FED938"/>
          </a:solidFill>
          <a:ln w="12700">
            <a:miter lim="400000"/>
          </a:ln>
        </p:spPr>
        <p:txBody>
          <a:bodyPr lIns="45719" rIns="45719"/>
          <a:lstStyle/>
          <a:p>
            <a:pPr>
              <a:defRPr sz="1600"/>
            </a:pPr>
            <a:endParaRPr sz="4000"/>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5050095" y="-3060769"/>
            <a:ext cx="93926" cy="8093885"/>
          </a:xfrm>
          <a:prstGeom prst="rect">
            <a:avLst/>
          </a:prstGeom>
          <a:solidFill>
            <a:srgbClr val="532E1F"/>
          </a:solidFill>
          <a:ln w="12700">
            <a:miter lim="400000"/>
          </a:ln>
        </p:spPr>
        <p:txBody>
          <a:bodyPr lIns="45719" rIns="45719"/>
          <a:lstStyle/>
          <a:p>
            <a:pPr>
              <a:defRPr sz="1600"/>
            </a:pPr>
            <a:endParaRPr sz="4000"/>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179789" y="359898"/>
            <a:ext cx="8091714" cy="30777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000" b="0" i="0" u="none" strike="noStrike" kern="0" cap="none" spc="-46" normalizeH="0" baseline="0" noProof="0" dirty="0">
                <a:ln>
                  <a:noFill/>
                </a:ln>
                <a:solidFill>
                  <a:srgbClr val="3B1C0E"/>
                </a:solidFill>
                <a:effectLst/>
                <a:uLnTx/>
                <a:uFillTx/>
                <a:latin typeface="Montserrat SemiBold"/>
                <a:ea typeface="Montserrat Bold"/>
                <a:cs typeface="Montserrat Bold"/>
                <a:sym typeface="Montserrat Bold"/>
              </a:rPr>
              <a:t>Alternative Downloads – For Quality and Students </a:t>
            </a:r>
          </a:p>
        </p:txBody>
      </p:sp>
      <p:pic>
        <p:nvPicPr>
          <p:cNvPr id="4" name="Picture 10">
            <a:extLst>
              <a:ext uri="{FF2B5EF4-FFF2-40B4-BE49-F238E27FC236}">
                <a16:creationId xmlns:a16="http://schemas.microsoft.com/office/drawing/2014/main" id="{2A2F9C0D-E076-6ECC-65B9-16D7EC1DC59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6919" y="110054"/>
            <a:ext cx="777770" cy="755339"/>
          </a:xfrm>
          <a:prstGeom prst="rect">
            <a:avLst/>
          </a:prstGeom>
        </p:spPr>
      </p:pic>
      <p:pic>
        <p:nvPicPr>
          <p:cNvPr id="3" name="Picture 10">
            <a:extLst>
              <a:ext uri="{FF2B5EF4-FFF2-40B4-BE49-F238E27FC236}">
                <a16:creationId xmlns:a16="http://schemas.microsoft.com/office/drawing/2014/main" id="{87E9F159-564D-C55C-5E1E-3D1074AF8471}"/>
              </a:ext>
              <a:ext uri="{C183D7F6-B498-43B3-948B-1728B52AA6E4}">
                <adec:decorative xmlns:adec="http://schemas.microsoft.com/office/drawing/2017/decorative" val="1"/>
              </a:ext>
            </a:extLst>
          </p:cNvPr>
          <p:cNvPicPr>
            <a:picLocks noChangeAspect="1"/>
          </p:cNvPicPr>
          <p:nvPr/>
        </p:nvPicPr>
        <p:blipFill rotWithShape="1">
          <a:blip r:embed="rId4"/>
          <a:srcRect l="6544" t="2183" r="4908" b="3930"/>
          <a:stretch/>
        </p:blipFill>
        <p:spPr>
          <a:xfrm>
            <a:off x="4960163" y="1238064"/>
            <a:ext cx="3645751" cy="3617019"/>
          </a:xfrm>
          <a:prstGeom prst="rect">
            <a:avLst/>
          </a:prstGeom>
        </p:spPr>
      </p:pic>
      <p:pic>
        <p:nvPicPr>
          <p:cNvPr id="5" name="Picture 6">
            <a:extLst>
              <a:ext uri="{FF2B5EF4-FFF2-40B4-BE49-F238E27FC236}">
                <a16:creationId xmlns:a16="http://schemas.microsoft.com/office/drawing/2014/main" id="{C7664D60-AAC3-C722-70D1-67A4ABC2452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89569" y="1214605"/>
            <a:ext cx="2743200" cy="900223"/>
          </a:xfrm>
          <a:prstGeom prst="rect">
            <a:avLst/>
          </a:prstGeom>
        </p:spPr>
      </p:pic>
      <p:pic>
        <p:nvPicPr>
          <p:cNvPr id="7" name="Picture 7">
            <a:extLst>
              <a:ext uri="{FF2B5EF4-FFF2-40B4-BE49-F238E27FC236}">
                <a16:creationId xmlns:a16="http://schemas.microsoft.com/office/drawing/2014/main" id="{9FC7302B-BC0A-969B-4076-57ACFE4D279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76566" y="2202511"/>
            <a:ext cx="4131455" cy="2701815"/>
          </a:xfrm>
          <a:prstGeom prst="rect">
            <a:avLst/>
          </a:prstGeom>
          <a:ln>
            <a:solidFill>
              <a:srgbClr val="3B1C0E"/>
            </a:solidFill>
          </a:ln>
        </p:spPr>
      </p:pic>
    </p:spTree>
    <p:extLst>
      <p:ext uri="{BB962C8B-B14F-4D97-AF65-F5344CB8AC3E}">
        <p14:creationId xmlns:p14="http://schemas.microsoft.com/office/powerpoint/2010/main" val="174341240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flipV="1">
            <a:off x="-3982" y="1050561"/>
            <a:ext cx="7826991" cy="93839"/>
          </a:xfrm>
          <a:prstGeom prst="rect">
            <a:avLst/>
          </a:prstGeom>
          <a:solidFill>
            <a:srgbClr val="FED938"/>
          </a:solidFill>
          <a:ln w="12700">
            <a:miter lim="400000"/>
          </a:ln>
        </p:spPr>
        <p:txBody>
          <a:bodyPr lIns="45719" rIns="45719"/>
          <a:lstStyle/>
          <a:p>
            <a:pPr>
              <a:defRPr sz="1600"/>
            </a:pPr>
            <a:endParaRPr sz="4000"/>
          </a:p>
        </p:txBody>
      </p:sp>
      <p:pic>
        <p:nvPicPr>
          <p:cNvPr id="7" name="Picture 8">
            <a:extLst>
              <a:ext uri="{FF2B5EF4-FFF2-40B4-BE49-F238E27FC236}">
                <a16:creationId xmlns:a16="http://schemas.microsoft.com/office/drawing/2014/main" id="{B9655599-8325-4705-9177-4A7978B8E8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79082" y="4550346"/>
            <a:ext cx="855913" cy="271892"/>
          </a:xfrm>
          <a:prstGeom prst="rect">
            <a:avLst/>
          </a:prstGeom>
          <a:ln w="12700">
            <a:miter lim="400000"/>
          </a:ln>
        </p:spPr>
      </p:pic>
      <p:sp>
        <p:nvSpPr>
          <p:cNvPr id="12" name="object 6">
            <a:extLst>
              <a:ext uri="{FF2B5EF4-FFF2-40B4-BE49-F238E27FC236}">
                <a16:creationId xmlns:a16="http://schemas.microsoft.com/office/drawing/2014/main" id="{6B57A49F-2613-5D5A-3F36-D66E213E14CB}"/>
              </a:ext>
              <a:ext uri="{C183D7F6-B498-43B3-948B-1728B52AA6E4}">
                <adec:decorative xmlns:adec="http://schemas.microsoft.com/office/drawing/2017/decorative" val="1"/>
              </a:ext>
            </a:extLst>
          </p:cNvPr>
          <p:cNvSpPr/>
          <p:nvPr/>
        </p:nvSpPr>
        <p:spPr>
          <a:xfrm rot="5400000">
            <a:off x="5181605" y="-2863080"/>
            <a:ext cx="97797" cy="7826991"/>
          </a:xfrm>
          <a:prstGeom prst="rect">
            <a:avLst/>
          </a:prstGeom>
          <a:solidFill>
            <a:srgbClr val="532E1F"/>
          </a:solidFill>
          <a:ln w="12700">
            <a:miter lim="400000"/>
          </a:ln>
        </p:spPr>
        <p:txBody>
          <a:bodyPr lIns="45719" rIns="45719"/>
          <a:lstStyle/>
          <a:p>
            <a:pPr>
              <a:defRPr sz="1600"/>
            </a:pPr>
            <a:endParaRPr sz="4000"/>
          </a:p>
        </p:txBody>
      </p:sp>
      <p:sp>
        <p:nvSpPr>
          <p:cNvPr id="9" name="object 3">
            <a:extLst>
              <a:ext uri="{FF2B5EF4-FFF2-40B4-BE49-F238E27FC236}">
                <a16:creationId xmlns:a16="http://schemas.microsoft.com/office/drawing/2014/main" id="{D16863BE-FF02-22D3-D389-F06F98129012}"/>
              </a:ext>
            </a:extLst>
          </p:cNvPr>
          <p:cNvSpPr txBox="1">
            <a:spLocks noGrp="1"/>
          </p:cNvSpPr>
          <p:nvPr>
            <p:ph type="title" idx="4294967295"/>
          </p:nvPr>
        </p:nvSpPr>
        <p:spPr>
          <a:xfrm>
            <a:off x="1182660" y="387300"/>
            <a:ext cx="9972941" cy="369332"/>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400" b="0" i="0" u="none" strike="noStrike" kern="0" cap="none" spc="-46" normalizeH="0" baseline="0" noProof="0" dirty="0">
                <a:ln>
                  <a:noFill/>
                </a:ln>
                <a:solidFill>
                  <a:srgbClr val="532E1F"/>
                </a:solidFill>
                <a:effectLst/>
                <a:uLnTx/>
                <a:uFillTx/>
                <a:latin typeface="Montserrat SemiBold"/>
                <a:ea typeface="Montserrat Bold"/>
                <a:cs typeface="Montserrat Bold"/>
                <a:sym typeface="Montserrat Bold"/>
              </a:rPr>
              <a:t>Media - Request Closed Captions and Transcripts</a:t>
            </a:r>
          </a:p>
        </p:txBody>
      </p:sp>
      <p:pic>
        <p:nvPicPr>
          <p:cNvPr id="2" name="Picture 2">
            <a:extLst>
              <a:ext uri="{FF2B5EF4-FFF2-40B4-BE49-F238E27FC236}">
                <a16:creationId xmlns:a16="http://schemas.microsoft.com/office/drawing/2014/main" id="{7BE05FF4-B483-EAB2-1806-6BC51DA041B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9718" y="216984"/>
            <a:ext cx="864178" cy="700373"/>
          </a:xfrm>
          <a:prstGeom prst="rect">
            <a:avLst/>
          </a:prstGeom>
        </p:spPr>
      </p:pic>
      <p:sp>
        <p:nvSpPr>
          <p:cNvPr id="4" name="TextBox 1">
            <a:extLst>
              <a:ext uri="{FF2B5EF4-FFF2-40B4-BE49-F238E27FC236}">
                <a16:creationId xmlns:a16="http://schemas.microsoft.com/office/drawing/2014/main" id="{335C1BF5-9DD4-A493-3D51-DE71F4882070}"/>
              </a:ext>
            </a:extLst>
          </p:cNvPr>
          <p:cNvSpPr txBox="1"/>
          <p:nvPr/>
        </p:nvSpPr>
        <p:spPr>
          <a:xfrm>
            <a:off x="172890" y="1699257"/>
            <a:ext cx="85740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r>
              <a:rPr lang="en-US" dirty="0">
                <a:solidFill>
                  <a:srgbClr val="532E1F"/>
                </a:solidFill>
              </a:rPr>
              <a:t>All videos, audio, and interactive media posted online </a:t>
            </a:r>
            <a:r>
              <a:rPr lang="en-US" b="1" dirty="0">
                <a:solidFill>
                  <a:srgbClr val="532E1F"/>
                </a:solidFill>
              </a:rPr>
              <a:t>must</a:t>
            </a:r>
            <a:r>
              <a:rPr lang="en-US" dirty="0">
                <a:solidFill>
                  <a:srgbClr val="532E1F"/>
                </a:solidFill>
              </a:rPr>
              <a:t> be captioned.</a:t>
            </a:r>
            <a:endParaRPr lang="en-US"/>
          </a:p>
        </p:txBody>
      </p:sp>
      <p:sp>
        <p:nvSpPr>
          <p:cNvPr id="3" name="TextBox 2">
            <a:extLst>
              <a:ext uri="{FF2B5EF4-FFF2-40B4-BE49-F238E27FC236}">
                <a16:creationId xmlns:a16="http://schemas.microsoft.com/office/drawing/2014/main" id="{F9121741-6772-C12B-C45E-C85077EC973C}"/>
              </a:ext>
            </a:extLst>
          </p:cNvPr>
          <p:cNvSpPr txBox="1"/>
          <p:nvPr/>
        </p:nvSpPr>
        <p:spPr>
          <a:xfrm>
            <a:off x="3384468" y="2434438"/>
            <a:ext cx="5564084"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a:buFont typeface="Arial"/>
              <a:buChar char="•"/>
            </a:pPr>
            <a:r>
              <a:rPr lang="en-US" sz="1200" dirty="0">
                <a:solidFill>
                  <a:srgbClr val="3B1C0E"/>
                </a:solidFill>
                <a:ea typeface="+mn-lt"/>
                <a:cs typeface="+mn-lt"/>
              </a:rPr>
              <a:t>Allows individuals with a hearing disability to access the content of your videos. </a:t>
            </a:r>
            <a:endParaRPr lang="en-US" dirty="0"/>
          </a:p>
          <a:p>
            <a:pPr marL="285750" indent="-285750">
              <a:buFont typeface="Arial"/>
              <a:buChar char="•"/>
            </a:pPr>
            <a:r>
              <a:rPr lang="en-US" sz="1200" dirty="0">
                <a:solidFill>
                  <a:srgbClr val="3B1C0E"/>
                </a:solidFill>
                <a:ea typeface="+mn-lt"/>
                <a:cs typeface="+mn-lt"/>
              </a:rPr>
              <a:t>Improves comprehension of, attention to, and memory about the video.  </a:t>
            </a:r>
            <a:endParaRPr lang="en-US" sz="1200" dirty="0">
              <a:solidFill>
                <a:srgbClr val="3B1C0E"/>
              </a:solidFill>
            </a:endParaRPr>
          </a:p>
          <a:p>
            <a:pPr marL="285750" indent="-285750">
              <a:buFont typeface="Arial"/>
              <a:buChar char="•"/>
            </a:pPr>
            <a:r>
              <a:rPr lang="en-US" sz="1200" dirty="0">
                <a:solidFill>
                  <a:srgbClr val="3B1C0E"/>
                </a:solidFill>
                <a:ea typeface="+mn-lt"/>
                <a:cs typeface="+mn-lt"/>
              </a:rPr>
              <a:t>Are beneficial for students watching videos in their non-native language.</a:t>
            </a:r>
            <a:endParaRPr lang="en-US" sz="1200" dirty="0">
              <a:solidFill>
                <a:srgbClr val="3B1C0E"/>
              </a:solidFill>
            </a:endParaRPr>
          </a:p>
          <a:p>
            <a:pPr marL="285750" indent="-285750">
              <a:buFont typeface="Arial"/>
              <a:buChar char="•"/>
            </a:pPr>
            <a:r>
              <a:rPr lang="en-US" sz="1200" dirty="0">
                <a:solidFill>
                  <a:srgbClr val="3B1C0E"/>
                </a:solidFill>
                <a:ea typeface="+mn-lt"/>
                <a:cs typeface="+mn-lt"/>
              </a:rPr>
              <a:t>With closed captions on, viewers can watch your videos in places where audio is unavailable. If someone is in a noisy dorm or in a crowded cafeteria, captions will convey the speech when the sound is obscured.  </a:t>
            </a:r>
            <a:endParaRPr lang="en-US" sz="1200" dirty="0">
              <a:solidFill>
                <a:srgbClr val="3B1C0E"/>
              </a:solidFill>
            </a:endParaRPr>
          </a:p>
        </p:txBody>
      </p:sp>
      <p:sp>
        <p:nvSpPr>
          <p:cNvPr id="5" name="TextBox 1">
            <a:extLst>
              <a:ext uri="{FF2B5EF4-FFF2-40B4-BE49-F238E27FC236}">
                <a16:creationId xmlns:a16="http://schemas.microsoft.com/office/drawing/2014/main" id="{93D56723-1D24-E877-394B-A45537A5F4F5}"/>
              </a:ext>
            </a:extLst>
          </p:cNvPr>
          <p:cNvSpPr txBox="1"/>
          <p:nvPr/>
        </p:nvSpPr>
        <p:spPr>
          <a:xfrm>
            <a:off x="430175" y="2536600"/>
            <a:ext cx="2733629" cy="646329"/>
          </a:xfrm>
          <a:prstGeom prst="rect">
            <a:avLst/>
          </a:prstGeom>
          <a:solidFill>
            <a:srgbClr val="F1C5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r>
              <a:rPr lang="en-US"/>
              <a:t>Request C</a:t>
            </a:r>
            <a:r>
              <a:rPr kumimoji="0" lang="en-US" sz="1800" b="0" i="0" u="none" strike="noStrike" cap="none" spc="0" normalizeH="0" baseline="0">
                <a:ln>
                  <a:noFill/>
                </a:ln>
                <a:solidFill>
                  <a:srgbClr val="000000"/>
                </a:solidFill>
                <a:effectLst/>
                <a:uFillTx/>
                <a:latin typeface="+mj-lt"/>
                <a:ea typeface="+mj-ea"/>
                <a:cs typeface="+mj-cs"/>
                <a:sym typeface="Calibri"/>
              </a:rPr>
              <a:t>aptions and Transcripts</a:t>
            </a:r>
          </a:p>
        </p:txBody>
      </p:sp>
      <p:sp>
        <p:nvSpPr>
          <p:cNvPr id="6" name="Content Placeholder 2">
            <a:extLst>
              <a:ext uri="{FF2B5EF4-FFF2-40B4-BE49-F238E27FC236}">
                <a16:creationId xmlns:a16="http://schemas.microsoft.com/office/drawing/2014/main" id="{5BC191CA-41D7-25A8-6181-C80E83410F2B}"/>
              </a:ext>
            </a:extLst>
          </p:cNvPr>
          <p:cNvSpPr txBox="1"/>
          <p:nvPr/>
        </p:nvSpPr>
        <p:spPr>
          <a:xfrm>
            <a:off x="47676" y="3285741"/>
            <a:ext cx="3493848" cy="26161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lc="http://schemas.openxmlformats.org/drawingml/2006/lockedCanvas" xmlns="" val="1"/>
            </a:ext>
          </a:extLst>
        </p:spPr>
        <p:txBody>
          <a:bodyPr wrap="square" lIns="45719" tIns="45720" rIns="45719" bIns="4572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pPr algn="ctr"/>
            <a:r>
              <a:rPr lang="en-US" sz="1100" dirty="0">
                <a:ea typeface="+mn-lt"/>
                <a:cs typeface="+mn-lt"/>
                <a:hlinkClick r:id="rId5"/>
              </a:rPr>
              <a:t>https://wmich.edu/elearning/requestcaptions</a:t>
            </a:r>
            <a:endParaRPr lang="en-US" sz="1100">
              <a:ea typeface="+mn-lt"/>
              <a:cs typeface="+mn-lt"/>
            </a:endParaRPr>
          </a:p>
        </p:txBody>
      </p:sp>
    </p:spTree>
    <p:extLst>
      <p:ext uri="{BB962C8B-B14F-4D97-AF65-F5344CB8AC3E}">
        <p14:creationId xmlns:p14="http://schemas.microsoft.com/office/powerpoint/2010/main" val="214437186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flipV="1">
            <a:off x="-3982" y="2574561"/>
            <a:ext cx="7826991" cy="93839"/>
          </a:xfrm>
          <a:prstGeom prst="rect">
            <a:avLst/>
          </a:prstGeom>
          <a:solidFill>
            <a:srgbClr val="FED938"/>
          </a:solidFill>
          <a:ln w="12700">
            <a:miter lim="400000"/>
          </a:ln>
        </p:spPr>
        <p:txBody>
          <a:bodyPr lIns="45719" rIns="45719"/>
          <a:lstStyle/>
          <a:p>
            <a:pPr>
              <a:defRPr sz="1600"/>
            </a:pPr>
            <a:endParaRPr sz="4000"/>
          </a:p>
        </p:txBody>
      </p:sp>
      <p:pic>
        <p:nvPicPr>
          <p:cNvPr id="7" name="Picture 8">
            <a:extLst>
              <a:ext uri="{FF2B5EF4-FFF2-40B4-BE49-F238E27FC236}">
                <a16:creationId xmlns:a16="http://schemas.microsoft.com/office/drawing/2014/main" id="{B9655599-8325-4705-9177-4A7978B8E8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79082" y="4550346"/>
            <a:ext cx="855913" cy="271892"/>
          </a:xfrm>
          <a:prstGeom prst="rect">
            <a:avLst/>
          </a:prstGeom>
          <a:ln w="12700">
            <a:miter lim="400000"/>
          </a:ln>
        </p:spPr>
      </p:pic>
      <p:sp>
        <p:nvSpPr>
          <p:cNvPr id="12" name="object 6">
            <a:extLst>
              <a:ext uri="{FF2B5EF4-FFF2-40B4-BE49-F238E27FC236}">
                <a16:creationId xmlns:a16="http://schemas.microsoft.com/office/drawing/2014/main" id="{6B57A49F-2613-5D5A-3F36-D66E213E14CB}"/>
              </a:ext>
              <a:ext uri="{C183D7F6-B498-43B3-948B-1728B52AA6E4}">
                <adec:decorative xmlns:adec="http://schemas.microsoft.com/office/drawing/2017/decorative" val="1"/>
              </a:ext>
            </a:extLst>
          </p:cNvPr>
          <p:cNvSpPr/>
          <p:nvPr/>
        </p:nvSpPr>
        <p:spPr>
          <a:xfrm rot="5400000">
            <a:off x="5181605" y="-1391035"/>
            <a:ext cx="97797" cy="7826991"/>
          </a:xfrm>
          <a:prstGeom prst="rect">
            <a:avLst/>
          </a:prstGeom>
          <a:solidFill>
            <a:srgbClr val="532E1F"/>
          </a:solidFill>
          <a:ln w="12700">
            <a:miter lim="400000"/>
          </a:ln>
        </p:spPr>
        <p:txBody>
          <a:bodyPr lIns="45719" rIns="45719"/>
          <a:lstStyle/>
          <a:p>
            <a:pPr>
              <a:defRPr sz="1600"/>
            </a:pPr>
            <a:endParaRPr sz="4000"/>
          </a:p>
        </p:txBody>
      </p:sp>
      <p:sp>
        <p:nvSpPr>
          <p:cNvPr id="9" name="object 3">
            <a:extLst>
              <a:ext uri="{FF2B5EF4-FFF2-40B4-BE49-F238E27FC236}">
                <a16:creationId xmlns:a16="http://schemas.microsoft.com/office/drawing/2014/main" id="{D16863BE-FF02-22D3-D389-F06F98129012}"/>
              </a:ext>
            </a:extLst>
          </p:cNvPr>
          <p:cNvSpPr txBox="1">
            <a:spLocks noGrp="1"/>
          </p:cNvSpPr>
          <p:nvPr>
            <p:ph type="title" idx="4294967295"/>
          </p:nvPr>
        </p:nvSpPr>
        <p:spPr>
          <a:xfrm>
            <a:off x="2117841" y="1478346"/>
            <a:ext cx="8379669" cy="43088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800" b="0" i="0" u="none" strike="noStrike" kern="0" cap="none" spc="-46" normalizeH="0" baseline="0" noProof="0" dirty="0">
                <a:ln>
                  <a:noFill/>
                </a:ln>
                <a:solidFill>
                  <a:srgbClr val="532E1F"/>
                </a:solidFill>
                <a:effectLst/>
                <a:uLnTx/>
                <a:uFillTx/>
                <a:latin typeface="Montserrat SemiBold"/>
                <a:ea typeface="Montserrat Bold"/>
                <a:cs typeface="Montserrat Bold"/>
                <a:sym typeface="Montserrat Bold"/>
              </a:rPr>
              <a:t>Resources and Questions</a:t>
            </a:r>
          </a:p>
        </p:txBody>
      </p:sp>
      <p:sp>
        <p:nvSpPr>
          <p:cNvPr id="6" name="Content Placeholder 2">
            <a:extLst>
              <a:ext uri="{FF2B5EF4-FFF2-40B4-BE49-F238E27FC236}">
                <a16:creationId xmlns:a16="http://schemas.microsoft.com/office/drawing/2014/main" id="{5BC191CA-41D7-25A8-6181-C80E83410F2B}"/>
              </a:ext>
            </a:extLst>
          </p:cNvPr>
          <p:cNvSpPr txBox="1"/>
          <p:nvPr/>
        </p:nvSpPr>
        <p:spPr>
          <a:xfrm>
            <a:off x="1820738" y="3018251"/>
            <a:ext cx="7364461" cy="338554"/>
          </a:xfrm>
          <a:prstGeom prst="rect">
            <a:avLst/>
          </a:prstGeom>
          <a:ln w="12700">
            <a:miter lim="400000"/>
          </a:ln>
          <a:extLst>
            <a:ext uri="{C572A759-6A51-4108-AA02-DFA0A04FC94B}">
              <ma14:wrappingTextBoxFlag xmlns="" xmlns:lc="http://schemas.openxmlformats.org/drawingml/2006/lockedCanvas" xmlns:ma14="http://schemas.microsoft.com/office/mac/drawingml/2011/main" xmlns:a14="http://schemas.microsoft.com/office/drawing/2010/main" xmlns:m="http://schemas.openxmlformats.org/officeDocument/2006/math" val="1"/>
            </a:ext>
          </a:extLst>
        </p:spPr>
        <p:txBody>
          <a:bodyPr wrap="square" lIns="45719" tIns="45720" rIns="45719" bIns="4572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r>
              <a:rPr lang="en-US" sz="1600" dirty="0">
                <a:latin typeface="Montserrat"/>
                <a:hlinkClick r:id="rId4"/>
              </a:rPr>
              <a:t>GO.WMICH.EDU - Accessibility Resources and guides</a:t>
            </a:r>
            <a:endParaRPr lang="en-US" sz="1600">
              <a:latin typeface="Montserrat"/>
            </a:endParaRPr>
          </a:p>
        </p:txBody>
      </p:sp>
    </p:spTree>
    <p:extLst>
      <p:ext uri="{BB962C8B-B14F-4D97-AF65-F5344CB8AC3E}">
        <p14:creationId xmlns:p14="http://schemas.microsoft.com/office/powerpoint/2010/main" val="86649785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BD68EC88-0CAC-4EDB-9C7C-773F8FC8DC41}"/>
              </a:ext>
              <a:ext uri="{C183D7F6-B498-43B3-948B-1728B52AA6E4}">
                <adec:decorative xmlns:adec="http://schemas.microsoft.com/office/drawing/2017/decorative" val="1"/>
              </a:ext>
            </a:extLst>
          </p:cNvPr>
          <p:cNvSpPr/>
          <p:nvPr/>
        </p:nvSpPr>
        <p:spPr>
          <a:xfrm rot="5400000">
            <a:off x="6370089" y="-1525520"/>
            <a:ext cx="185347" cy="5367496"/>
          </a:xfrm>
          <a:prstGeom prst="rect">
            <a:avLst/>
          </a:prstGeom>
          <a:solidFill>
            <a:srgbClr val="F1C500"/>
          </a:solidFill>
          <a:ln w="12700">
            <a:miter lim="400000"/>
          </a:ln>
        </p:spPr>
        <p:txBody>
          <a:bodyPr lIns="45719" rIns="45719" anchor="ctr"/>
          <a:lstStyle/>
          <a:p>
            <a:pPr algn="ctr">
              <a:defRPr sz="1000">
                <a:solidFill>
                  <a:srgbClr val="FFFFFF"/>
                </a:solidFill>
              </a:defRPr>
            </a:pPr>
            <a:endParaRPr/>
          </a:p>
        </p:txBody>
      </p:sp>
      <p:sp>
        <p:nvSpPr>
          <p:cNvPr id="2" name="Rectangle 12">
            <a:extLst>
              <a:ext uri="{FF2B5EF4-FFF2-40B4-BE49-F238E27FC236}">
                <a16:creationId xmlns:a16="http://schemas.microsoft.com/office/drawing/2014/main" id="{677CBA7F-5D3C-C7EF-41DC-F0F6F79EB499}"/>
              </a:ext>
              <a:ext uri="{C183D7F6-B498-43B3-948B-1728B52AA6E4}">
                <adec:decorative xmlns:adec="http://schemas.microsoft.com/office/drawing/2017/decorative" val="1"/>
              </a:ext>
            </a:extLst>
          </p:cNvPr>
          <p:cNvSpPr/>
          <p:nvPr/>
        </p:nvSpPr>
        <p:spPr>
          <a:xfrm rot="5400000">
            <a:off x="2593584" y="138789"/>
            <a:ext cx="185347" cy="5367496"/>
          </a:xfrm>
          <a:prstGeom prst="rect">
            <a:avLst/>
          </a:prstGeom>
          <a:solidFill>
            <a:srgbClr val="F1C500"/>
          </a:solidFill>
          <a:ln w="12700">
            <a:miter lim="400000"/>
          </a:ln>
        </p:spPr>
        <p:txBody>
          <a:bodyPr lIns="45719" rIns="45719" anchor="ctr"/>
          <a:lstStyle/>
          <a:p>
            <a:pPr algn="ctr">
              <a:defRPr sz="1000">
                <a:solidFill>
                  <a:srgbClr val="FFFFFF"/>
                </a:solidFill>
              </a:defRPr>
            </a:pPr>
            <a:endParaRPr/>
          </a:p>
        </p:txBody>
      </p:sp>
      <p:sp>
        <p:nvSpPr>
          <p:cNvPr id="11" name="Rectangle 4">
            <a:extLst>
              <a:ext uri="{FF2B5EF4-FFF2-40B4-BE49-F238E27FC236}">
                <a16:creationId xmlns:a16="http://schemas.microsoft.com/office/drawing/2014/main" id="{B87C4138-FAE8-4325-AEE3-BCEB17C10505}"/>
              </a:ext>
              <a:ext uri="{C183D7F6-B498-43B3-948B-1728B52AA6E4}">
                <adec:decorative xmlns:adec="http://schemas.microsoft.com/office/drawing/2017/decorative" val="1"/>
              </a:ext>
            </a:extLst>
          </p:cNvPr>
          <p:cNvSpPr/>
          <p:nvPr/>
        </p:nvSpPr>
        <p:spPr>
          <a:xfrm>
            <a:off x="178597" y="1149533"/>
            <a:ext cx="8776587" cy="1631285"/>
          </a:xfrm>
          <a:prstGeom prst="rect">
            <a:avLst/>
          </a:prstGeom>
          <a:solidFill>
            <a:schemeClr val="bg1"/>
          </a:solidFill>
          <a:ln w="38100">
            <a:solidFill>
              <a:srgbClr val="532E1F"/>
            </a:solidFill>
            <a:miter lim="400000"/>
          </a:ln>
        </p:spPr>
        <p:txBody>
          <a:bodyPr lIns="45719" rIns="45719" anchor="ctr"/>
          <a:lstStyle/>
          <a:p>
            <a:pPr algn="ctr">
              <a:defRPr sz="1000">
                <a:solidFill>
                  <a:srgbClr val="FFFFFF"/>
                </a:solidFill>
              </a:defRPr>
            </a:pPr>
            <a:endParaRPr lang="en-US" sz="1800">
              <a:solidFill>
                <a:srgbClr val="532E1F"/>
              </a:solidFill>
              <a:latin typeface="Montserrat" pitchFamily="2" charset="0"/>
            </a:endParaRPr>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426134" y="489571"/>
            <a:ext cx="8091714" cy="369332"/>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400" b="0" i="0" u="none" strike="noStrike" kern="0" cap="none" spc="-46" normalizeH="0" baseline="0" noProof="0" dirty="0">
                <a:ln>
                  <a:noFill/>
                </a:ln>
                <a:solidFill>
                  <a:srgbClr val="532E1F"/>
                </a:solidFill>
                <a:effectLst/>
                <a:uLnTx/>
                <a:uFillTx/>
                <a:latin typeface="Montserrat SemiBold"/>
                <a:ea typeface="Montserrat Bold"/>
                <a:cs typeface="Montserrat Bold"/>
                <a:sym typeface="Montserrat Bold"/>
              </a:rPr>
              <a:t>Guiding laws and policy</a:t>
            </a:r>
            <a:endParaRPr kumimoji="0" lang="en-US" sz="2400" b="0" i="0" u="none" strike="noStrike" kern="0" cap="none" spc="-46" normalizeH="0" baseline="0" noProof="0" dirty="0">
              <a:ln>
                <a:noFill/>
              </a:ln>
              <a:solidFill>
                <a:srgbClr val="532E1F"/>
              </a:solidFill>
              <a:effectLst/>
              <a:uLnTx/>
              <a:uFillTx/>
              <a:latin typeface="Montserrat SemiBold" panose="00000700000000000000" pitchFamily="2" charset="0"/>
              <a:ea typeface="Montserrat Bold"/>
              <a:cs typeface="Montserrat Bold"/>
              <a:sym typeface="Montserrat Bold"/>
            </a:endParaRPr>
          </a:p>
        </p:txBody>
      </p:sp>
      <p:pic>
        <p:nvPicPr>
          <p:cNvPr id="3" name="Picture 8" descr="Picture 8">
            <a:extLst>
              <a:ext uri="{FF2B5EF4-FFF2-40B4-BE49-F238E27FC236}">
                <a16:creationId xmlns:a16="http://schemas.microsoft.com/office/drawing/2014/main" id="{9762F8D7-D000-86AC-62C7-A94E9FFFE5B7}"/>
              </a:ext>
            </a:extLst>
          </p:cNvPr>
          <p:cNvPicPr>
            <a:picLocks noChangeAspect="1"/>
          </p:cNvPicPr>
          <p:nvPr/>
        </p:nvPicPr>
        <p:blipFill rotWithShape="1">
          <a:blip r:embed="rId3"/>
          <a:srcRect r="65702"/>
          <a:stretch/>
        </p:blipFill>
        <p:spPr>
          <a:xfrm>
            <a:off x="598322" y="1465597"/>
            <a:ext cx="1089496" cy="994074"/>
          </a:xfrm>
          <a:prstGeom prst="rect">
            <a:avLst/>
          </a:prstGeom>
          <a:ln w="12700">
            <a:miter lim="400000"/>
          </a:ln>
        </p:spPr>
      </p:pic>
      <p:pic>
        <p:nvPicPr>
          <p:cNvPr id="6" name="Picture 5">
            <a:extLst>
              <a:ext uri="{FF2B5EF4-FFF2-40B4-BE49-F238E27FC236}">
                <a16:creationId xmlns:a16="http://schemas.microsoft.com/office/drawing/2014/main" id="{28E58A80-122C-F625-836C-06ED758D365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829" y="1499150"/>
            <a:ext cx="1779001" cy="914195"/>
          </a:xfrm>
          <a:prstGeom prst="rect">
            <a:avLst/>
          </a:prstGeom>
        </p:spPr>
      </p:pic>
      <p:pic>
        <p:nvPicPr>
          <p:cNvPr id="19" name="Picture 18">
            <a:extLst>
              <a:ext uri="{FF2B5EF4-FFF2-40B4-BE49-F238E27FC236}">
                <a16:creationId xmlns:a16="http://schemas.microsoft.com/office/drawing/2014/main" id="{1A6C7696-114B-47B4-40F7-0C5D371CF24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8149" y="1366863"/>
            <a:ext cx="1530822" cy="1215015"/>
          </a:xfrm>
          <a:prstGeom prst="rect">
            <a:avLst/>
          </a:prstGeom>
        </p:spPr>
      </p:pic>
      <p:pic>
        <p:nvPicPr>
          <p:cNvPr id="5" name="Picture 6">
            <a:extLst>
              <a:ext uri="{FF2B5EF4-FFF2-40B4-BE49-F238E27FC236}">
                <a16:creationId xmlns:a16="http://schemas.microsoft.com/office/drawing/2014/main" id="{0B3965F1-90E0-E0C2-652D-DCCBBEAF2BA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935875" y="1369515"/>
            <a:ext cx="2807898" cy="1178620"/>
          </a:xfrm>
          <a:prstGeom prst="rect">
            <a:avLst/>
          </a:prstGeom>
        </p:spPr>
      </p:pic>
      <p:sp>
        <p:nvSpPr>
          <p:cNvPr id="12" name="TextBox 11">
            <a:extLst>
              <a:ext uri="{FF2B5EF4-FFF2-40B4-BE49-F238E27FC236}">
                <a16:creationId xmlns:a16="http://schemas.microsoft.com/office/drawing/2014/main" id="{1C677F93-60D5-BB20-4714-612DF88FA285}"/>
              </a:ext>
            </a:extLst>
          </p:cNvPr>
          <p:cNvSpPr txBox="1"/>
          <p:nvPr/>
        </p:nvSpPr>
        <p:spPr>
          <a:xfrm>
            <a:off x="751134" y="3301952"/>
            <a:ext cx="7805279"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lgn="ctr"/>
            <a:r>
              <a:rPr lang="en-US" b="1" dirty="0">
                <a:solidFill>
                  <a:srgbClr val="3B1C0E"/>
                </a:solidFill>
                <a:latin typeface="Montserrat"/>
                <a:ea typeface="+mn-lt"/>
                <a:cs typeface="+mn-lt"/>
              </a:rPr>
              <a:t>The single most important thing to understand is that people use web sites in very different ways. This doesn’t just mean disabled people using special equipment but everyone – regardless of whether you might think of them as having a “special need”. </a:t>
            </a:r>
            <a:r>
              <a:rPr lang="en-US" dirty="0">
                <a:solidFill>
                  <a:srgbClr val="3B1C0E"/>
                </a:solidFill>
                <a:latin typeface="Montserrat"/>
                <a:ea typeface="+mn-lt"/>
                <a:cs typeface="+mn-lt"/>
              </a:rPr>
              <a:t>– MEL PEDLEY, Owner of Black Widow Web Design</a:t>
            </a:r>
            <a:endParaRPr lang="en-US" dirty="0">
              <a:solidFill>
                <a:srgbClr val="3B1C0E"/>
              </a:solidFill>
              <a:latin typeface="Montserrat"/>
            </a:endParaRPr>
          </a:p>
          <a:p>
            <a:endParaRPr lang="en-US" dirty="0">
              <a:solidFill>
                <a:srgbClr val="3B1C0E"/>
              </a:solidFill>
              <a:latin typeface="Montserrat"/>
              <a:ea typeface="+mn-lt"/>
              <a:cs typeface="+mn-lt"/>
            </a:endParaRPr>
          </a:p>
        </p:txBody>
      </p:sp>
    </p:spTree>
    <p:extLst>
      <p:ext uri="{BB962C8B-B14F-4D97-AF65-F5344CB8AC3E}">
        <p14:creationId xmlns:p14="http://schemas.microsoft.com/office/powerpoint/2010/main" val="50901470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10800000">
            <a:off x="-3659" y="1062694"/>
            <a:ext cx="8306362" cy="91134"/>
          </a:xfrm>
          <a:prstGeom prst="rect">
            <a:avLst/>
          </a:prstGeom>
          <a:solidFill>
            <a:srgbClr val="FED938"/>
          </a:solidFill>
          <a:ln w="12700">
            <a:miter lim="400000"/>
          </a:ln>
        </p:spPr>
        <p:txBody>
          <a:bodyPr lIns="45719" tIns="45720" rIns="45719" bIns="45720" anchor="t"/>
          <a:lstStyle/>
          <a:p>
            <a:pPr>
              <a:defRPr sz="1600"/>
            </a:pPr>
            <a:endParaRPr lang="en-US" sz="1600"/>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407624" y="359370"/>
            <a:ext cx="9272333" cy="369332"/>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400" b="0" i="0" u="none" strike="noStrike" kern="0" cap="none" spc="-46" normalizeH="0" baseline="0" noProof="0" dirty="0">
                <a:ln>
                  <a:noFill/>
                </a:ln>
                <a:solidFill>
                  <a:srgbClr val="532E1F"/>
                </a:solidFill>
                <a:effectLst/>
                <a:uLnTx/>
                <a:uFillTx/>
                <a:latin typeface="Montserrat SemiBold"/>
                <a:ea typeface="Montserrat Bold"/>
                <a:cs typeface="Montserrat Bold"/>
                <a:sym typeface="Montserrat Bold"/>
              </a:rPr>
              <a:t>Accommodations, learning styles, convenience</a:t>
            </a:r>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4942399" y="-3138329"/>
            <a:ext cx="90557" cy="8311487"/>
          </a:xfrm>
          <a:prstGeom prst="rect">
            <a:avLst/>
          </a:prstGeom>
          <a:solidFill>
            <a:srgbClr val="532E1F"/>
          </a:solidFill>
          <a:ln w="12700">
            <a:miter lim="400000"/>
          </a:ln>
        </p:spPr>
        <p:txBody>
          <a:bodyPr lIns="45719" rIns="45719"/>
          <a:lstStyle/>
          <a:p>
            <a:pPr>
              <a:defRPr sz="1600"/>
            </a:pPr>
            <a:endParaRPr sz="4000"/>
          </a:p>
        </p:txBody>
      </p:sp>
      <p:graphicFrame>
        <p:nvGraphicFramePr>
          <p:cNvPr id="2" name="Table 3">
            <a:extLst>
              <a:ext uri="{FF2B5EF4-FFF2-40B4-BE49-F238E27FC236}">
                <a16:creationId xmlns:a16="http://schemas.microsoft.com/office/drawing/2014/main" id="{F5C1F3D8-174B-91FE-4348-52F2E803AB39}"/>
              </a:ext>
            </a:extLst>
          </p:cNvPr>
          <p:cNvGraphicFramePr>
            <a:graphicFrameLocks noGrp="1"/>
          </p:cNvGraphicFramePr>
          <p:nvPr>
            <p:extLst>
              <p:ext uri="{D42A27DB-BD31-4B8C-83A1-F6EECF244321}">
                <p14:modId xmlns:p14="http://schemas.microsoft.com/office/powerpoint/2010/main" val="405538072"/>
              </p:ext>
            </p:extLst>
          </p:nvPr>
        </p:nvGraphicFramePr>
        <p:xfrm>
          <a:off x="577333" y="1306127"/>
          <a:ext cx="4263024" cy="3335038"/>
        </p:xfrm>
        <a:graphic>
          <a:graphicData uri="http://schemas.openxmlformats.org/drawingml/2006/table">
            <a:tbl>
              <a:tblPr firstRow="1" bandRow="1">
                <a:tableStyleId>{5940675A-B579-460E-94D1-54222C63F5DA}</a:tableStyleId>
              </a:tblPr>
              <a:tblGrid>
                <a:gridCol w="2131512">
                  <a:extLst>
                    <a:ext uri="{9D8B030D-6E8A-4147-A177-3AD203B41FA5}">
                      <a16:colId xmlns:a16="http://schemas.microsoft.com/office/drawing/2014/main" val="2714848385"/>
                    </a:ext>
                  </a:extLst>
                </a:gridCol>
                <a:gridCol w="2131512">
                  <a:extLst>
                    <a:ext uri="{9D8B030D-6E8A-4147-A177-3AD203B41FA5}">
                      <a16:colId xmlns:a16="http://schemas.microsoft.com/office/drawing/2014/main" val="1569612835"/>
                    </a:ext>
                  </a:extLst>
                </a:gridCol>
              </a:tblGrid>
              <a:tr h="254265">
                <a:tc>
                  <a:txBody>
                    <a:bodyPr/>
                    <a:lstStyle/>
                    <a:p>
                      <a:pPr algn="ctr"/>
                      <a:r>
                        <a:rPr lang="en-US" b="1" dirty="0"/>
                        <a:t>Registered Disability</a:t>
                      </a:r>
                    </a:p>
                  </a:txBody>
                  <a:tcPr>
                    <a:solidFill>
                      <a:schemeClr val="bg1">
                        <a:lumMod val="85000"/>
                      </a:schemeClr>
                    </a:solidFill>
                  </a:tcPr>
                </a:tc>
                <a:tc>
                  <a:txBody>
                    <a:bodyPr/>
                    <a:lstStyle/>
                    <a:p>
                      <a:pPr algn="ctr"/>
                      <a:r>
                        <a:rPr lang="en-US" b="1" dirty="0"/>
                        <a:t># of WMU Students</a:t>
                      </a:r>
                    </a:p>
                  </a:txBody>
                  <a:tcPr>
                    <a:solidFill>
                      <a:schemeClr val="bg1">
                        <a:lumMod val="85000"/>
                      </a:schemeClr>
                    </a:solidFill>
                  </a:tcPr>
                </a:tc>
                <a:extLst>
                  <a:ext uri="{0D108BD9-81ED-4DB2-BD59-A6C34878D82A}">
                    <a16:rowId xmlns:a16="http://schemas.microsoft.com/office/drawing/2014/main" val="1443553149"/>
                  </a:ext>
                </a:extLst>
              </a:tr>
              <a:tr h="254265">
                <a:tc>
                  <a:txBody>
                    <a:bodyPr/>
                    <a:lstStyle/>
                    <a:p>
                      <a:r>
                        <a:rPr lang="en-US" sz="1200" dirty="0"/>
                        <a:t>ADD/ADHD</a:t>
                      </a:r>
                    </a:p>
                  </a:txBody>
                  <a:tcPr/>
                </a:tc>
                <a:tc>
                  <a:txBody>
                    <a:bodyPr/>
                    <a:lstStyle/>
                    <a:p>
                      <a:r>
                        <a:rPr lang="en-US" sz="1200" dirty="0"/>
                        <a:t>439</a:t>
                      </a:r>
                    </a:p>
                  </a:txBody>
                  <a:tcPr/>
                </a:tc>
                <a:extLst>
                  <a:ext uri="{0D108BD9-81ED-4DB2-BD59-A6C34878D82A}">
                    <a16:rowId xmlns:a16="http://schemas.microsoft.com/office/drawing/2014/main" val="66929772"/>
                  </a:ext>
                </a:extLst>
              </a:tr>
              <a:tr h="275454">
                <a:tc>
                  <a:txBody>
                    <a:bodyPr/>
                    <a:lstStyle/>
                    <a:p>
                      <a:r>
                        <a:rPr lang="en-US" sz="1200" dirty="0"/>
                        <a:t>Autism Spectrum Disorder</a:t>
                      </a:r>
                    </a:p>
                  </a:txBody>
                  <a:tcPr/>
                </a:tc>
                <a:tc>
                  <a:txBody>
                    <a:bodyPr/>
                    <a:lstStyle/>
                    <a:p>
                      <a:r>
                        <a:rPr lang="en-US" sz="1200" dirty="0"/>
                        <a:t>104</a:t>
                      </a:r>
                    </a:p>
                  </a:txBody>
                  <a:tcPr/>
                </a:tc>
                <a:extLst>
                  <a:ext uri="{0D108BD9-81ED-4DB2-BD59-A6C34878D82A}">
                    <a16:rowId xmlns:a16="http://schemas.microsoft.com/office/drawing/2014/main" val="2731340418"/>
                  </a:ext>
                </a:extLst>
              </a:tr>
              <a:tr h="254265">
                <a:tc>
                  <a:txBody>
                    <a:bodyPr/>
                    <a:lstStyle/>
                    <a:p>
                      <a:r>
                        <a:rPr lang="en-US" sz="1200" dirty="0"/>
                        <a:t>Blind/Low Vision</a:t>
                      </a:r>
                    </a:p>
                  </a:txBody>
                  <a:tcPr/>
                </a:tc>
                <a:tc>
                  <a:txBody>
                    <a:bodyPr/>
                    <a:lstStyle/>
                    <a:p>
                      <a:r>
                        <a:rPr lang="en-US" sz="1200" dirty="0"/>
                        <a:t>32</a:t>
                      </a:r>
                    </a:p>
                  </a:txBody>
                  <a:tcPr/>
                </a:tc>
                <a:extLst>
                  <a:ext uri="{0D108BD9-81ED-4DB2-BD59-A6C34878D82A}">
                    <a16:rowId xmlns:a16="http://schemas.microsoft.com/office/drawing/2014/main" val="2630099037"/>
                  </a:ext>
                </a:extLst>
              </a:tr>
              <a:tr h="254265">
                <a:tc>
                  <a:txBody>
                    <a:bodyPr/>
                    <a:lstStyle/>
                    <a:p>
                      <a:r>
                        <a:rPr lang="en-US" sz="1200" dirty="0"/>
                        <a:t>D/deaf</a:t>
                      </a:r>
                    </a:p>
                  </a:txBody>
                  <a:tcPr/>
                </a:tc>
                <a:tc>
                  <a:txBody>
                    <a:bodyPr/>
                    <a:lstStyle/>
                    <a:p>
                      <a:r>
                        <a:rPr lang="en-US" sz="1200" dirty="0"/>
                        <a:t>26</a:t>
                      </a:r>
                    </a:p>
                  </a:txBody>
                  <a:tcPr/>
                </a:tc>
                <a:extLst>
                  <a:ext uri="{0D108BD9-81ED-4DB2-BD59-A6C34878D82A}">
                    <a16:rowId xmlns:a16="http://schemas.microsoft.com/office/drawing/2014/main" val="324684021"/>
                  </a:ext>
                </a:extLst>
              </a:tr>
              <a:tr h="254265">
                <a:tc>
                  <a:txBody>
                    <a:bodyPr/>
                    <a:lstStyle/>
                    <a:p>
                      <a:r>
                        <a:rPr lang="en-US" sz="1200" dirty="0"/>
                        <a:t>Learning Disability</a:t>
                      </a:r>
                    </a:p>
                  </a:txBody>
                  <a:tcPr/>
                </a:tc>
                <a:tc>
                  <a:txBody>
                    <a:bodyPr/>
                    <a:lstStyle/>
                    <a:p>
                      <a:r>
                        <a:rPr lang="en-US" sz="1200" dirty="0"/>
                        <a:t>155</a:t>
                      </a:r>
                    </a:p>
                  </a:txBody>
                  <a:tcPr/>
                </a:tc>
                <a:extLst>
                  <a:ext uri="{0D108BD9-81ED-4DB2-BD59-A6C34878D82A}">
                    <a16:rowId xmlns:a16="http://schemas.microsoft.com/office/drawing/2014/main" val="68158661"/>
                  </a:ext>
                </a:extLst>
              </a:tr>
              <a:tr h="254265">
                <a:tc>
                  <a:txBody>
                    <a:bodyPr/>
                    <a:lstStyle/>
                    <a:p>
                      <a:r>
                        <a:rPr lang="en-US" sz="1200" dirty="0"/>
                        <a:t>Medical Disability</a:t>
                      </a:r>
                    </a:p>
                  </a:txBody>
                  <a:tcPr/>
                </a:tc>
                <a:tc>
                  <a:txBody>
                    <a:bodyPr/>
                    <a:lstStyle/>
                    <a:p>
                      <a:r>
                        <a:rPr lang="en-US" sz="1200" dirty="0"/>
                        <a:t>188</a:t>
                      </a:r>
                    </a:p>
                  </a:txBody>
                  <a:tcPr/>
                </a:tc>
                <a:extLst>
                  <a:ext uri="{0D108BD9-81ED-4DB2-BD59-A6C34878D82A}">
                    <a16:rowId xmlns:a16="http://schemas.microsoft.com/office/drawing/2014/main" val="2913529314"/>
                  </a:ext>
                </a:extLst>
              </a:tr>
              <a:tr h="254265">
                <a:tc>
                  <a:txBody>
                    <a:bodyPr/>
                    <a:lstStyle/>
                    <a:p>
                      <a:r>
                        <a:rPr lang="en-US" sz="1200" dirty="0"/>
                        <a:t>Mobility</a:t>
                      </a:r>
                    </a:p>
                  </a:txBody>
                  <a:tcPr/>
                </a:tc>
                <a:tc>
                  <a:txBody>
                    <a:bodyPr/>
                    <a:lstStyle/>
                    <a:p>
                      <a:r>
                        <a:rPr lang="en-US" sz="1200" dirty="0"/>
                        <a:t>2</a:t>
                      </a:r>
                    </a:p>
                  </a:txBody>
                  <a:tcPr/>
                </a:tc>
                <a:extLst>
                  <a:ext uri="{0D108BD9-81ED-4DB2-BD59-A6C34878D82A}">
                    <a16:rowId xmlns:a16="http://schemas.microsoft.com/office/drawing/2014/main" val="2885026495"/>
                  </a:ext>
                </a:extLst>
              </a:tr>
              <a:tr h="254265">
                <a:tc>
                  <a:txBody>
                    <a:bodyPr/>
                    <a:lstStyle/>
                    <a:p>
                      <a:r>
                        <a:rPr lang="en-US" sz="1200" dirty="0"/>
                        <a:t>Other</a:t>
                      </a:r>
                    </a:p>
                  </a:txBody>
                  <a:tcPr/>
                </a:tc>
                <a:tc>
                  <a:txBody>
                    <a:bodyPr/>
                    <a:lstStyle/>
                    <a:p>
                      <a:r>
                        <a:rPr lang="en-US" sz="1200" dirty="0"/>
                        <a:t>5</a:t>
                      </a:r>
                    </a:p>
                  </a:txBody>
                  <a:tcPr/>
                </a:tc>
                <a:extLst>
                  <a:ext uri="{0D108BD9-81ED-4DB2-BD59-A6C34878D82A}">
                    <a16:rowId xmlns:a16="http://schemas.microsoft.com/office/drawing/2014/main" val="3342892554"/>
                  </a:ext>
                </a:extLst>
              </a:tr>
              <a:tr h="285904">
                <a:tc>
                  <a:txBody>
                    <a:bodyPr/>
                    <a:lstStyle/>
                    <a:p>
                      <a:r>
                        <a:rPr lang="en-US" sz="1200" dirty="0"/>
                        <a:t>Psychological/Mental Health</a:t>
                      </a:r>
                    </a:p>
                  </a:txBody>
                  <a:tcPr/>
                </a:tc>
                <a:tc>
                  <a:txBody>
                    <a:bodyPr/>
                    <a:lstStyle/>
                    <a:p>
                      <a:r>
                        <a:rPr lang="en-US" sz="1200" dirty="0"/>
                        <a:t>317</a:t>
                      </a:r>
                    </a:p>
                  </a:txBody>
                  <a:tcPr/>
                </a:tc>
                <a:extLst>
                  <a:ext uri="{0D108BD9-81ED-4DB2-BD59-A6C34878D82A}">
                    <a16:rowId xmlns:a16="http://schemas.microsoft.com/office/drawing/2014/main" val="1687881604"/>
                  </a:ext>
                </a:extLst>
              </a:tr>
              <a:tr h="254265">
                <a:tc>
                  <a:txBody>
                    <a:bodyPr/>
                    <a:lstStyle/>
                    <a:p>
                      <a:r>
                        <a:rPr lang="en-US" sz="1200" dirty="0"/>
                        <a:t>Temporary</a:t>
                      </a:r>
                    </a:p>
                  </a:txBody>
                  <a:tcPr/>
                </a:tc>
                <a:tc>
                  <a:txBody>
                    <a:bodyPr/>
                    <a:lstStyle/>
                    <a:p>
                      <a:r>
                        <a:rPr lang="en-US" sz="1200" dirty="0"/>
                        <a:t>17</a:t>
                      </a:r>
                    </a:p>
                  </a:txBody>
                  <a:tcPr/>
                </a:tc>
                <a:extLst>
                  <a:ext uri="{0D108BD9-81ED-4DB2-BD59-A6C34878D82A}">
                    <a16:rowId xmlns:a16="http://schemas.microsoft.com/office/drawing/2014/main" val="2311051353"/>
                  </a:ext>
                </a:extLst>
              </a:tr>
              <a:tr h="254265">
                <a:tc>
                  <a:txBody>
                    <a:bodyPr/>
                    <a:lstStyle/>
                    <a:p>
                      <a:r>
                        <a:rPr lang="en-US" sz="1200" dirty="0"/>
                        <a:t>Total</a:t>
                      </a:r>
                    </a:p>
                  </a:txBody>
                  <a:tcPr/>
                </a:tc>
                <a:tc>
                  <a:txBody>
                    <a:bodyPr/>
                    <a:lstStyle/>
                    <a:p>
                      <a:r>
                        <a:rPr lang="en-US" sz="1200" dirty="0"/>
                        <a:t>1,285</a:t>
                      </a:r>
                    </a:p>
                  </a:txBody>
                  <a:tcPr/>
                </a:tc>
                <a:extLst>
                  <a:ext uri="{0D108BD9-81ED-4DB2-BD59-A6C34878D82A}">
                    <a16:rowId xmlns:a16="http://schemas.microsoft.com/office/drawing/2014/main" val="4075172231"/>
                  </a:ext>
                </a:extLst>
              </a:tr>
            </a:tbl>
          </a:graphicData>
        </a:graphic>
      </p:graphicFrame>
      <p:sp>
        <p:nvSpPr>
          <p:cNvPr id="5" name="TextBox 4">
            <a:extLst>
              <a:ext uri="{FF2B5EF4-FFF2-40B4-BE49-F238E27FC236}">
                <a16:creationId xmlns:a16="http://schemas.microsoft.com/office/drawing/2014/main" id="{1A1508B0-26AF-E061-A6D5-C3E20D30387A}"/>
              </a:ext>
            </a:extLst>
          </p:cNvPr>
          <p:cNvSpPr txBox="1"/>
          <p:nvPr/>
        </p:nvSpPr>
        <p:spPr>
          <a:xfrm>
            <a:off x="518270" y="4676409"/>
            <a:ext cx="4429760"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lgn="ctr"/>
            <a:r>
              <a:rPr lang="en-US" sz="800" dirty="0">
                <a:solidFill>
                  <a:srgbClr val="3B1C0E"/>
                </a:solidFill>
                <a:latin typeface="Montserrat"/>
              </a:rPr>
              <a:t>Count of Registered Disabilities with WMU DSS Office, Fall 2022 </a:t>
            </a:r>
            <a:endParaRPr lang="en-US" sz="800">
              <a:solidFill>
                <a:srgbClr val="3B1C0E"/>
              </a:solidFill>
              <a:latin typeface="Calibri"/>
            </a:endParaRPr>
          </a:p>
        </p:txBody>
      </p:sp>
      <p:pic>
        <p:nvPicPr>
          <p:cNvPr id="10" name="Picture 10" descr="ALLY for Elearning alternative download pop-up menu">
            <a:extLst>
              <a:ext uri="{FF2B5EF4-FFF2-40B4-BE49-F238E27FC236}">
                <a16:creationId xmlns:a16="http://schemas.microsoft.com/office/drawing/2014/main" id="{D8E32195-11DC-9264-CBF2-30B29A86EA81}"/>
              </a:ext>
            </a:extLst>
          </p:cNvPr>
          <p:cNvPicPr>
            <a:picLocks noChangeAspect="1"/>
          </p:cNvPicPr>
          <p:nvPr/>
        </p:nvPicPr>
        <p:blipFill>
          <a:blip r:embed="rId3"/>
          <a:stretch>
            <a:fillRect/>
          </a:stretch>
        </p:blipFill>
        <p:spPr>
          <a:xfrm>
            <a:off x="5190640" y="1318447"/>
            <a:ext cx="3777800" cy="3536292"/>
          </a:xfrm>
          <a:prstGeom prst="rect">
            <a:avLst/>
          </a:prstGeom>
        </p:spPr>
      </p:pic>
    </p:spTree>
    <p:extLst>
      <p:ext uri="{BB962C8B-B14F-4D97-AF65-F5344CB8AC3E}">
        <p14:creationId xmlns:p14="http://schemas.microsoft.com/office/powerpoint/2010/main" val="82677344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a:off x="0" y="1418249"/>
            <a:ext cx="8550322" cy="88711"/>
          </a:xfrm>
          <a:prstGeom prst="rect">
            <a:avLst/>
          </a:prstGeom>
          <a:solidFill>
            <a:srgbClr val="FED938"/>
          </a:solidFill>
          <a:ln w="12700">
            <a:miter lim="400000"/>
          </a:ln>
        </p:spPr>
        <p:txBody>
          <a:bodyPr lIns="45719" rIns="45719"/>
          <a:lstStyle/>
          <a:p>
            <a:pPr>
              <a:defRPr sz="1600"/>
            </a:pPr>
            <a:endParaRPr sz="4000"/>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340512" y="304195"/>
            <a:ext cx="8612094" cy="1305486"/>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800" b="0" i="0" u="none" strike="noStrike" kern="0" cap="none" spc="-46" normalizeH="0" baseline="0" noProof="0" dirty="0">
                <a:ln>
                  <a:noFill/>
                </a:ln>
                <a:solidFill>
                  <a:srgbClr val="532E1F"/>
                </a:solidFill>
                <a:effectLst/>
                <a:uLnTx/>
                <a:uFillTx/>
                <a:latin typeface="Montserrat SemiBold"/>
                <a:ea typeface="Montserrat Bold"/>
                <a:cs typeface="Montserrat Bold"/>
                <a:sym typeface="Montserrat Bold"/>
              </a:rPr>
              <a:t>Principles of accessibility and success criteria for creating accessible electronic documents</a:t>
            </a:r>
            <a:endParaRPr kumimoji="0" lang="en-US" sz="800" b="0" i="0" u="none" strike="noStrike" kern="0" cap="none" spc="-46" normalizeH="0" baseline="0" noProof="0" dirty="0">
              <a:ln>
                <a:noFill/>
              </a:ln>
              <a:solidFill>
                <a:srgbClr val="532E1F"/>
              </a:solidFill>
              <a:effectLst/>
              <a:uLnTx/>
              <a:uFillTx/>
              <a:latin typeface="Montserrat SemiBold"/>
              <a:ea typeface="Montserrat Bold"/>
              <a:cs typeface="Montserrat Bold"/>
              <a:sym typeface="Montserrat Bold"/>
            </a:endParaRPr>
          </a:p>
          <a:p>
            <a:pPr marL="0" marR="0" lvl="0" indent="14605" algn="ctr"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endParaRPr kumimoji="0" lang="en-US" sz="2800" b="0" i="0" u="none" strike="noStrike" kern="0" cap="none" spc="-46" normalizeH="0" baseline="0" noProof="0" dirty="0">
              <a:ln>
                <a:noFill/>
              </a:ln>
              <a:solidFill>
                <a:srgbClr val="532E1F"/>
              </a:solidFill>
              <a:effectLst/>
              <a:uLnTx/>
              <a:uFillTx/>
              <a:latin typeface="Montserrat SemiBold"/>
              <a:ea typeface="Montserrat Bold"/>
              <a:cs typeface="Montserrat Bold"/>
              <a:sym typeface="Montserrat Bold"/>
            </a:endParaRPr>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4841546" y="-2923231"/>
            <a:ext cx="81638" cy="8604913"/>
          </a:xfrm>
          <a:prstGeom prst="rect">
            <a:avLst/>
          </a:prstGeom>
          <a:solidFill>
            <a:srgbClr val="532E1F"/>
          </a:solidFill>
          <a:ln w="12700">
            <a:miter lim="400000"/>
          </a:ln>
        </p:spPr>
        <p:txBody>
          <a:bodyPr lIns="45719" rIns="45719"/>
          <a:lstStyle/>
          <a:p>
            <a:pPr>
              <a:defRPr sz="1600"/>
            </a:pPr>
            <a:endParaRPr sz="4000"/>
          </a:p>
        </p:txBody>
      </p:sp>
      <p:sp>
        <p:nvSpPr>
          <p:cNvPr id="3" name="TextBox 2">
            <a:extLst>
              <a:ext uri="{FF2B5EF4-FFF2-40B4-BE49-F238E27FC236}">
                <a16:creationId xmlns:a16="http://schemas.microsoft.com/office/drawing/2014/main" id="{71BE4876-7C7B-0A02-803A-363B58118F85}"/>
              </a:ext>
            </a:extLst>
          </p:cNvPr>
          <p:cNvSpPr txBox="1"/>
          <p:nvPr/>
        </p:nvSpPr>
        <p:spPr>
          <a:xfrm>
            <a:off x="427087" y="1786952"/>
            <a:ext cx="4146866" cy="29546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342900" lvl="0" indent="-342900">
              <a:buAutoNum type="arabicPeriod"/>
            </a:pPr>
            <a:r>
              <a:rPr lang="en-US" sz="1600" b="1" dirty="0">
                <a:solidFill>
                  <a:srgbClr val="3B1C0E"/>
                </a:solidFill>
                <a:latin typeface="Montserrat"/>
              </a:rPr>
              <a:t>Perceivable​</a:t>
            </a:r>
            <a:endParaRPr lang="en-US" sz="1600" b="1">
              <a:solidFill>
                <a:srgbClr val="3B1C0E"/>
              </a:solidFill>
              <a:latin typeface="Montserrat"/>
            </a:endParaRPr>
          </a:p>
          <a:p>
            <a:pPr marL="342900" lvl="7" indent="-342900">
              <a:buFont typeface="Arial"/>
              <a:buChar char="•"/>
            </a:pPr>
            <a:r>
              <a:rPr lang="en-US" dirty="0">
                <a:solidFill>
                  <a:srgbClr val="3B1C0E"/>
                </a:solidFill>
                <a:latin typeface="Montserrat"/>
              </a:rPr>
              <a:t>Text alternatives are equivalent for non-text content​ by ensuring that people who cannot hear audio or see video have alternatives​</a:t>
            </a:r>
          </a:p>
          <a:p>
            <a:pPr marL="342900" lvl="7" indent="-342900">
              <a:buFont typeface="Arial"/>
              <a:buChar char="•"/>
            </a:pPr>
            <a:r>
              <a:rPr lang="en-US" dirty="0">
                <a:solidFill>
                  <a:srgbClr val="3B1C0E"/>
                </a:solidFill>
                <a:latin typeface="Montserrat"/>
              </a:rPr>
              <a:t>Content can be presented in different ways​ and formats</a:t>
            </a:r>
          </a:p>
          <a:p>
            <a:pPr lvl="7" indent="0"/>
            <a:endParaRPr lang="en-US" dirty="0">
              <a:solidFill>
                <a:srgbClr val="3B1C0E"/>
              </a:solidFill>
              <a:latin typeface="Montserrat"/>
            </a:endParaRPr>
          </a:p>
          <a:p>
            <a:pPr marL="342900" lvl="0" indent="-342900">
              <a:buAutoNum type="arabicPeriod"/>
            </a:pPr>
            <a:r>
              <a:rPr lang="en-US" sz="1600" b="1" dirty="0">
                <a:solidFill>
                  <a:srgbClr val="3B1C0E"/>
                </a:solidFill>
                <a:latin typeface="Montserrat"/>
              </a:rPr>
              <a:t>Operable​</a:t>
            </a:r>
            <a:endParaRPr lang="en-US" sz="1600" b="1">
              <a:solidFill>
                <a:srgbClr val="3B1C0E"/>
              </a:solidFill>
              <a:latin typeface="Montserrat"/>
            </a:endParaRPr>
          </a:p>
          <a:p>
            <a:pPr marL="342900" lvl="1" indent="-342900">
              <a:buFont typeface="Arial"/>
              <a:buChar char="•"/>
            </a:pPr>
            <a:r>
              <a:rPr lang="en-US" dirty="0">
                <a:solidFill>
                  <a:srgbClr val="3B1C0E"/>
                </a:solidFill>
                <a:latin typeface="Montserrat"/>
              </a:rPr>
              <a:t>Functionality is available from a keyboard​</a:t>
            </a:r>
            <a:endParaRPr lang="en-US">
              <a:solidFill>
                <a:srgbClr val="3B1C0E"/>
              </a:solidFill>
              <a:latin typeface="Montserrat"/>
            </a:endParaRPr>
          </a:p>
          <a:p>
            <a:pPr marL="342900" lvl="1" indent="-342900">
              <a:buFont typeface="Arial"/>
              <a:buChar char="•"/>
            </a:pPr>
            <a:r>
              <a:rPr lang="en-US" dirty="0">
                <a:solidFill>
                  <a:srgbClr val="3B1C0E"/>
                </a:solidFill>
                <a:latin typeface="Montserrat"/>
              </a:rPr>
              <a:t>Users can easily navigate, find content, and determine where they are​</a:t>
            </a:r>
            <a:endParaRPr lang="en-US">
              <a:solidFill>
                <a:srgbClr val="3B1C0E"/>
              </a:solidFill>
              <a:latin typeface="Montserrat"/>
            </a:endParaRPr>
          </a:p>
          <a:p>
            <a:pPr marL="342900" lvl="1" indent="-342900">
              <a:buFont typeface="Arial"/>
              <a:buChar char="•"/>
            </a:pPr>
            <a:r>
              <a:rPr lang="en-US" dirty="0">
                <a:solidFill>
                  <a:srgbClr val="3B1C0E"/>
                </a:solidFill>
                <a:latin typeface="Montserrat"/>
              </a:rPr>
              <a:t>Content does not cause seizures​</a:t>
            </a:r>
          </a:p>
        </p:txBody>
      </p:sp>
      <p:sp>
        <p:nvSpPr>
          <p:cNvPr id="5" name="TextBox 4">
            <a:extLst>
              <a:ext uri="{FF2B5EF4-FFF2-40B4-BE49-F238E27FC236}">
                <a16:creationId xmlns:a16="http://schemas.microsoft.com/office/drawing/2014/main" id="{CCECC0C2-1377-6A8D-6157-8073AFDEA223}"/>
              </a:ext>
            </a:extLst>
          </p:cNvPr>
          <p:cNvSpPr txBox="1"/>
          <p:nvPr/>
        </p:nvSpPr>
        <p:spPr>
          <a:xfrm>
            <a:off x="4912823" y="1786952"/>
            <a:ext cx="4039036" cy="29300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spcBef>
                <a:spcPct val="20000"/>
              </a:spcBef>
            </a:pPr>
            <a:r>
              <a:rPr lang="en-US" sz="1600" b="1" dirty="0">
                <a:solidFill>
                  <a:srgbClr val="3B1C0E"/>
                </a:solidFill>
                <a:latin typeface="Montserrat"/>
                <a:ea typeface="+mn-lt"/>
                <a:cs typeface="+mn-lt"/>
              </a:rPr>
              <a:t>3. Understandable</a:t>
            </a:r>
            <a:endParaRPr lang="en-US" sz="1600">
              <a:solidFill>
                <a:srgbClr val="3B1C0E"/>
              </a:solidFill>
              <a:latin typeface="Montserrat"/>
              <a:ea typeface="+mn-lt"/>
              <a:cs typeface="+mn-lt"/>
            </a:endParaRPr>
          </a:p>
          <a:p>
            <a:pPr marL="285750" indent="-285750">
              <a:spcBef>
                <a:spcPct val="20000"/>
              </a:spcBef>
              <a:buFont typeface="Arial"/>
              <a:buChar char="•"/>
            </a:pPr>
            <a:r>
              <a:rPr lang="en-US" dirty="0">
                <a:solidFill>
                  <a:srgbClr val="3B1C0E"/>
                </a:solidFill>
                <a:latin typeface="Montserrat"/>
                <a:ea typeface="+mn-lt"/>
                <a:cs typeface="+mn-lt"/>
              </a:rPr>
              <a:t>Text is readable and understandable</a:t>
            </a:r>
            <a:endParaRPr lang="en-US">
              <a:solidFill>
                <a:srgbClr val="3B1C0E"/>
              </a:solidFill>
              <a:latin typeface="Montserrat"/>
              <a:ea typeface="+mn-lt"/>
              <a:cs typeface="+mn-lt"/>
            </a:endParaRPr>
          </a:p>
          <a:p>
            <a:pPr marL="285750" lvl="1" indent="-285750">
              <a:spcBef>
                <a:spcPct val="20000"/>
              </a:spcBef>
              <a:buFont typeface="Arial"/>
              <a:buChar char="•"/>
            </a:pPr>
            <a:r>
              <a:rPr lang="en-US" dirty="0">
                <a:solidFill>
                  <a:srgbClr val="3B1C0E"/>
                </a:solidFill>
                <a:latin typeface="Montserrat"/>
                <a:ea typeface="+mn-lt"/>
                <a:cs typeface="+mn-lt"/>
              </a:rPr>
              <a:t>Content appears and operates in predictable ways</a:t>
            </a:r>
            <a:endParaRPr lang="en-US">
              <a:solidFill>
                <a:srgbClr val="3B1C0E"/>
              </a:solidFill>
              <a:latin typeface="Montserrat"/>
              <a:ea typeface="+mn-lt"/>
              <a:cs typeface="+mn-lt"/>
            </a:endParaRPr>
          </a:p>
          <a:p>
            <a:pPr lvl="1" indent="0">
              <a:spcBef>
                <a:spcPct val="20000"/>
              </a:spcBef>
            </a:pPr>
            <a:endParaRPr lang="en-US" dirty="0">
              <a:solidFill>
                <a:srgbClr val="3B1C0E"/>
              </a:solidFill>
              <a:latin typeface="Montserrat"/>
              <a:ea typeface="+mn-lt"/>
              <a:cs typeface="+mn-lt"/>
            </a:endParaRPr>
          </a:p>
          <a:p>
            <a:pPr lvl="1" indent="0">
              <a:spcBef>
                <a:spcPct val="20000"/>
              </a:spcBef>
            </a:pPr>
            <a:r>
              <a:rPr lang="en-US" sz="1600" b="1" dirty="0">
                <a:solidFill>
                  <a:srgbClr val="3B1C0E"/>
                </a:solidFill>
                <a:latin typeface="Montserrat"/>
                <a:ea typeface="+mn-lt"/>
                <a:cs typeface="+mn-lt"/>
              </a:rPr>
              <a:t>4. Robust</a:t>
            </a:r>
            <a:endParaRPr lang="en-US" sz="1600">
              <a:solidFill>
                <a:srgbClr val="3B1C0E"/>
              </a:solidFill>
              <a:latin typeface="Montserrat"/>
            </a:endParaRPr>
          </a:p>
          <a:p>
            <a:pPr marL="285750" lvl="1" indent="-285750">
              <a:spcBef>
                <a:spcPct val="20000"/>
              </a:spcBef>
              <a:buFont typeface="Arial"/>
              <a:buChar char="•"/>
            </a:pPr>
            <a:r>
              <a:rPr lang="en-US" dirty="0">
                <a:solidFill>
                  <a:srgbClr val="3B1C0E"/>
                </a:solidFill>
                <a:latin typeface="Montserrat"/>
                <a:ea typeface="+mn-lt"/>
                <a:cs typeface="+mn-lt"/>
              </a:rPr>
              <a:t>Content is compatible with current and future user tools </a:t>
            </a:r>
            <a:endParaRPr lang="en-US">
              <a:solidFill>
                <a:srgbClr val="3B1C0E"/>
              </a:solidFill>
              <a:latin typeface="Montserrat"/>
              <a:ea typeface="+mn-lt"/>
              <a:cs typeface="+mn-lt"/>
            </a:endParaRPr>
          </a:p>
          <a:p>
            <a:pPr marL="285750" lvl="1" indent="-285750">
              <a:spcBef>
                <a:spcPct val="20000"/>
              </a:spcBef>
              <a:buFont typeface="Arial"/>
              <a:buChar char="•"/>
            </a:pPr>
            <a:r>
              <a:rPr lang="en-US" dirty="0">
                <a:solidFill>
                  <a:srgbClr val="3B1C0E"/>
                </a:solidFill>
                <a:latin typeface="Montserrat"/>
              </a:rPr>
              <a:t>Content can be downloaded in an alternative format (</a:t>
            </a:r>
            <a:r>
              <a:rPr lang="en-US" dirty="0" err="1">
                <a:solidFill>
                  <a:srgbClr val="3B1C0E"/>
                </a:solidFill>
                <a:latin typeface="Montserrat"/>
              </a:rPr>
              <a:t>Elearning</a:t>
            </a:r>
            <a:r>
              <a:rPr lang="en-US" dirty="0">
                <a:solidFill>
                  <a:srgbClr val="3B1C0E"/>
                </a:solidFill>
                <a:latin typeface="Montserrat"/>
              </a:rPr>
              <a:t>)</a:t>
            </a:r>
            <a:endParaRPr lang="en-US" i="0" u="none" strike="noStrike" cap="none" spc="0" normalizeH="0" baseline="0" dirty="0">
              <a:ln>
                <a:noFill/>
              </a:ln>
              <a:solidFill>
                <a:srgbClr val="3B1C0E"/>
              </a:solidFill>
              <a:effectLst/>
              <a:uFillTx/>
              <a:latin typeface="Montserrat"/>
              <a:ea typeface="+mn-ea"/>
              <a:cs typeface="+mn-cs"/>
            </a:endParaRPr>
          </a:p>
          <a:p>
            <a:pPr marL="342900" indent="-342900">
              <a:buFontTx/>
              <a:buAutoNum type="arabicPeriod"/>
            </a:pPr>
            <a:endParaRPr lang="en-US" sz="2000" b="1" dirty="0">
              <a:solidFill>
                <a:srgbClr val="3B1C0E"/>
              </a:solidFill>
            </a:endParaRPr>
          </a:p>
        </p:txBody>
      </p:sp>
    </p:spTree>
    <p:extLst>
      <p:ext uri="{BB962C8B-B14F-4D97-AF65-F5344CB8AC3E}">
        <p14:creationId xmlns:p14="http://schemas.microsoft.com/office/powerpoint/2010/main" val="43841488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flipV="1">
            <a:off x="-1" y="1061177"/>
            <a:ext cx="7826991" cy="93839"/>
          </a:xfrm>
          <a:prstGeom prst="rect">
            <a:avLst/>
          </a:prstGeom>
          <a:solidFill>
            <a:srgbClr val="FED938"/>
          </a:solidFill>
          <a:ln w="12700">
            <a:miter lim="400000"/>
          </a:ln>
        </p:spPr>
        <p:txBody>
          <a:bodyPr lIns="45719" rIns="45719"/>
          <a:lstStyle/>
          <a:p>
            <a:pPr>
              <a:defRPr sz="1600"/>
            </a:pPr>
            <a:endParaRPr sz="4000"/>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511709" y="340173"/>
            <a:ext cx="8379669" cy="43088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800" b="0" i="0" u="none" strike="noStrike" kern="0" cap="none" spc="-46" normalizeH="0" baseline="0" noProof="0" dirty="0">
                <a:ln>
                  <a:noFill/>
                </a:ln>
                <a:solidFill>
                  <a:srgbClr val="532E1F"/>
                </a:solidFill>
                <a:effectLst/>
                <a:uLnTx/>
                <a:uFillTx/>
                <a:latin typeface="Montserrat SemiBold"/>
                <a:ea typeface="Montserrat Bold"/>
                <a:cs typeface="Montserrat Bold"/>
                <a:sym typeface="Montserrat Bold"/>
              </a:rPr>
              <a:t>Creating accessible documents  </a:t>
            </a:r>
          </a:p>
        </p:txBody>
      </p:sp>
      <p:pic>
        <p:nvPicPr>
          <p:cNvPr id="7" name="Picture 8">
            <a:extLst>
              <a:ext uri="{FF2B5EF4-FFF2-40B4-BE49-F238E27FC236}">
                <a16:creationId xmlns:a16="http://schemas.microsoft.com/office/drawing/2014/main" id="{B9655599-8325-4705-9177-4A7978B8E8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81168" y="4621847"/>
            <a:ext cx="855913" cy="271892"/>
          </a:xfrm>
          <a:prstGeom prst="rect">
            <a:avLst/>
          </a:prstGeom>
          <a:ln w="12700">
            <a:miter lim="400000"/>
          </a:ln>
        </p:spPr>
      </p:pic>
      <p:sp>
        <p:nvSpPr>
          <p:cNvPr id="12" name="object 6">
            <a:extLst>
              <a:ext uri="{FF2B5EF4-FFF2-40B4-BE49-F238E27FC236}">
                <a16:creationId xmlns:a16="http://schemas.microsoft.com/office/drawing/2014/main" id="{6B57A49F-2613-5D5A-3F36-D66E213E14CB}"/>
              </a:ext>
              <a:ext uri="{C183D7F6-B498-43B3-948B-1728B52AA6E4}">
                <adec:decorative xmlns:adec="http://schemas.microsoft.com/office/drawing/2017/decorative" val="1"/>
              </a:ext>
            </a:extLst>
          </p:cNvPr>
          <p:cNvSpPr/>
          <p:nvPr/>
        </p:nvSpPr>
        <p:spPr>
          <a:xfrm rot="5400000">
            <a:off x="5181605" y="-2897582"/>
            <a:ext cx="97797" cy="7826991"/>
          </a:xfrm>
          <a:prstGeom prst="rect">
            <a:avLst/>
          </a:prstGeom>
          <a:solidFill>
            <a:srgbClr val="532E1F"/>
          </a:solidFill>
          <a:ln w="12700">
            <a:miter lim="400000"/>
          </a:ln>
        </p:spPr>
        <p:txBody>
          <a:bodyPr lIns="45719" rIns="45719"/>
          <a:lstStyle/>
          <a:p>
            <a:pPr>
              <a:defRPr sz="1600"/>
            </a:pPr>
            <a:endParaRPr sz="4000"/>
          </a:p>
        </p:txBody>
      </p:sp>
      <p:sp>
        <p:nvSpPr>
          <p:cNvPr id="6" name="Content Placeholder 2">
            <a:extLst>
              <a:ext uri="{FF2B5EF4-FFF2-40B4-BE49-F238E27FC236}">
                <a16:creationId xmlns:a16="http://schemas.microsoft.com/office/drawing/2014/main" id="{5BC191CA-41D7-25A8-6181-C80E83410F2B}"/>
              </a:ext>
            </a:extLst>
          </p:cNvPr>
          <p:cNvSpPr txBox="1"/>
          <p:nvPr/>
        </p:nvSpPr>
        <p:spPr>
          <a:xfrm>
            <a:off x="557750" y="1416670"/>
            <a:ext cx="4620199" cy="339836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lc="http://schemas.openxmlformats.org/drawingml/2006/lockedCanvas" xmlns="" val="1"/>
            </a:ext>
          </a:extLst>
        </p:spPr>
        <p:txBody>
          <a:bodyPr wrap="square" lIns="45719" tIns="45720" rIns="45719" bIns="4572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r>
              <a:rPr kumimoji="0" lang="en-US" b="1" i="0" u="none" strike="noStrike" cap="none" spc="0" normalizeH="0" baseline="0" dirty="0">
                <a:ln>
                  <a:noFill/>
                </a:ln>
                <a:solidFill>
                  <a:srgbClr val="532E1F"/>
                </a:solidFill>
                <a:effectLst/>
                <a:uFillTx/>
                <a:latin typeface="Montserrat" pitchFamily="2" charset="0"/>
                <a:sym typeface="Calibri"/>
              </a:rPr>
              <a:t>Intentional design and formatting</a:t>
            </a:r>
          </a:p>
          <a:p>
            <a:endParaRPr lang="en-US" b="1" dirty="0">
              <a:solidFill>
                <a:srgbClr val="532E1F"/>
              </a:solidFill>
              <a:latin typeface="Montserrat" pitchFamily="2" charset="0"/>
            </a:endParaRPr>
          </a:p>
          <a:p>
            <a:pPr marL="285750" indent="-285750">
              <a:buFont typeface="Arial" panose="020B0604020202020204" pitchFamily="34" charset="0"/>
              <a:buChar char="•"/>
            </a:pPr>
            <a:r>
              <a:rPr lang="en-US" dirty="0">
                <a:solidFill>
                  <a:srgbClr val="532E1F"/>
                </a:solidFill>
                <a:latin typeface="Montserrat"/>
                <a:ea typeface="+mn-lt"/>
                <a:cs typeface="+mn-lt"/>
              </a:rPr>
              <a:t>Logical Structure - Headers</a:t>
            </a:r>
            <a:r>
              <a:rPr lang="en-US" dirty="0">
                <a:solidFill>
                  <a:srgbClr val="532E1F"/>
                </a:solidFill>
                <a:latin typeface="Montserrat"/>
              </a:rPr>
              <a:t> / Styles / Tags</a:t>
            </a:r>
            <a:endParaRPr lang="en-US" dirty="0">
              <a:solidFill>
                <a:srgbClr val="532E1F"/>
              </a:solidFill>
              <a:latin typeface="Montserrat" pitchFamily="2" charset="0"/>
            </a:endParaRPr>
          </a:p>
          <a:p>
            <a:pPr marL="285750" indent="-285750">
              <a:buFont typeface="Arial" panose="020B0604020202020204" pitchFamily="34" charset="0"/>
              <a:buChar char="•"/>
            </a:pPr>
            <a:r>
              <a:rPr lang="en-US" dirty="0">
                <a:solidFill>
                  <a:srgbClr val="532E1F"/>
                </a:solidFill>
                <a:latin typeface="Montserrat"/>
              </a:rPr>
              <a:t>Alt text – text for visual elements</a:t>
            </a:r>
            <a:endParaRPr lang="en-US" dirty="0">
              <a:solidFill>
                <a:srgbClr val="532E1F"/>
              </a:solidFill>
              <a:latin typeface="Montserrat" pitchFamily="2" charset="0"/>
            </a:endParaRPr>
          </a:p>
          <a:p>
            <a:pPr marL="285750" indent="-285750">
              <a:buFont typeface="Arial" panose="020B0604020202020204" pitchFamily="34" charset="0"/>
              <a:buChar char="•"/>
            </a:pPr>
            <a:r>
              <a:rPr lang="en-US" dirty="0">
                <a:solidFill>
                  <a:srgbClr val="532E1F"/>
                </a:solidFill>
                <a:latin typeface="Montserrat" pitchFamily="2" charset="0"/>
              </a:rPr>
              <a:t>Tables </a:t>
            </a:r>
          </a:p>
          <a:p>
            <a:pPr marL="285750" indent="-285750" algn="l">
              <a:buFont typeface="Arial" panose="020B0604020202020204" pitchFamily="34" charset="0"/>
              <a:buChar char="•"/>
            </a:pPr>
            <a:r>
              <a:rPr lang="en-US" dirty="0">
                <a:solidFill>
                  <a:srgbClr val="532E1F"/>
                </a:solidFill>
                <a:latin typeface="Montserrat" pitchFamily="2" charset="0"/>
              </a:rPr>
              <a:t>Bulleted and numbered Lists</a:t>
            </a:r>
          </a:p>
          <a:p>
            <a:pPr marL="285750" indent="-285750" algn="l">
              <a:buFont typeface="Arial" panose="020B0604020202020204" pitchFamily="34" charset="0"/>
              <a:buChar char="•"/>
            </a:pPr>
            <a:r>
              <a:rPr lang="en-US" dirty="0">
                <a:solidFill>
                  <a:srgbClr val="532E1F"/>
                </a:solidFill>
                <a:latin typeface="Montserrat" pitchFamily="2" charset="0"/>
              </a:rPr>
              <a:t>Hyperlinks with meaningful text</a:t>
            </a:r>
          </a:p>
          <a:p>
            <a:pPr marL="285750" indent="-285750">
              <a:buFont typeface="Arial" panose="020B0604020202020204" pitchFamily="34" charset="0"/>
              <a:buChar char="•"/>
            </a:pPr>
            <a:r>
              <a:rPr lang="en-US" dirty="0">
                <a:solidFill>
                  <a:srgbClr val="532E1F"/>
                </a:solidFill>
                <a:latin typeface="Montserrat" pitchFamily="2" charset="0"/>
              </a:rPr>
              <a:t>Captions </a:t>
            </a:r>
          </a:p>
          <a:p>
            <a:pPr marL="285750" indent="-285750">
              <a:buFont typeface="Arial" panose="020B0604020202020204" pitchFamily="34" charset="0"/>
              <a:buChar char="•"/>
            </a:pPr>
            <a:r>
              <a:rPr lang="en-US" dirty="0">
                <a:solidFill>
                  <a:srgbClr val="532E1F"/>
                </a:solidFill>
                <a:latin typeface="Montserrat"/>
              </a:rPr>
              <a:t>Color friendly palettes and contrast</a:t>
            </a:r>
          </a:p>
          <a:p>
            <a:pPr marL="285750" indent="-285750">
              <a:buFont typeface="Arial" panose="020B0604020202020204" pitchFamily="34" charset="0"/>
              <a:buChar char="•"/>
            </a:pPr>
            <a:r>
              <a:rPr lang="en-US" dirty="0">
                <a:solidFill>
                  <a:srgbClr val="532E1F"/>
                </a:solidFill>
                <a:latin typeface="Montserrat" pitchFamily="2" charset="0"/>
              </a:rPr>
              <a:t>Use Accessibility Checker</a:t>
            </a:r>
          </a:p>
          <a:p>
            <a:pPr marL="285750" indent="-285750">
              <a:buFont typeface="Arial" panose="020B0604020202020204" pitchFamily="34" charset="0"/>
              <a:buChar char="•"/>
            </a:pPr>
            <a:r>
              <a:rPr lang="en-US" dirty="0">
                <a:solidFill>
                  <a:srgbClr val="532E1F"/>
                </a:solidFill>
                <a:latin typeface="Montserrat"/>
              </a:rPr>
              <a:t>Document properties are set</a:t>
            </a:r>
            <a:endParaRPr lang="en-US" dirty="0">
              <a:solidFill>
                <a:srgbClr val="532E1F"/>
              </a:solidFill>
              <a:latin typeface="Montserrat" pitchFamily="2" charset="0"/>
            </a:endParaRPr>
          </a:p>
          <a:p>
            <a:pPr marL="285750" indent="-285750">
              <a:buFont typeface="Arial" panose="020B0604020202020204" pitchFamily="34" charset="0"/>
              <a:buChar char="•"/>
              <a:defRPr sz="3600" spc="-46">
                <a:solidFill>
                  <a:srgbClr val="3B1C0E"/>
                </a:solidFill>
                <a:latin typeface="Montserrat Bold"/>
                <a:ea typeface="Montserrat Bold"/>
                <a:cs typeface="Montserrat Bold"/>
                <a:sym typeface="Montserrat Bold"/>
              </a:defRPr>
            </a:pPr>
            <a:endParaRPr lang="en-US" b="1" dirty="0">
              <a:solidFill>
                <a:srgbClr val="532E1F"/>
              </a:solidFill>
              <a:latin typeface="Montserrat" pitchFamily="2" charset="0"/>
              <a:cs typeface="Calibri"/>
            </a:endParaRPr>
          </a:p>
          <a:p>
            <a:pPr>
              <a:spcBef>
                <a:spcPts val="100"/>
              </a:spcBef>
              <a:defRPr sz="3600" spc="-46">
                <a:solidFill>
                  <a:srgbClr val="3B1C0E"/>
                </a:solidFill>
                <a:latin typeface="Montserrat Bold"/>
                <a:ea typeface="Montserrat Bold"/>
                <a:cs typeface="Montserrat Bold"/>
                <a:sym typeface="Montserrat Bold"/>
              </a:defRPr>
            </a:pPr>
            <a:endParaRPr lang="en-US" sz="2400" dirty="0">
              <a:latin typeface="Montserrat" pitchFamily="2" charset="0"/>
            </a:endParaRPr>
          </a:p>
        </p:txBody>
      </p:sp>
      <p:sp>
        <p:nvSpPr>
          <p:cNvPr id="8" name="Content Placeholder 2">
            <a:extLst>
              <a:ext uri="{FF2B5EF4-FFF2-40B4-BE49-F238E27FC236}">
                <a16:creationId xmlns:a16="http://schemas.microsoft.com/office/drawing/2014/main" id="{1B32348A-9651-7851-C800-A875635B0FEA}"/>
              </a:ext>
            </a:extLst>
          </p:cNvPr>
          <p:cNvSpPr txBox="1"/>
          <p:nvPr/>
        </p:nvSpPr>
        <p:spPr>
          <a:xfrm>
            <a:off x="5111201" y="1416421"/>
            <a:ext cx="3599664" cy="246221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lc="http://schemas.openxmlformats.org/drawingml/2006/lockedCanvas" xmlns="" val="1"/>
            </a:ext>
          </a:extLst>
        </p:spPr>
        <p:txBody>
          <a:bodyPr wrap="square" lIns="45719" tIns="45720" rIns="45719" bIns="4572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pPr algn="l"/>
            <a:r>
              <a:rPr lang="en-US" b="1" dirty="0">
                <a:solidFill>
                  <a:srgbClr val="532E1F"/>
                </a:solidFill>
                <a:latin typeface="Montserrat" pitchFamily="2" charset="0"/>
              </a:rPr>
              <a:t>Available Tools and Support</a:t>
            </a:r>
          </a:p>
          <a:p>
            <a:pPr marL="285750" indent="-285750" algn="l">
              <a:buFont typeface="Arial" panose="020B0604020202020204" pitchFamily="34" charset="0"/>
              <a:buChar char="•"/>
            </a:pPr>
            <a:endParaRPr lang="en-US" b="1" dirty="0">
              <a:solidFill>
                <a:srgbClr val="532E1F"/>
              </a:solidFill>
              <a:latin typeface="Montserrat" pitchFamily="2" charset="0"/>
            </a:endParaRPr>
          </a:p>
          <a:p>
            <a:pPr marL="285750" indent="-285750" algn="l">
              <a:buFont typeface="Arial" panose="020B0604020202020204" pitchFamily="34" charset="0"/>
              <a:buChar char="•"/>
            </a:pPr>
            <a:r>
              <a:rPr lang="en-US" dirty="0">
                <a:solidFill>
                  <a:srgbClr val="532E1F"/>
                </a:solidFill>
                <a:latin typeface="Montserrat" pitchFamily="2" charset="0"/>
              </a:rPr>
              <a:t>Authoring formatting options and Accessibility Checker</a:t>
            </a:r>
            <a:endParaRPr lang="en-US" sz="2400" dirty="0">
              <a:solidFill>
                <a:srgbClr val="532E1F"/>
              </a:solidFill>
              <a:latin typeface="Montserrat" pitchFamily="2" charset="0"/>
            </a:endParaRPr>
          </a:p>
          <a:p>
            <a:pPr marL="285750" indent="-285750" algn="l">
              <a:buFont typeface="Arial" panose="020B0604020202020204" pitchFamily="34" charset="0"/>
              <a:buChar char="•"/>
            </a:pPr>
            <a:r>
              <a:rPr lang="en-US" dirty="0">
                <a:solidFill>
                  <a:srgbClr val="532E1F"/>
                </a:solidFill>
                <a:latin typeface="Montserrat" pitchFamily="2" charset="0"/>
              </a:rPr>
              <a:t>ALLY for Elearning Instructor Feedback </a:t>
            </a:r>
          </a:p>
          <a:p>
            <a:pPr marL="285750" indent="-285750" algn="l">
              <a:buFont typeface="Arial" panose="020B0604020202020204" pitchFamily="34" charset="0"/>
              <a:buChar char="•"/>
            </a:pPr>
            <a:r>
              <a:rPr lang="en-US" dirty="0">
                <a:solidFill>
                  <a:srgbClr val="532E1F"/>
                </a:solidFill>
                <a:latin typeface="Montserrat" pitchFamily="2" charset="0"/>
              </a:rPr>
              <a:t>ALLY for Elearning Alternative Downloads</a:t>
            </a:r>
          </a:p>
          <a:p>
            <a:pPr marL="285750" indent="-285750" algn="l">
              <a:buFont typeface="Arial" panose="020B0604020202020204" pitchFamily="34" charset="0"/>
              <a:buChar char="•"/>
            </a:pPr>
            <a:r>
              <a:rPr lang="en-US" dirty="0">
                <a:solidFill>
                  <a:srgbClr val="532E1F"/>
                </a:solidFill>
                <a:latin typeface="Montserrat" pitchFamily="2" charset="0"/>
              </a:rPr>
              <a:t>Go.wmich.edu Accessibility Articles</a:t>
            </a:r>
          </a:p>
          <a:p>
            <a:pPr marL="285750" indent="-285750" algn="l">
              <a:buFont typeface="Arial" panose="020B0604020202020204" pitchFamily="34" charset="0"/>
              <a:buChar char="•"/>
            </a:pPr>
            <a:r>
              <a:rPr lang="en-US" dirty="0">
                <a:solidFill>
                  <a:srgbClr val="532E1F"/>
                </a:solidFill>
                <a:latin typeface="Montserrat" pitchFamily="2" charset="0"/>
              </a:rPr>
              <a:t>Self-paced Document Trainings via Siteimprove</a:t>
            </a:r>
          </a:p>
        </p:txBody>
      </p:sp>
    </p:spTree>
    <p:extLst>
      <p:ext uri="{BB962C8B-B14F-4D97-AF65-F5344CB8AC3E}">
        <p14:creationId xmlns:p14="http://schemas.microsoft.com/office/powerpoint/2010/main" val="172311949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10800000">
            <a:off x="-3659" y="1062694"/>
            <a:ext cx="8306362" cy="91134"/>
          </a:xfrm>
          <a:prstGeom prst="rect">
            <a:avLst/>
          </a:prstGeom>
          <a:solidFill>
            <a:srgbClr val="FED938"/>
          </a:solidFill>
          <a:ln w="12700">
            <a:miter lim="400000"/>
          </a:ln>
        </p:spPr>
        <p:txBody>
          <a:bodyPr lIns="45719" tIns="45720" rIns="45719" bIns="45720" anchor="t"/>
          <a:lstStyle/>
          <a:p>
            <a:pPr>
              <a:defRPr sz="1600"/>
            </a:pPr>
            <a:endParaRPr lang="en-US" sz="1600"/>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065521" y="470185"/>
            <a:ext cx="7015894" cy="369332"/>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400" b="1" i="0" u="none" strike="noStrike" kern="0" cap="none" spc="-46" normalizeH="0" baseline="0" noProof="0" dirty="0">
                <a:ln>
                  <a:noFill/>
                </a:ln>
                <a:solidFill>
                  <a:srgbClr val="3B1C0E"/>
                </a:solidFill>
                <a:effectLst/>
                <a:uLnTx/>
                <a:uFillTx/>
                <a:latin typeface="Montserrat Bold"/>
                <a:ea typeface="Montserrat Bold"/>
                <a:cs typeface="Montserrat Bold"/>
                <a:sym typeface="Montserrat Bold"/>
              </a:rPr>
              <a:t>Accessible Elearning Content: MS Word (365)</a:t>
            </a:r>
            <a:endParaRPr kumimoji="0" lang="en-US" sz="2400" b="1" i="0" u="none" strike="noStrike" kern="0" cap="none" spc="-46" normalizeH="0" baseline="0" noProof="0" dirty="0">
              <a:ln>
                <a:noFill/>
              </a:ln>
              <a:solidFill>
                <a:srgbClr val="3B1C0E"/>
              </a:solidFill>
              <a:effectLst/>
              <a:uLnTx/>
              <a:uFillTx/>
              <a:latin typeface="Montserrat Bold" pitchFamily="2" charset="0"/>
              <a:ea typeface="Montserrat Bold"/>
              <a:cs typeface="Montserrat Bold"/>
              <a:sym typeface="Montserrat Bold"/>
            </a:endParaRPr>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4942399" y="-3138329"/>
            <a:ext cx="90557" cy="8311487"/>
          </a:xfrm>
          <a:prstGeom prst="rect">
            <a:avLst/>
          </a:prstGeom>
          <a:solidFill>
            <a:srgbClr val="532E1F"/>
          </a:solidFill>
          <a:ln w="12700">
            <a:miter lim="400000"/>
          </a:ln>
        </p:spPr>
        <p:txBody>
          <a:bodyPr lIns="45719" rIns="45719"/>
          <a:lstStyle/>
          <a:p>
            <a:pPr>
              <a:defRPr sz="1600"/>
            </a:pPr>
            <a:endParaRPr sz="4000"/>
          </a:p>
        </p:txBody>
      </p:sp>
      <p:pic>
        <p:nvPicPr>
          <p:cNvPr id="7" name="Picture 8">
            <a:extLst>
              <a:ext uri="{FF2B5EF4-FFF2-40B4-BE49-F238E27FC236}">
                <a16:creationId xmlns:a16="http://schemas.microsoft.com/office/drawing/2014/main" id="{B9655599-8325-4705-9177-4A7978B8E8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84557" y="4662834"/>
            <a:ext cx="855913" cy="271892"/>
          </a:xfrm>
          <a:prstGeom prst="rect">
            <a:avLst/>
          </a:prstGeom>
          <a:ln w="12700">
            <a:miter lim="400000"/>
          </a:ln>
        </p:spPr>
      </p:pic>
      <p:pic>
        <p:nvPicPr>
          <p:cNvPr id="6" name="Picture 7">
            <a:extLst>
              <a:ext uri="{FF2B5EF4-FFF2-40B4-BE49-F238E27FC236}">
                <a16:creationId xmlns:a16="http://schemas.microsoft.com/office/drawing/2014/main" id="{AE022363-8068-F806-2213-23B49050E73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91914" y="1777358"/>
            <a:ext cx="3619077" cy="2000392"/>
          </a:xfrm>
          <a:prstGeom prst="rect">
            <a:avLst/>
          </a:prstGeom>
        </p:spPr>
      </p:pic>
    </p:spTree>
    <p:extLst>
      <p:ext uri="{BB962C8B-B14F-4D97-AF65-F5344CB8AC3E}">
        <p14:creationId xmlns:p14="http://schemas.microsoft.com/office/powerpoint/2010/main" val="620255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flipV="1">
            <a:off x="-1" y="933082"/>
            <a:ext cx="7826991" cy="93839"/>
          </a:xfrm>
          <a:prstGeom prst="rect">
            <a:avLst/>
          </a:prstGeom>
          <a:solidFill>
            <a:srgbClr val="FED938"/>
          </a:solidFill>
          <a:ln w="12700">
            <a:miter lim="400000"/>
          </a:ln>
        </p:spPr>
        <p:txBody>
          <a:bodyPr lIns="45719" rIns="45719"/>
          <a:lstStyle/>
          <a:p>
            <a:pPr>
              <a:defRPr sz="1600"/>
            </a:pPr>
            <a:endParaRPr sz="4000"/>
          </a:p>
        </p:txBody>
      </p:sp>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181744" y="340173"/>
            <a:ext cx="8379669" cy="430887"/>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l"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800" b="0" i="0" u="none" strike="noStrike" kern="0" cap="none" spc="-46" normalizeH="0" baseline="0" noProof="0" dirty="0">
                <a:ln>
                  <a:noFill/>
                </a:ln>
                <a:solidFill>
                  <a:srgbClr val="532E1F"/>
                </a:solidFill>
                <a:effectLst/>
                <a:uLnTx/>
                <a:uFillTx/>
                <a:latin typeface="Montserrat SemiBold"/>
                <a:ea typeface="Montserrat Bold"/>
                <a:cs typeface="Montserrat Bold"/>
                <a:sym typeface="Montserrat Bold"/>
              </a:rPr>
              <a:t>Headings and Styles provide navigation</a:t>
            </a:r>
          </a:p>
        </p:txBody>
      </p:sp>
      <p:pic>
        <p:nvPicPr>
          <p:cNvPr id="7" name="Picture 8">
            <a:extLst>
              <a:ext uri="{FF2B5EF4-FFF2-40B4-BE49-F238E27FC236}">
                <a16:creationId xmlns:a16="http://schemas.microsoft.com/office/drawing/2014/main" id="{B9655599-8325-4705-9177-4A7978B8E8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75069" y="4529999"/>
            <a:ext cx="855913" cy="271892"/>
          </a:xfrm>
          <a:prstGeom prst="rect">
            <a:avLst/>
          </a:prstGeom>
          <a:ln w="12700">
            <a:miter lim="400000"/>
          </a:ln>
        </p:spPr>
      </p:pic>
      <p:sp>
        <p:nvSpPr>
          <p:cNvPr id="12" name="object 6">
            <a:extLst>
              <a:ext uri="{FF2B5EF4-FFF2-40B4-BE49-F238E27FC236}">
                <a16:creationId xmlns:a16="http://schemas.microsoft.com/office/drawing/2014/main" id="{6B57A49F-2613-5D5A-3F36-D66E213E14CB}"/>
              </a:ext>
              <a:ext uri="{C183D7F6-B498-43B3-948B-1728B52AA6E4}">
                <adec:decorative xmlns:adec="http://schemas.microsoft.com/office/drawing/2017/decorative" val="1"/>
              </a:ext>
            </a:extLst>
          </p:cNvPr>
          <p:cNvSpPr/>
          <p:nvPr/>
        </p:nvSpPr>
        <p:spPr>
          <a:xfrm rot="5400000">
            <a:off x="5181605" y="-3025677"/>
            <a:ext cx="97797" cy="7826991"/>
          </a:xfrm>
          <a:prstGeom prst="rect">
            <a:avLst/>
          </a:prstGeom>
          <a:solidFill>
            <a:srgbClr val="532E1F"/>
          </a:solidFill>
          <a:ln w="12700">
            <a:miter lim="400000"/>
          </a:ln>
        </p:spPr>
        <p:txBody>
          <a:bodyPr lIns="45719" rIns="45719"/>
          <a:lstStyle/>
          <a:p>
            <a:pPr>
              <a:defRPr sz="1600"/>
            </a:pPr>
            <a:endParaRPr sz="4000"/>
          </a:p>
        </p:txBody>
      </p:sp>
      <p:sp>
        <p:nvSpPr>
          <p:cNvPr id="6" name="Content Placeholder 2">
            <a:extLst>
              <a:ext uri="{FF2B5EF4-FFF2-40B4-BE49-F238E27FC236}">
                <a16:creationId xmlns:a16="http://schemas.microsoft.com/office/drawing/2014/main" id="{5BC191CA-41D7-25A8-6181-C80E83410F2B}"/>
              </a:ext>
            </a:extLst>
          </p:cNvPr>
          <p:cNvSpPr txBox="1"/>
          <p:nvPr/>
        </p:nvSpPr>
        <p:spPr>
          <a:xfrm>
            <a:off x="98509" y="1339067"/>
            <a:ext cx="8620699" cy="1859483"/>
          </a:xfrm>
          <a:prstGeom prst="rect">
            <a:avLst/>
          </a:prstGeom>
          <a:ln w="12700">
            <a:miter lim="400000"/>
          </a:ln>
          <a:extLst>
            <a:ext uri="{C572A759-6A51-4108-AA02-DFA0A04FC94B}">
              <ma14:wrappingTextBoxFlag xmlns="" xmlns:lc="http://schemas.openxmlformats.org/drawingml/2006/lockedCanvas" xmlns:ma14="http://schemas.microsoft.com/office/mac/drawingml/2011/main" xmlns:a14="http://schemas.microsoft.com/office/drawing/2010/main" xmlns:m="http://schemas.openxmlformats.org/officeDocument/2006/math" val="1"/>
            </a:ext>
          </a:extLst>
        </p:spPr>
        <p:txBody>
          <a:bodyPr wrap="square" lIns="45719" tIns="45720" rIns="45719" bIns="4572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pPr marL="342900" indent="-342900">
              <a:buFont typeface="Arial"/>
              <a:buChar char="•"/>
            </a:pPr>
            <a:r>
              <a:rPr lang="en-US" sz="1800" b="1" dirty="0">
                <a:solidFill>
                  <a:srgbClr val="532E1F"/>
                </a:solidFill>
                <a:latin typeface="Montserrat"/>
              </a:rPr>
              <a:t>Use Styles to create a logical structure that forms an outline of the content </a:t>
            </a:r>
            <a:endParaRPr lang="en-US" sz="1800" b="1">
              <a:solidFill>
                <a:srgbClr val="532E1F"/>
              </a:solidFill>
              <a:latin typeface="Montserrat" pitchFamily="2" charset="0"/>
            </a:endParaRPr>
          </a:p>
          <a:p>
            <a:pPr marL="342900" indent="-342900">
              <a:buFont typeface="Arial"/>
              <a:buChar char="•"/>
            </a:pPr>
            <a:endParaRPr lang="en-US" sz="1800" b="1" dirty="0">
              <a:solidFill>
                <a:srgbClr val="532E1F"/>
              </a:solidFill>
              <a:latin typeface="Montserrat"/>
            </a:endParaRPr>
          </a:p>
          <a:p>
            <a:pPr marL="285750" indent="-285750">
              <a:buFont typeface="Arial" panose="020B0604020202020204" pitchFamily="34" charset="0"/>
              <a:buChar char="•"/>
            </a:pPr>
            <a:endParaRPr lang="en-US" sz="3600" b="1" spc="-46" dirty="0">
              <a:solidFill>
                <a:srgbClr val="532E1F"/>
              </a:solidFill>
              <a:latin typeface="Montserrat" pitchFamily="2" charset="0"/>
              <a:cs typeface="Calibri"/>
            </a:endParaRPr>
          </a:p>
          <a:p>
            <a:pPr>
              <a:spcBef>
                <a:spcPts val="100"/>
              </a:spcBef>
              <a:defRPr sz="3600" spc="-46">
                <a:solidFill>
                  <a:srgbClr val="3B1C0E"/>
                </a:solidFill>
                <a:latin typeface="Montserrat Bold"/>
                <a:ea typeface="Montserrat Bold"/>
                <a:cs typeface="Montserrat Bold"/>
                <a:sym typeface="Montserrat Bold"/>
              </a:defRPr>
            </a:pPr>
            <a:endParaRPr lang="en-US" sz="2400" dirty="0">
              <a:solidFill>
                <a:srgbClr val="3B1C0E"/>
              </a:solidFill>
              <a:latin typeface="Montserrat" pitchFamily="2" charset="0"/>
              <a:cs typeface="Calibri"/>
            </a:endParaRPr>
          </a:p>
        </p:txBody>
      </p:sp>
      <p:pic>
        <p:nvPicPr>
          <p:cNvPr id="4" name="Picture 4">
            <a:extLst>
              <a:ext uri="{FF2B5EF4-FFF2-40B4-BE49-F238E27FC236}">
                <a16:creationId xmlns:a16="http://schemas.microsoft.com/office/drawing/2014/main" id="{DBD33EE5-201A-5A7F-E8DF-9446BA6B4200}"/>
              </a:ext>
              <a:ext uri="{C183D7F6-B498-43B3-948B-1728B52AA6E4}">
                <adec:decorative xmlns:adec="http://schemas.microsoft.com/office/drawing/2017/decorative" val="1"/>
              </a:ext>
            </a:extLst>
          </p:cNvPr>
          <p:cNvPicPr>
            <a:picLocks noChangeAspect="1"/>
          </p:cNvPicPr>
          <p:nvPr/>
        </p:nvPicPr>
        <p:blipFill rotWithShape="1">
          <a:blip r:embed="rId4"/>
          <a:srcRect r="292" b="-1235"/>
          <a:stretch/>
        </p:blipFill>
        <p:spPr>
          <a:xfrm>
            <a:off x="1751239" y="1889538"/>
            <a:ext cx="6957996" cy="1680880"/>
          </a:xfrm>
          <a:prstGeom prst="rect">
            <a:avLst/>
          </a:prstGeom>
        </p:spPr>
      </p:pic>
      <p:pic>
        <p:nvPicPr>
          <p:cNvPr id="5" name="Picture 8">
            <a:extLst>
              <a:ext uri="{FF2B5EF4-FFF2-40B4-BE49-F238E27FC236}">
                <a16:creationId xmlns:a16="http://schemas.microsoft.com/office/drawing/2014/main" id="{7DD2D06C-2A68-2FE9-CF11-4A78E204D466}"/>
              </a:ext>
              <a:ext uri="{C183D7F6-B498-43B3-948B-1728B52AA6E4}">
                <adec:decorative xmlns:adec="http://schemas.microsoft.com/office/drawing/2017/decorative" val="1"/>
              </a:ext>
            </a:extLst>
          </p:cNvPr>
          <p:cNvPicPr>
            <a:picLocks noChangeAspect="1"/>
          </p:cNvPicPr>
          <p:nvPr/>
        </p:nvPicPr>
        <p:blipFill rotWithShape="1">
          <a:blip r:embed="rId5"/>
          <a:srcRect r="2408" b="41132"/>
          <a:stretch/>
        </p:blipFill>
        <p:spPr>
          <a:xfrm>
            <a:off x="516392" y="2308560"/>
            <a:ext cx="1900278" cy="1595514"/>
          </a:xfrm>
          <a:prstGeom prst="rect">
            <a:avLst/>
          </a:prstGeom>
          <a:ln w="28575">
            <a:solidFill>
              <a:schemeClr val="tx1"/>
            </a:solidFill>
          </a:ln>
        </p:spPr>
      </p:pic>
      <p:sp>
        <p:nvSpPr>
          <p:cNvPr id="9" name="Content Placeholder 2">
            <a:extLst>
              <a:ext uri="{FF2B5EF4-FFF2-40B4-BE49-F238E27FC236}">
                <a16:creationId xmlns:a16="http://schemas.microsoft.com/office/drawing/2014/main" id="{E61AA501-CB77-8468-9C03-E2BE174C2A7B}"/>
              </a:ext>
            </a:extLst>
          </p:cNvPr>
          <p:cNvSpPr txBox="1"/>
          <p:nvPr/>
        </p:nvSpPr>
        <p:spPr>
          <a:xfrm>
            <a:off x="98509" y="4027535"/>
            <a:ext cx="8620699" cy="6463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lc="http://schemas.openxmlformats.org/drawingml/2006/lockedCanvas" xmlns="" val="1"/>
            </a:ext>
          </a:extLst>
        </p:spPr>
        <p:txBody>
          <a:bodyPr wrap="square" lIns="45719" tIns="45720" rIns="45719" bIns="4572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a:lstStyle>
          <a:p>
            <a:pPr marL="342900" indent="-342900">
              <a:buFont typeface="Arial"/>
              <a:buChar char="•"/>
            </a:pPr>
            <a:r>
              <a:rPr lang="en-US" sz="1800" b="1" dirty="0">
                <a:solidFill>
                  <a:srgbClr val="532E1F"/>
                </a:solidFill>
                <a:latin typeface="Montserrat"/>
              </a:rPr>
              <a:t>Use Styles to create a Table of Contents</a:t>
            </a:r>
          </a:p>
          <a:p>
            <a:pPr marL="342900" indent="-342900">
              <a:buFont typeface="Arial"/>
              <a:buChar char="•"/>
            </a:pPr>
            <a:r>
              <a:rPr lang="en-US" sz="1800" b="1" dirty="0">
                <a:solidFill>
                  <a:srgbClr val="532E1F"/>
                </a:solidFill>
                <a:latin typeface="Montserrat"/>
              </a:rPr>
              <a:t>Open Navigation pane to view heading levels</a:t>
            </a:r>
            <a:endParaRPr lang="en-US" sz="1800" b="1" dirty="0">
              <a:solidFill>
                <a:srgbClr val="532E1F"/>
              </a:solidFill>
              <a:latin typeface="Montserrat" pitchFamily="2" charset="0"/>
            </a:endParaRPr>
          </a:p>
        </p:txBody>
      </p:sp>
      <p:pic>
        <p:nvPicPr>
          <p:cNvPr id="10" name="Picture 10">
            <a:extLst>
              <a:ext uri="{FF2B5EF4-FFF2-40B4-BE49-F238E27FC236}">
                <a16:creationId xmlns:a16="http://schemas.microsoft.com/office/drawing/2014/main" id="{449C9966-9499-D878-5E3D-AA27896F45DD}"/>
              </a:ext>
              <a:ext uri="{C183D7F6-B498-43B3-948B-1728B52AA6E4}">
                <adec:decorative xmlns:adec="http://schemas.microsoft.com/office/drawing/2017/decorative" val="1"/>
              </a:ext>
            </a:extLst>
          </p:cNvPr>
          <p:cNvPicPr>
            <a:picLocks noChangeAspect="1"/>
          </p:cNvPicPr>
          <p:nvPr/>
        </p:nvPicPr>
        <p:blipFill rotWithShape="1">
          <a:blip r:embed="rId6"/>
          <a:srcRect t="224" r="499" b="14911"/>
          <a:stretch/>
        </p:blipFill>
        <p:spPr>
          <a:xfrm>
            <a:off x="6042522" y="3673700"/>
            <a:ext cx="1862059" cy="1076658"/>
          </a:xfrm>
          <a:prstGeom prst="rect">
            <a:avLst/>
          </a:prstGeom>
          <a:ln w="28575">
            <a:solidFill>
              <a:schemeClr val="tx1"/>
            </a:solidFill>
          </a:ln>
        </p:spPr>
      </p:pic>
      <p:pic>
        <p:nvPicPr>
          <p:cNvPr id="3" name="Picture 7">
            <a:extLst>
              <a:ext uri="{FF2B5EF4-FFF2-40B4-BE49-F238E27FC236}">
                <a16:creationId xmlns:a16="http://schemas.microsoft.com/office/drawing/2014/main" id="{967B34AB-660A-CD6C-E3CF-196033831FA5}"/>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7003" y="164063"/>
            <a:ext cx="1077968" cy="607954"/>
          </a:xfrm>
          <a:prstGeom prst="rect">
            <a:avLst/>
          </a:prstGeom>
        </p:spPr>
      </p:pic>
    </p:spTree>
    <p:extLst>
      <p:ext uri="{BB962C8B-B14F-4D97-AF65-F5344CB8AC3E}">
        <p14:creationId xmlns:p14="http://schemas.microsoft.com/office/powerpoint/2010/main" val="394290954"/>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SLIDO_APP_VERSION" val="1.1.0.2615"/>
  <p:tag name="SLIDO_PRESENTATION_ID" val="00000000-0000-0000-0000-000000000000"/>
  <p:tag name="SLIDO_EVENT_UUID" val="b325fd78-f7d2-45f8-897a-a8df8be3aa88"/>
  <p:tag name="SLIDO_EVENT_SECTION_UUID" val="d731378f-9ca6-4132-89ae-6fd2da73bc07"/>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0C400"/>
      </a:accent1>
      <a:accent2>
        <a:srgbClr val="532E1F"/>
      </a:accent2>
      <a:accent3>
        <a:srgbClr val="009080"/>
      </a:accent3>
      <a:accent4>
        <a:srgbClr val="E56848"/>
      </a:accent4>
      <a:accent5>
        <a:srgbClr val="B91133"/>
      </a:accent5>
      <a:accent6>
        <a:srgbClr val="C09FDA"/>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8B3DB8D1B70440A183F374C050C69E" ma:contentTypeVersion="13" ma:contentTypeDescription="Create a new document." ma:contentTypeScope="" ma:versionID="e375a70b17350ee6cb600b643654cf76">
  <xsd:schema xmlns:xsd="http://www.w3.org/2001/XMLSchema" xmlns:xs="http://www.w3.org/2001/XMLSchema" xmlns:p="http://schemas.microsoft.com/office/2006/metadata/properties" xmlns:ns3="8abae244-bb31-4844-9421-1ae73dbc954e" xmlns:ns4="85afd57c-805d-4e1d-a426-577810d33945" targetNamespace="http://schemas.microsoft.com/office/2006/metadata/properties" ma:root="true" ma:fieldsID="880cc555f931bc327009d869772a509e" ns3:_="" ns4:_="">
    <xsd:import namespace="8abae244-bb31-4844-9421-1ae73dbc954e"/>
    <xsd:import namespace="85afd57c-805d-4e1d-a426-577810d3394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bae244-bb31-4844-9421-1ae73dbc95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afd57c-805d-4e1d-a426-577810d3394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80C523-524D-4334-85AE-63D88E35F60A}">
  <ds:schemaRefs>
    <ds:schemaRef ds:uri="85afd57c-805d-4e1d-a426-577810d33945"/>
    <ds:schemaRef ds:uri="8abae244-bb31-4844-9421-1ae73dbc95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F2486A-18F2-4D27-A761-C1CA006FE031}">
  <ds:schemaRefs>
    <ds:schemaRef ds:uri="http://schemas.microsoft.com/sharepoint/v3/contenttype/forms"/>
  </ds:schemaRefs>
</ds:datastoreItem>
</file>

<file path=customXml/itemProps3.xml><?xml version="1.0" encoding="utf-8"?>
<ds:datastoreItem xmlns:ds="http://schemas.openxmlformats.org/officeDocument/2006/customXml" ds:itemID="{A888CFE7-2573-4245-BAF2-F56725F15622}">
  <ds:schemaRefs>
    <ds:schemaRef ds:uri="85afd57c-805d-4e1d-a426-577810d33945"/>
    <ds:schemaRef ds:uri="http://www.w3.org/XML/1998/namespace"/>
    <ds:schemaRef ds:uri="http://schemas.openxmlformats.org/package/2006/metadata/core-properties"/>
    <ds:schemaRef ds:uri="http://purl.org/dc/terms/"/>
    <ds:schemaRef ds:uri="http://schemas.microsoft.com/office/2006/metadata/properties"/>
    <ds:schemaRef ds:uri="http://purl.org/dc/elements/1.1/"/>
    <ds:schemaRef ds:uri="http://schemas.microsoft.com/office/2006/documentManagement/types"/>
    <ds:schemaRef ds:uri="http://purl.org/dc/dcmitype/"/>
    <ds:schemaRef ds:uri="http://schemas.microsoft.com/office/infopath/2007/PartnerControls"/>
    <ds:schemaRef ds:uri="8abae244-bb31-4844-9421-1ae73dbc954e"/>
  </ds:schemaRefs>
</ds:datastoreItem>
</file>

<file path=docProps/app.xml><?xml version="1.0" encoding="utf-8"?>
<Properties xmlns="http://schemas.openxmlformats.org/officeDocument/2006/extended-properties" xmlns:vt="http://schemas.openxmlformats.org/officeDocument/2006/docPropsVTypes">
  <TotalTime>529</TotalTime>
  <Words>1730</Words>
  <Application>Microsoft Office PowerPoint</Application>
  <PresentationFormat>On-screen Show (16:9)</PresentationFormat>
  <Paragraphs>289</Paragraphs>
  <Slides>33</Slides>
  <Notes>33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Arial</vt:lpstr>
      <vt:lpstr>Arial,Sans-Serif</vt:lpstr>
      <vt:lpstr>Calibri</vt:lpstr>
      <vt:lpstr>Cooper Std Black</vt:lpstr>
      <vt:lpstr>Helvetica</vt:lpstr>
      <vt:lpstr>Montserrat</vt:lpstr>
      <vt:lpstr>Montserrat Bold</vt:lpstr>
      <vt:lpstr>Montserrat Regular</vt:lpstr>
      <vt:lpstr>Montserrat SemiBold</vt:lpstr>
      <vt:lpstr>Wingdings</vt:lpstr>
      <vt:lpstr>Office Theme</vt:lpstr>
      <vt:lpstr>Office Theme</vt:lpstr>
      <vt:lpstr>Accessibility Check</vt:lpstr>
      <vt:lpstr>Document Accessibility</vt:lpstr>
      <vt:lpstr>Training Overview</vt:lpstr>
      <vt:lpstr>Guiding laws and policy</vt:lpstr>
      <vt:lpstr>Accommodations, learning styles, convenience</vt:lpstr>
      <vt:lpstr>Principles of accessibility and success criteria for creating accessible electronic documents </vt:lpstr>
      <vt:lpstr>Creating accessible documents  </vt:lpstr>
      <vt:lpstr>Accessible Elearning Content: MS Word (365)</vt:lpstr>
      <vt:lpstr>Headings and Styles provide navigation</vt:lpstr>
      <vt:lpstr>ALT Text / Image Descriptions</vt:lpstr>
      <vt:lpstr>Lists</vt:lpstr>
      <vt:lpstr> Tables </vt:lpstr>
      <vt:lpstr>Meaningful Hyperlinks</vt:lpstr>
      <vt:lpstr>Accessibility Checker</vt:lpstr>
      <vt:lpstr>Document Properties </vt:lpstr>
      <vt:lpstr>Accessible Elearning Content: MS Power Point (365)</vt:lpstr>
      <vt:lpstr>Formatted Templates and Slide Layouts</vt:lpstr>
      <vt:lpstr>Alt Text</vt:lpstr>
      <vt:lpstr>Data Tables</vt:lpstr>
      <vt:lpstr>Slide Reading Order – Super Important!</vt:lpstr>
      <vt:lpstr>Accessibility Checker for PowerPoint</vt:lpstr>
      <vt:lpstr>Accessible Elearning Content: PDFs</vt:lpstr>
      <vt:lpstr>PDF Best Practices</vt:lpstr>
      <vt:lpstr>PDF Best Practices and Resources</vt:lpstr>
      <vt:lpstr>Accessible Elearning Content: HTML Editor</vt:lpstr>
      <vt:lpstr>Elearning HTML Accessibility</vt:lpstr>
      <vt:lpstr>Accessible Elearning Content: ALLY </vt:lpstr>
      <vt:lpstr>Accessibility Indicators</vt:lpstr>
      <vt:lpstr>Instructor Feedback Panel</vt:lpstr>
      <vt:lpstr>The Instructor Feedback Panel</vt:lpstr>
      <vt:lpstr>Alternative Downloads – For Quality and Students </vt:lpstr>
      <vt:lpstr>Media - Request Closed Captions and Transcripts</vt:lpstr>
      <vt:lpstr>Resources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Alyssa K Moon</dc:creator>
  <cp:lastModifiedBy>Cara C Junghans</cp:lastModifiedBy>
  <cp:revision>576</cp:revision>
  <dcterms:modified xsi:type="dcterms:W3CDTF">2022-10-26T15:07:48Z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0x0101007F8B3DB8D1B70440A183F374C050C69E</vt:lpwstr>
  </property>
  <property fmtid="{D5CDD505-2E9C-101B-9397-08002B2CF9AE}" pid="3" name="SlidoAppVersion">
    <vt:lpwstr>1.1.0.2615</vt:lpwstr>
  </property>
</Properties>
</file>