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8" r:id="rId2"/>
    <p:sldMasterId id="2147483662" r:id="rId3"/>
    <p:sldMasterId id="2147483664" r:id="rId4"/>
  </p:sldMasterIdLst>
  <p:notesMasterIdLst>
    <p:notesMasterId r:id="rId50"/>
  </p:notesMasterIdLst>
  <p:sldIdLst>
    <p:sldId id="259" r:id="rId5"/>
    <p:sldId id="286" r:id="rId6"/>
    <p:sldId id="468" r:id="rId7"/>
    <p:sldId id="467" r:id="rId8"/>
    <p:sldId id="260" r:id="rId9"/>
    <p:sldId id="457" r:id="rId10"/>
    <p:sldId id="471" r:id="rId11"/>
    <p:sldId id="472" r:id="rId12"/>
    <p:sldId id="473" r:id="rId13"/>
    <p:sldId id="474" r:id="rId14"/>
    <p:sldId id="499" r:id="rId15"/>
    <p:sldId id="475" r:id="rId16"/>
    <p:sldId id="476" r:id="rId17"/>
    <p:sldId id="477" r:id="rId18"/>
    <p:sldId id="478" r:id="rId19"/>
    <p:sldId id="480" r:id="rId20"/>
    <p:sldId id="481" r:id="rId21"/>
    <p:sldId id="482" r:id="rId22"/>
    <p:sldId id="493" r:id="rId23"/>
    <p:sldId id="470" r:id="rId24"/>
    <p:sldId id="483" r:id="rId25"/>
    <p:sldId id="484" r:id="rId26"/>
    <p:sldId id="479" r:id="rId27"/>
    <p:sldId id="485" r:id="rId28"/>
    <p:sldId id="486" r:id="rId29"/>
    <p:sldId id="487" r:id="rId30"/>
    <p:sldId id="488" r:id="rId31"/>
    <p:sldId id="489" r:id="rId32"/>
    <p:sldId id="490" r:id="rId33"/>
    <p:sldId id="491" r:id="rId34"/>
    <p:sldId id="492" r:id="rId35"/>
    <p:sldId id="461" r:id="rId36"/>
    <p:sldId id="460" r:id="rId37"/>
    <p:sldId id="494" r:id="rId38"/>
    <p:sldId id="495" r:id="rId39"/>
    <p:sldId id="496" r:id="rId40"/>
    <p:sldId id="498" r:id="rId41"/>
    <p:sldId id="500" r:id="rId42"/>
    <p:sldId id="290" r:id="rId43"/>
    <p:sldId id="448" r:id="rId44"/>
    <p:sldId id="466" r:id="rId45"/>
    <p:sldId id="450" r:id="rId46"/>
    <p:sldId id="497" r:id="rId47"/>
    <p:sldId id="469" r:id="rId48"/>
    <p:sldId id="312" r:id="rId49"/>
  </p:sldIdLst>
  <p:sldSz cx="9144000" cy="6858000" type="screen4x3"/>
  <p:notesSz cx="7010400" cy="92964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EACA"/>
          </a:solidFill>
        </a:fill>
      </a:tcStyle>
    </a:wholeTbl>
    <a:band2H>
      <a:tcTxStyle/>
      <a:tcStyle>
        <a:tcBdr/>
        <a:fill>
          <a:solidFill>
            <a:srgbClr val="FCF5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BD7"/>
          </a:solidFill>
        </a:fill>
      </a:tcStyle>
    </a:wholeTbl>
    <a:band2H>
      <a:tcTxStyle/>
      <a:tcStyle>
        <a:tcBdr/>
        <a:fill>
          <a:solidFill>
            <a:srgbClr val="E6EEE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8DFF1"/>
          </a:solidFill>
        </a:fill>
      </a:tcStyle>
    </a:wholeTbl>
    <a:band2H>
      <a:tcTxStyle/>
      <a:tcStyle>
        <a:tcBdr/>
        <a:fill>
          <a:solidFill>
            <a:srgbClr val="F4EFF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81100" y="696913"/>
            <a:ext cx="4648200" cy="3486150"/>
          </a:xfrm>
          <a:prstGeom prst="rect">
            <a:avLst/>
          </a:prstGeom>
        </p:spPr>
        <p:txBody>
          <a:bodyPr lIns="93177" tIns="46589" rIns="93177" bIns="46589"/>
          <a:lstStyle/>
          <a:p>
            <a:endParaRPr/>
          </a:p>
        </p:txBody>
      </p:sp>
      <p:sp>
        <p:nvSpPr>
          <p:cNvPr id="92" name="Shape 92"/>
          <p:cNvSpPr>
            <a:spLocks noGrp="1"/>
          </p:cNvSpPr>
          <p:nvPr>
            <p:ph type="body" sz="quarter" idx="1"/>
          </p:nvPr>
        </p:nvSpPr>
        <p:spPr>
          <a:xfrm>
            <a:off x="934720" y="4415790"/>
            <a:ext cx="5140960" cy="4183380"/>
          </a:xfrm>
          <a:prstGeom prst="rect">
            <a:avLst/>
          </a:prstGeom>
        </p:spPr>
        <p:txBody>
          <a:bodyPr lIns="93177" tIns="46589" rIns="93177" bIns="46589"/>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3358068"/>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628650" y="1825625"/>
            <a:ext cx="38862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8902706"/>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1691396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2383048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629841" y="457200"/>
            <a:ext cx="2949178"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3887391" y="987425"/>
            <a:ext cx="4629151" cy="4873626"/>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629840" y="2057400"/>
            <a:ext cx="2949180"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69805436"/>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629841" y="457200"/>
            <a:ext cx="2949178"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3887391" y="987425"/>
            <a:ext cx="4629151" cy="4873626"/>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629841" y="2057400"/>
            <a:ext cx="2949178"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6148504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628650" y="1825625"/>
            <a:ext cx="38862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629841" y="457200"/>
            <a:ext cx="2949178"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3887391" y="987425"/>
            <a:ext cx="4629151" cy="4873626"/>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629840" y="2057400"/>
            <a:ext cx="2949180"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629841" y="457200"/>
            <a:ext cx="2949178"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3887391" y="987425"/>
            <a:ext cx="4629151" cy="4873626"/>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629841" y="2057400"/>
            <a:ext cx="2949178"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615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611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48284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9.xml"/><Relationship Id="rId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theme" Target="../theme/theme4.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28650" y="365125"/>
            <a:ext cx="7886700" cy="1325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628650" y="1825625"/>
            <a:ext cx="78867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256726" y="6414761"/>
            <a:ext cx="258624" cy="248306"/>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2" r:id="rId2"/>
    <p:sldLayoutId id="2147483654" r:id="rId3"/>
    <p:sldLayoutId id="2147483655" r:id="rId4"/>
    <p:sldLayoutId id="2147483656" r:id="rId5"/>
    <p:sldLayoutId id="2147483657" r:id="rId6"/>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58EB3"/>
            </a:gs>
            <a:gs pos="50000">
              <a:srgbClr val="258EB3">
                <a:gamma/>
                <a:tint val="39216"/>
                <a:invGamma/>
              </a:srgbClr>
            </a:gs>
            <a:gs pos="100000">
              <a:srgbClr val="258EB3"/>
            </a:gs>
          </a:gsLst>
          <a:lin ang="2700000" scaled="1"/>
        </a:gra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auto">
          <a:xfrm>
            <a:off x="-7136" y="277526"/>
            <a:ext cx="9150334" cy="5987035"/>
          </a:xfrm>
          <a:prstGeom prst="rect">
            <a:avLst/>
          </a:prstGeom>
          <a:noFill/>
          <a:extLst>
            <a:ext uri="{909E8E84-426E-40DD-AFC4-6F175D3DCCD1}">
              <a14:hiddenFill xmlns:a14="http://schemas.microsoft.com/office/drawing/2010/main">
                <a:solidFill>
                  <a:srgbClr val="FFFFFF"/>
                </a:solidFill>
              </a14:hiddenFill>
            </a:ext>
          </a:extLst>
        </p:spPr>
      </p:pic>
      <p:grpSp>
        <p:nvGrpSpPr>
          <p:cNvPr id="270350" name="Group 14"/>
          <p:cNvGrpSpPr>
            <a:grpSpLocks/>
          </p:cNvGrpSpPr>
          <p:nvPr userDrawn="1"/>
        </p:nvGrpSpPr>
        <p:grpSpPr bwMode="auto">
          <a:xfrm>
            <a:off x="152400" y="6297613"/>
            <a:ext cx="457200" cy="458787"/>
            <a:chOff x="566" y="4031"/>
            <a:chExt cx="288" cy="289"/>
          </a:xfrm>
        </p:grpSpPr>
        <p:sp>
          <p:nvSpPr>
            <p:cNvPr id="270351"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52"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53" name="Oval 17">
              <a:hlinkClick r:id="" action="ppaction://hlinkshowjump?jump=previous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0354" name="Group 18"/>
          <p:cNvGrpSpPr>
            <a:grpSpLocks/>
          </p:cNvGrpSpPr>
          <p:nvPr userDrawn="1"/>
        </p:nvGrpSpPr>
        <p:grpSpPr bwMode="auto">
          <a:xfrm>
            <a:off x="7620000" y="176213"/>
            <a:ext cx="1371600" cy="328612"/>
            <a:chOff x="4690" y="1023"/>
            <a:chExt cx="864" cy="207"/>
          </a:xfrm>
        </p:grpSpPr>
        <p:sp>
          <p:nvSpPr>
            <p:cNvPr id="270355" name="WordArt 19" descr="30%"/>
            <p:cNvSpPr>
              <a:spLocks noChangeArrowheads="1" noChangeShapeType="1" noTextEdit="1"/>
            </p:cNvSpPr>
            <p:nvPr/>
          </p:nvSpPr>
          <p:spPr bwMode="auto">
            <a:xfrm>
              <a:off x="4690"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dirty="0">
                  <a:ln w="25400">
                    <a:solidFill>
                      <a:srgbClr val="808080"/>
                    </a:solidFill>
                    <a:miter lim="800000"/>
                    <a:headEnd/>
                    <a:tailEnd/>
                  </a:ln>
                  <a:pattFill prst="pct30">
                    <a:fgClr>
                      <a:schemeClr val="bg2"/>
                    </a:fgClr>
                    <a:bgClr>
                      <a:schemeClr val="accent1"/>
                    </a:bgClr>
                  </a:pattFill>
                  <a:effectLst/>
                  <a:latin typeface="Arial Black"/>
                </a:rPr>
                <a:t>X</a:t>
              </a:r>
            </a:p>
          </p:txBody>
        </p:sp>
        <p:sp>
          <p:nvSpPr>
            <p:cNvPr id="270356" name="WordArt 20" descr="30%"/>
            <p:cNvSpPr>
              <a:spLocks noChangeArrowheads="1" noChangeShapeType="1" noTextEdit="1"/>
            </p:cNvSpPr>
            <p:nvPr/>
          </p:nvSpPr>
          <p:spPr bwMode="auto">
            <a:xfrm>
              <a:off x="4988"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25400">
                    <a:solidFill>
                      <a:srgbClr val="808080"/>
                    </a:solidFill>
                    <a:miter lim="800000"/>
                    <a:headEnd/>
                    <a:tailEnd/>
                  </a:ln>
                  <a:pattFill prst="pct30">
                    <a:fgClr>
                      <a:schemeClr val="bg2"/>
                    </a:fgClr>
                    <a:bgClr>
                      <a:schemeClr val="accent1"/>
                    </a:bgClr>
                  </a:pattFill>
                  <a:effectLst/>
                  <a:latin typeface="Arial Black"/>
                </a:rPr>
                <a:t>X</a:t>
              </a:r>
            </a:p>
          </p:txBody>
        </p:sp>
        <p:sp>
          <p:nvSpPr>
            <p:cNvPr id="270357" name="WordArt 21" descr="30%"/>
            <p:cNvSpPr>
              <a:spLocks noChangeArrowheads="1" noChangeShapeType="1" noTextEdit="1"/>
            </p:cNvSpPr>
            <p:nvPr/>
          </p:nvSpPr>
          <p:spPr bwMode="auto">
            <a:xfrm>
              <a:off x="5287"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25400">
                    <a:solidFill>
                      <a:srgbClr val="808080"/>
                    </a:solidFill>
                    <a:miter lim="800000"/>
                    <a:headEnd/>
                    <a:tailEnd/>
                  </a:ln>
                  <a:pattFill prst="pct30">
                    <a:fgClr>
                      <a:schemeClr val="bg2"/>
                    </a:fgClr>
                    <a:bgClr>
                      <a:schemeClr val="accent1"/>
                    </a:bgClr>
                  </a:pattFill>
                  <a:effectLst/>
                  <a:latin typeface="Arial Black"/>
                </a:rPr>
                <a:t>X</a:t>
              </a:r>
            </a:p>
          </p:txBody>
        </p:sp>
      </p:grpSp>
      <p:sp>
        <p:nvSpPr>
          <p:cNvPr id="16" name="Rectangle 61"/>
          <p:cNvSpPr>
            <a:spLocks noChangeArrowheads="1"/>
          </p:cNvSpPr>
          <p:nvPr userDrawn="1"/>
        </p:nvSpPr>
        <p:spPr bwMode="auto">
          <a:xfrm>
            <a:off x="833438" y="1449402"/>
            <a:ext cx="7472362" cy="4113198"/>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17" name="Picture 62"/>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1905000" y="1702572"/>
            <a:ext cx="5338762" cy="360205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4"/>
          <p:cNvGrpSpPr>
            <a:grpSpLocks/>
          </p:cNvGrpSpPr>
          <p:nvPr userDrawn="1"/>
        </p:nvGrpSpPr>
        <p:grpSpPr bwMode="auto">
          <a:xfrm rot="10800000">
            <a:off x="688976" y="6297613"/>
            <a:ext cx="457200" cy="458787"/>
            <a:chOff x="566" y="4031"/>
            <a:chExt cx="288" cy="289"/>
          </a:xfrm>
        </p:grpSpPr>
        <p:sp>
          <p:nvSpPr>
            <p:cNvPr id="19"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Oval 17">
              <a:hlinkClick r:id="" action="ppaction://hlinkshowjump?jump=next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3550173264"/>
      </p:ext>
    </p:extLst>
  </p:cSld>
  <p:clrMap bg1="lt1" tx1="dk1" bg2="lt2" tx2="dk2" accent1="accent1" accent2="accent2" accent3="accent3" accent4="accent4" accent5="accent5" accent6="accent6" hlink="hlink" folHlink="folHlink"/>
  <p:sldLayoutIdLst>
    <p:sldLayoutId id="2147483659" r:id="rId1"/>
    <p:sldLayoutId id="2147483660" r:id="rId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ahoma" pitchFamily="34" charset="0"/>
        </a:defRPr>
      </a:lvl2pPr>
      <a:lvl3pPr algn="ctr" rtl="0" fontAlgn="base">
        <a:spcBef>
          <a:spcPct val="0"/>
        </a:spcBef>
        <a:spcAft>
          <a:spcPct val="0"/>
        </a:spcAft>
        <a:defRPr sz="4400">
          <a:solidFill>
            <a:schemeClr val="tx2"/>
          </a:solidFill>
          <a:latin typeface="Tahoma" pitchFamily="34" charset="0"/>
        </a:defRPr>
      </a:lvl3pPr>
      <a:lvl4pPr algn="ctr" rtl="0" fontAlgn="base">
        <a:spcBef>
          <a:spcPct val="0"/>
        </a:spcBef>
        <a:spcAft>
          <a:spcPct val="0"/>
        </a:spcAft>
        <a:defRPr sz="4400">
          <a:solidFill>
            <a:schemeClr val="tx2"/>
          </a:solidFill>
          <a:latin typeface="Tahoma" pitchFamily="34" charset="0"/>
        </a:defRPr>
      </a:lvl4pPr>
      <a:lvl5pPr algn="ctr" rtl="0" fontAlgn="base">
        <a:spcBef>
          <a:spcPct val="0"/>
        </a:spcBef>
        <a:spcAft>
          <a:spcPct val="0"/>
        </a:spcAft>
        <a:defRPr sz="4400">
          <a:solidFill>
            <a:schemeClr val="tx2"/>
          </a:solidFill>
          <a:latin typeface="Tahoma" pitchFamily="34" charset="0"/>
        </a:defRPr>
      </a:lvl5pPr>
      <a:lvl6pPr marL="457200" algn="ctr" rtl="0" fontAlgn="base">
        <a:spcBef>
          <a:spcPct val="0"/>
        </a:spcBef>
        <a:spcAft>
          <a:spcPct val="0"/>
        </a:spcAft>
        <a:defRPr sz="4400">
          <a:solidFill>
            <a:schemeClr val="tx2"/>
          </a:solidFill>
          <a:latin typeface="Tahoma" pitchFamily="34" charset="0"/>
        </a:defRPr>
      </a:lvl6pPr>
      <a:lvl7pPr marL="914400" algn="ctr" rtl="0" fontAlgn="base">
        <a:spcBef>
          <a:spcPct val="0"/>
        </a:spcBef>
        <a:spcAft>
          <a:spcPct val="0"/>
        </a:spcAft>
        <a:defRPr sz="4400">
          <a:solidFill>
            <a:schemeClr val="tx2"/>
          </a:solidFill>
          <a:latin typeface="Tahoma" pitchFamily="34" charset="0"/>
        </a:defRPr>
      </a:lvl7pPr>
      <a:lvl8pPr marL="1371600" algn="ctr" rtl="0" fontAlgn="base">
        <a:spcBef>
          <a:spcPct val="0"/>
        </a:spcBef>
        <a:spcAft>
          <a:spcPct val="0"/>
        </a:spcAft>
        <a:defRPr sz="4400">
          <a:solidFill>
            <a:schemeClr val="tx2"/>
          </a:solidFill>
          <a:latin typeface="Tahoma" pitchFamily="34" charset="0"/>
        </a:defRPr>
      </a:lvl8pPr>
      <a:lvl9pPr marL="1828800" algn="ctr"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F9E4C1C8-5AE6-8149-A806-3F2E2015699B}"/>
              </a:ext>
              <a:ext uri="{C183D7F6-B498-43B3-948B-1728B52AA6E4}">
                <adec:decorative xmlns:adec="http://schemas.microsoft.com/office/drawing/2017/decorative" val="1"/>
              </a:ext>
            </a:extLst>
          </p:cNvPr>
          <p:cNvSpPr/>
          <p:nvPr userDrawn="1"/>
        </p:nvSpPr>
        <p:spPr>
          <a:xfrm>
            <a:off x="0" y="2102"/>
            <a:ext cx="9144000" cy="6858001"/>
          </a:xfrm>
          <a:prstGeom prst="rect">
            <a:avLst/>
          </a:prstGeom>
          <a:solidFill>
            <a:srgbClr val="DF9F1E">
              <a:alpha val="8000"/>
            </a:srgbClr>
          </a:solidFill>
          <a:ln w="12700">
            <a:miter lim="400000"/>
          </a:ln>
        </p:spPr>
        <p:txBody>
          <a:bodyPr lIns="45719" rIns="45719" anchor="ctr"/>
          <a:lstStyle/>
          <a:p>
            <a:pPr algn="ctr">
              <a:defRPr>
                <a:solidFill>
                  <a:srgbClr val="FFFFFF"/>
                </a:solidFill>
              </a:defRPr>
            </a:pPr>
            <a:endParaRPr/>
          </a:p>
        </p:txBody>
      </p:sp>
      <p:pic>
        <p:nvPicPr>
          <p:cNvPr id="11" name="Picture 9" descr="Circle art.">
            <a:extLst>
              <a:ext uri="{FF2B5EF4-FFF2-40B4-BE49-F238E27FC236}">
                <a16:creationId xmlns:a16="http://schemas.microsoft.com/office/drawing/2014/main" id="{B650E7E1-8B12-2C48-84D6-20C06E7F9A13}"/>
              </a:ext>
            </a:extLst>
          </p:cNvPr>
          <p:cNvPicPr>
            <a:picLocks noChangeAspect="1"/>
          </p:cNvPicPr>
          <p:nvPr userDrawn="1"/>
        </p:nvPicPr>
        <p:blipFill>
          <a:blip r:embed="rId3"/>
          <a:srcRect t="3275" r="8294"/>
          <a:stretch>
            <a:fillRect/>
          </a:stretch>
        </p:blipFill>
        <p:spPr>
          <a:xfrm>
            <a:off x="5428689" y="-2"/>
            <a:ext cx="3715312" cy="3193861"/>
          </a:xfrm>
          <a:prstGeom prst="rect">
            <a:avLst/>
          </a:prstGeom>
          <a:ln w="12700">
            <a:miter lim="400000"/>
          </a:ln>
        </p:spPr>
      </p:pic>
      <p:sp>
        <p:nvSpPr>
          <p:cNvPr id="8" name="Rectangle 2">
            <a:extLst>
              <a:ext uri="{FF2B5EF4-FFF2-40B4-BE49-F238E27FC236}">
                <a16:creationId xmlns:a16="http://schemas.microsoft.com/office/drawing/2014/main" id="{346E10CC-B608-164D-983B-F8DB6C29915B}"/>
              </a:ext>
              <a:ext uri="{C183D7F6-B498-43B3-948B-1728B52AA6E4}">
                <adec:decorative xmlns:adec="http://schemas.microsoft.com/office/drawing/2017/decorative" val="1"/>
              </a:ext>
            </a:extLst>
          </p:cNvPr>
          <p:cNvSpPr/>
          <p:nvPr userDrawn="1"/>
        </p:nvSpPr>
        <p:spPr>
          <a:xfrm>
            <a:off x="0" y="6456400"/>
            <a:ext cx="9144000" cy="412231"/>
          </a:xfrm>
          <a:prstGeom prst="rect">
            <a:avLst/>
          </a:prstGeom>
          <a:solidFill>
            <a:srgbClr val="F1C500"/>
          </a:solidFill>
          <a:ln w="12700">
            <a:miter lim="400000"/>
          </a:ln>
        </p:spPr>
        <p:txBody>
          <a:bodyPr lIns="45719" rIns="45719" anchor="ctr"/>
          <a:lstStyle/>
          <a:p>
            <a:pPr algn="ctr">
              <a:defRPr>
                <a:solidFill>
                  <a:srgbClr val="FFFFFF"/>
                </a:solidFill>
              </a:defRPr>
            </a:pPr>
            <a:endParaRPr/>
          </a:p>
        </p:txBody>
      </p:sp>
      <p:pic>
        <p:nvPicPr>
          <p:cNvPr id="10" name="Picture 8" descr="WMU logo.">
            <a:extLst>
              <a:ext uri="{FF2B5EF4-FFF2-40B4-BE49-F238E27FC236}">
                <a16:creationId xmlns:a16="http://schemas.microsoft.com/office/drawing/2014/main" id="{BE5DC126-B5F0-4841-A513-2217F254F51C}"/>
              </a:ext>
            </a:extLst>
          </p:cNvPr>
          <p:cNvPicPr>
            <a:picLocks noChangeAspect="1"/>
          </p:cNvPicPr>
          <p:nvPr userDrawn="1"/>
        </p:nvPicPr>
        <p:blipFill>
          <a:blip r:embed="rId4"/>
          <a:stretch>
            <a:fillRect/>
          </a:stretch>
        </p:blipFill>
        <p:spPr>
          <a:xfrm>
            <a:off x="544687" y="5860286"/>
            <a:ext cx="1230326" cy="390829"/>
          </a:xfrm>
          <a:prstGeom prst="rect">
            <a:avLst/>
          </a:prstGeom>
          <a:ln w="12700">
            <a:miter lim="400000"/>
          </a:ln>
        </p:spPr>
      </p:pic>
    </p:spTree>
    <p:extLst>
      <p:ext uri="{BB962C8B-B14F-4D97-AF65-F5344CB8AC3E}">
        <p14:creationId xmlns:p14="http://schemas.microsoft.com/office/powerpoint/2010/main" val="67963958"/>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28650" y="365125"/>
            <a:ext cx="7886700" cy="13255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628650" y="1825625"/>
            <a:ext cx="78867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256726" y="6414761"/>
            <a:ext cx="258624" cy="248306"/>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22239108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8" r:id="rId3"/>
    <p:sldLayoutId id="2147483669" r:id="rId4"/>
    <p:sldLayoutId id="2147483670" r:id="rId5"/>
    <p:sldLayoutId id="2147483671" r:id="rId6"/>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Layout" Target="../slideLayouts/slideLayout10.xml"/><Relationship Id="rId5" Type="http://schemas.openxmlformats.org/officeDocument/2006/relationships/image" Target="../media/image8.jpg"/><Relationship Id="rId4" Type="http://schemas.openxmlformats.org/officeDocument/2006/relationships/image" Target="../media/image7.gif"/></Relationships>
</file>

<file path=ppt/slides/_rels/slide1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5.png"/><Relationship Id="rId1" Type="http://schemas.openxmlformats.org/officeDocument/2006/relationships/slideLayout" Target="../slideLayouts/slideLayout10.xml"/><Relationship Id="rId5" Type="http://schemas.openxmlformats.org/officeDocument/2006/relationships/image" Target="../media/image11.jpg"/><Relationship Id="rId4" Type="http://schemas.openxmlformats.org/officeDocument/2006/relationships/image" Target="../media/image10.gif"/></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hyperlink" Target="https://labor.nv.gov/About/PEA/PEA_IRS_TEST/" TargetMode="External"/><Relationship Id="rId2" Type="http://schemas.openxmlformats.org/officeDocument/2006/relationships/image" Target="../media/image5.png"/><Relationship Id="rId1" Type="http://schemas.openxmlformats.org/officeDocument/2006/relationships/slideLayout" Target="../slideLayouts/slideLayout10.xml"/><Relationship Id="rId4" Type="http://schemas.openxmlformats.org/officeDocument/2006/relationships/hyperlink" Target="https://www.irs.gov/businesses/small-businesses-self-employed/independent-contractor-self-employed-or-employee"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mich.edu/legal/contracts/agreements" TargetMode="External"/><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nam11.safelinks.protection.outlook.com/?url=https%3A%2F%2Fbroncofixit.fm.wmich.edu%2Frequest_form_single.html&amp;data=05%7C01%7Cpatrick.kozdron%40wmich.edu%7Cbbccd0bd5cbb4ae5f9f508dbdee45158%7C257622517aa94c72905f39bf026a8a84%7C0%7C0%7C638348844438345970%7CUnknown%7CTWFpbGZsb3d8eyJWIjoiMC4wLjAwMDAiLCJQIjoiV2luMzIiLCJBTiI6Ik1haWwiLCJXVCI6Mn0%3D%7C3000%7C%7C%7C&amp;sdata=BiefatkDRyb0SU%2Bd5lBrrfApf8oA60uI4LrHcps2t24%3D&amp;reserved=0" TargetMode="External"/><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https://nam11.safelinks.protection.outlook.com/?url=https%3A%2F%2Fwmich.edu%2Ffacilities%2Ffacility-event-service-request&amp;data=05%7C01%7Cpatrick.kozdron%40wmich.edu%7Cbbccd0bd5cbb4ae5f9f508dbdee45158%7C257622517aa94c72905f39bf026a8a84%7C0%7C0%7C638348844438345970%7CUnknown%7CTWFpbGZsb3d8eyJWIjoiMC4wLjAwMDAiLCJQIjoiV2luMzIiLCJBTiI6Ik1haWwiLCJXVCI6Mn0%3D%7C3000%7C%7C%7C&amp;sdata=Ul6%2FWuWmNgi4VwZnkOAJRuJmeJ2ssSgRncxyqMr4MEw%3D&amp;reserved=0" TargetMode="External"/><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hyperlink" Target="https://nam11.safelinks.protection.outlook.com/?url=http%3A%2F%2Fwww.wmuhotline.ethicspoint.com%2F&amp;data=05%7C01%7Cpatrick.kozdron%40wmich.edu%7C5d2dd36700524ce0873d08dbdf152534%7C257622517aa94c72905f39bf026a8a84%7C0%7C0%7C638349054147231322%7CUnknown%7CTWFpbGZsb3d8eyJWIjoiMC4wLjAwMDAiLCJQIjoiV2luMzIiLCJBTiI6Ik1haWwiLCJXVCI6Mn0%3D%7C3000%7C%7C%7C&amp;sdata=783Kkjo1%2Beh9IQFMvvi5Oq0YKWBivK7%2B4mZ7qDPoxsA%3D&amp;reserved=0" TargetMode="External"/><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0"/>
          <p:cNvSpPr/>
          <p:nvPr/>
        </p:nvSpPr>
        <p:spPr>
          <a:xfrm>
            <a:off x="0" y="10630"/>
            <a:ext cx="9144000" cy="6858001"/>
          </a:xfrm>
          <a:prstGeom prst="rect">
            <a:avLst/>
          </a:prstGeom>
          <a:solidFill>
            <a:srgbClr val="DF9F1E">
              <a:alpha val="8000"/>
            </a:srgbClr>
          </a:solidFill>
          <a:ln w="12700">
            <a:miter lim="400000"/>
          </a:ln>
        </p:spPr>
        <p:txBody>
          <a:bodyPr lIns="45719" rIns="45719" anchor="ctr"/>
          <a:lstStyle/>
          <a:p>
            <a:pPr algn="ctr">
              <a:defRPr>
                <a:solidFill>
                  <a:srgbClr val="FFFFFF"/>
                </a:solidFill>
              </a:defRPr>
            </a:pPr>
            <a:endParaRPr b="1" dirty="0"/>
          </a:p>
        </p:txBody>
      </p:sp>
      <p:sp>
        <p:nvSpPr>
          <p:cNvPr id="122" name="Rectangle 2"/>
          <p:cNvSpPr/>
          <p:nvPr/>
        </p:nvSpPr>
        <p:spPr>
          <a:xfrm>
            <a:off x="0" y="6456400"/>
            <a:ext cx="9144000" cy="412231"/>
          </a:xfrm>
          <a:prstGeom prst="rect">
            <a:avLst/>
          </a:prstGeom>
          <a:solidFill>
            <a:srgbClr val="F1C500"/>
          </a:solidFill>
          <a:ln w="12700">
            <a:miter lim="400000"/>
          </a:ln>
        </p:spPr>
        <p:txBody>
          <a:bodyPr lIns="45719" rIns="45719" anchor="ctr"/>
          <a:lstStyle/>
          <a:p>
            <a:pPr algn="ctr">
              <a:defRPr>
                <a:solidFill>
                  <a:srgbClr val="FFFFFF"/>
                </a:solidFill>
              </a:defRPr>
            </a:pPr>
            <a:endParaRPr/>
          </a:p>
        </p:txBody>
      </p:sp>
      <p:pic>
        <p:nvPicPr>
          <p:cNvPr id="125" name="Picture 9" descr="Picture 9"/>
          <p:cNvPicPr>
            <a:picLocks noChangeAspect="1"/>
          </p:cNvPicPr>
          <p:nvPr/>
        </p:nvPicPr>
        <p:blipFill>
          <a:blip r:embed="rId2"/>
          <a:srcRect t="3275" r="8294"/>
          <a:stretch>
            <a:fillRect/>
          </a:stretch>
        </p:blipFill>
        <p:spPr>
          <a:xfrm>
            <a:off x="5428689" y="-2"/>
            <a:ext cx="3715312" cy="3193861"/>
          </a:xfrm>
          <a:prstGeom prst="rect">
            <a:avLst/>
          </a:prstGeom>
          <a:ln w="12700">
            <a:miter lim="400000"/>
          </a:ln>
        </p:spPr>
      </p:pic>
      <p:pic>
        <p:nvPicPr>
          <p:cNvPr id="126" name="Picture 8" descr="Picture 8"/>
          <p:cNvPicPr>
            <a:picLocks noChangeAspect="1"/>
          </p:cNvPicPr>
          <p:nvPr/>
        </p:nvPicPr>
        <p:blipFill>
          <a:blip r:embed="rId3"/>
          <a:stretch>
            <a:fillRect/>
          </a:stretch>
        </p:blipFill>
        <p:spPr>
          <a:xfrm>
            <a:off x="544687" y="5860286"/>
            <a:ext cx="1230326" cy="390829"/>
          </a:xfrm>
          <a:prstGeom prst="rect">
            <a:avLst/>
          </a:prstGeom>
          <a:ln w="12700">
            <a:miter lim="400000"/>
          </a:ln>
        </p:spPr>
      </p:pic>
      <p:sp>
        <p:nvSpPr>
          <p:cNvPr id="5" name="Title 4">
            <a:extLst>
              <a:ext uri="{FF2B5EF4-FFF2-40B4-BE49-F238E27FC236}">
                <a16:creationId xmlns:a16="http://schemas.microsoft.com/office/drawing/2014/main" id="{D2D86BCB-8729-4935-99EB-4DF3D6FFA985}"/>
              </a:ext>
            </a:extLst>
          </p:cNvPr>
          <p:cNvSpPr>
            <a:spLocks noGrp="1"/>
          </p:cNvSpPr>
          <p:nvPr>
            <p:ph type="title"/>
          </p:nvPr>
        </p:nvSpPr>
        <p:spPr>
          <a:xfrm>
            <a:off x="239697" y="3025324"/>
            <a:ext cx="8540319" cy="1484532"/>
          </a:xfrm>
        </p:spPr>
        <p:txBody>
          <a:bodyPr>
            <a:normAutofit fontScale="90000"/>
          </a:bodyPr>
          <a:lstStyle/>
          <a:p>
            <a:pPr algn="ctr"/>
            <a:r>
              <a:rPr lang="en-US" sz="5300" b="1" dirty="0">
                <a:solidFill>
                  <a:schemeClr val="accent2"/>
                </a:solidFill>
                <a:latin typeface="Arial" panose="020B0604020202020204" pitchFamily="34" charset="0"/>
                <a:cs typeface="Arial" panose="020B0604020202020204" pitchFamily="34" charset="0"/>
              </a:rPr>
              <a:t>Campus Operations Meeting</a:t>
            </a:r>
            <a:br>
              <a:rPr lang="en-US" sz="4900" b="1" dirty="0">
                <a:solidFill>
                  <a:schemeClr val="accent2"/>
                </a:solidFill>
                <a:latin typeface="Arial" panose="020B0604020202020204" pitchFamily="34" charset="0"/>
                <a:cs typeface="Arial" panose="020B0604020202020204" pitchFamily="34" charset="0"/>
              </a:rPr>
            </a:br>
            <a:br>
              <a:rPr lang="en-US" sz="4000" b="1" dirty="0">
                <a:solidFill>
                  <a:schemeClr val="accent2"/>
                </a:solidFill>
                <a:latin typeface="Arial" panose="020B0604020202020204" pitchFamily="34" charset="0"/>
                <a:cs typeface="Arial" panose="020B0604020202020204" pitchFamily="34" charset="0"/>
              </a:rPr>
            </a:br>
            <a:r>
              <a:rPr lang="en-US" sz="4000" b="1" i="1" dirty="0">
                <a:solidFill>
                  <a:schemeClr val="accent2"/>
                </a:solidFill>
                <a:latin typeface="Arial" panose="020B0604020202020204" pitchFamily="34" charset="0"/>
                <a:cs typeface="Arial" panose="020B0604020202020204" pitchFamily="34" charset="0"/>
              </a:rPr>
              <a:t>November 13</a:t>
            </a:r>
            <a:r>
              <a:rPr lang="en-US" b="1" i="1" baseline="30000" dirty="0">
                <a:solidFill>
                  <a:schemeClr val="accent2"/>
                </a:solidFill>
                <a:latin typeface="Arial" panose="020B0604020202020204" pitchFamily="34" charset="0"/>
                <a:cs typeface="Arial" panose="020B0604020202020204" pitchFamily="34" charset="0"/>
              </a:rPr>
              <a:t>th</a:t>
            </a:r>
            <a:r>
              <a:rPr lang="en-US" b="1" i="1" dirty="0">
                <a:solidFill>
                  <a:schemeClr val="accent2"/>
                </a:solidFill>
                <a:latin typeface="Arial" panose="020B0604020202020204" pitchFamily="34" charset="0"/>
                <a:cs typeface="Arial" panose="020B0604020202020204" pitchFamily="34" charset="0"/>
              </a:rPr>
              <a:t>, 2023</a:t>
            </a:r>
          </a:p>
        </p:txBody>
      </p:sp>
    </p:spTree>
    <p:extLst>
      <p:ext uri="{BB962C8B-B14F-4D97-AF65-F5344CB8AC3E}">
        <p14:creationId xmlns:p14="http://schemas.microsoft.com/office/powerpoint/2010/main" val="52970411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0"/>
          <p:cNvSpPr/>
          <p:nvPr/>
        </p:nvSpPr>
        <p:spPr>
          <a:xfrm>
            <a:off x="0" y="2102"/>
            <a:ext cx="9144000" cy="6858001"/>
          </a:xfrm>
          <a:prstGeom prst="rect">
            <a:avLst/>
          </a:prstGeom>
          <a:solidFill>
            <a:srgbClr val="DF9F1E">
              <a:alpha val="8000"/>
            </a:srgbClr>
          </a:solidFill>
          <a:ln w="12700">
            <a:miter lim="400000"/>
          </a:ln>
        </p:spPr>
        <p:txBody>
          <a:bodyPr lIns="45719" rIns="45719" anchor="ctr"/>
          <a:lstStyle/>
          <a:p>
            <a:pPr algn="ctr">
              <a:defRPr>
                <a:solidFill>
                  <a:srgbClr val="FFFFFF"/>
                </a:solidFill>
              </a:defRPr>
            </a:pPr>
            <a:endParaRPr b="1" dirty="0"/>
          </a:p>
        </p:txBody>
      </p:sp>
      <p:sp>
        <p:nvSpPr>
          <p:cNvPr id="122" name="Rectangle 2"/>
          <p:cNvSpPr/>
          <p:nvPr/>
        </p:nvSpPr>
        <p:spPr>
          <a:xfrm>
            <a:off x="0" y="6456400"/>
            <a:ext cx="9144000" cy="412231"/>
          </a:xfrm>
          <a:prstGeom prst="rect">
            <a:avLst/>
          </a:prstGeom>
          <a:solidFill>
            <a:srgbClr val="F1C500"/>
          </a:solidFill>
          <a:ln w="12700">
            <a:miter lim="400000"/>
          </a:ln>
        </p:spPr>
        <p:txBody>
          <a:bodyPr lIns="45719" rIns="45719" anchor="ctr"/>
          <a:lstStyle/>
          <a:p>
            <a:pPr algn="ctr">
              <a:defRPr>
                <a:solidFill>
                  <a:srgbClr val="FFFFFF"/>
                </a:solidFill>
              </a:defRPr>
            </a:pPr>
            <a:endParaRPr dirty="0"/>
          </a:p>
        </p:txBody>
      </p:sp>
      <p:pic>
        <p:nvPicPr>
          <p:cNvPr id="126" name="Picture 8" descr="Picture 8"/>
          <p:cNvPicPr>
            <a:picLocks noChangeAspect="1"/>
          </p:cNvPicPr>
          <p:nvPr/>
        </p:nvPicPr>
        <p:blipFill>
          <a:blip r:embed="rId2"/>
          <a:stretch>
            <a:fillRect/>
          </a:stretch>
        </p:blipFill>
        <p:spPr>
          <a:xfrm>
            <a:off x="544687" y="5860286"/>
            <a:ext cx="1230326" cy="390829"/>
          </a:xfrm>
          <a:prstGeom prst="rect">
            <a:avLst/>
          </a:prstGeom>
          <a:ln w="12700">
            <a:miter lim="400000"/>
          </a:ln>
        </p:spPr>
      </p:pic>
      <p:sp>
        <p:nvSpPr>
          <p:cNvPr id="5" name="Title 4">
            <a:extLst>
              <a:ext uri="{FF2B5EF4-FFF2-40B4-BE49-F238E27FC236}">
                <a16:creationId xmlns:a16="http://schemas.microsoft.com/office/drawing/2014/main" id="{D2D86BCB-8729-4935-99EB-4DF3D6FFA985}"/>
              </a:ext>
            </a:extLst>
          </p:cNvPr>
          <p:cNvSpPr>
            <a:spLocks noGrp="1"/>
          </p:cNvSpPr>
          <p:nvPr>
            <p:ph type="title"/>
          </p:nvPr>
        </p:nvSpPr>
        <p:spPr>
          <a:xfrm>
            <a:off x="318499" y="220624"/>
            <a:ext cx="8628522" cy="1325564"/>
          </a:xfrm>
          <a:noFill/>
        </p:spPr>
        <p:txBody>
          <a:bodyPr>
            <a:normAutofit/>
          </a:bodyPr>
          <a:lstStyle/>
          <a:p>
            <a:r>
              <a:rPr lang="en-US" sz="3200" b="1" dirty="0">
                <a:solidFill>
                  <a:schemeClr val="accent2"/>
                </a:solidFill>
                <a:latin typeface="Arial" panose="020B0604020202020204" pitchFamily="34" charset="0"/>
                <a:cs typeface="Arial" panose="020B0604020202020204" pitchFamily="34" charset="0"/>
              </a:rPr>
              <a:t>Honorarium – Paid to Foreign Nationals</a:t>
            </a:r>
          </a:p>
        </p:txBody>
      </p:sp>
      <p:sp>
        <p:nvSpPr>
          <p:cNvPr id="3" name="Text Placeholder 2">
            <a:extLst>
              <a:ext uri="{FF2B5EF4-FFF2-40B4-BE49-F238E27FC236}">
                <a16:creationId xmlns:a16="http://schemas.microsoft.com/office/drawing/2014/main" id="{1EBB1BAB-C649-4B2D-B1FB-5EA7FE3062B8}"/>
              </a:ext>
            </a:extLst>
          </p:cNvPr>
          <p:cNvSpPr>
            <a:spLocks noGrp="1"/>
          </p:cNvSpPr>
          <p:nvPr>
            <p:ph type="body" idx="1"/>
          </p:nvPr>
        </p:nvSpPr>
        <p:spPr>
          <a:xfrm>
            <a:off x="318499" y="1527568"/>
            <a:ext cx="8318372" cy="4351338"/>
          </a:xfrm>
        </p:spPr>
        <p:txBody>
          <a:bodyPr>
            <a:normAutofit/>
          </a:bodyPr>
          <a:lstStyle/>
          <a:p>
            <a:pPr marL="0" marR="0" indent="0">
              <a:spcBef>
                <a:spcPts val="0"/>
              </a:spcBef>
              <a:spcAft>
                <a:spcPts val="0"/>
              </a:spcAft>
              <a:buNone/>
            </a:pPr>
            <a:r>
              <a:rPr lang="en-US" sz="1600" b="1" dirty="0">
                <a:solidFill>
                  <a:srgbClr val="663300"/>
                </a:solidFill>
                <a:latin typeface="Arial" panose="020B0604020202020204" pitchFamily="34" charset="0"/>
                <a:ea typeface="Times New Roman" panose="02020603050405020304" pitchFamily="18" charset="0"/>
                <a:cs typeface="Arial" panose="020B0604020202020204" pitchFamily="34" charset="0"/>
              </a:rPr>
              <a:t>ATTESTATION STATEMENT </a:t>
            </a:r>
          </a:p>
          <a:p>
            <a:pPr marL="0" marR="0" indent="0">
              <a:spcBef>
                <a:spcPts val="0"/>
              </a:spcBef>
              <a:spcAft>
                <a:spcPts val="0"/>
              </a:spcAft>
              <a:buNone/>
            </a:pPr>
            <a:endParaRPr lang="en-US" sz="1600" b="1" dirty="0">
              <a:solidFill>
                <a:srgbClr val="663300"/>
              </a:solidFill>
              <a:latin typeface="Arial" panose="020B0604020202020204" pitchFamily="34" charset="0"/>
              <a:ea typeface="Times New Roman" panose="02020603050405020304" pitchFamily="18" charset="0"/>
              <a:cs typeface="Arial" panose="020B0604020202020204" pitchFamily="34" charset="0"/>
            </a:endParaRPr>
          </a:p>
          <a:p>
            <a:pPr marL="0" marR="0" indent="0">
              <a:spcBef>
                <a:spcPts val="0"/>
              </a:spcBef>
              <a:spcAft>
                <a:spcPts val="0"/>
              </a:spcAft>
              <a:buNone/>
            </a:pPr>
            <a:r>
              <a:rPr lang="en-US" sz="1600" b="1" dirty="0">
                <a:solidFill>
                  <a:srgbClr val="663300"/>
                </a:solidFill>
                <a:effectLst/>
                <a:latin typeface="Arial" panose="020B0604020202020204" pitchFamily="34" charset="0"/>
                <a:ea typeface="Times New Roman" panose="02020603050405020304" pitchFamily="18" charset="0"/>
                <a:cs typeface="Arial" panose="020B0604020202020204" pitchFamily="34" charset="0"/>
              </a:rPr>
              <a:t>Academic Activity: </a:t>
            </a:r>
          </a:p>
          <a:p>
            <a:pPr marL="0" indent="0">
              <a:spcBef>
                <a:spcPts val="0"/>
              </a:spcBef>
              <a:buNone/>
            </a:pPr>
            <a:endParaRPr lang="en-US" sz="1600" dirty="0">
              <a:solidFill>
                <a:srgbClr val="663300"/>
              </a:solidFill>
              <a:effectLst/>
              <a:latin typeface="Arial" panose="020B0604020202020204" pitchFamily="34" charset="0"/>
              <a:ea typeface="Times New Roman" panose="02020603050405020304" pitchFamily="18" charset="0"/>
              <a:cs typeface="Arial" panose="020B0604020202020204" pitchFamily="34" charset="0"/>
            </a:endParaRPr>
          </a:p>
          <a:p>
            <a:pPr marL="0" marR="0" indent="0">
              <a:spcBef>
                <a:spcPts val="0"/>
              </a:spcBef>
              <a:spcAft>
                <a:spcPts val="0"/>
              </a:spcAft>
              <a:buNone/>
            </a:pPr>
            <a:r>
              <a:rPr lang="en-US" sz="1600" dirty="0">
                <a:solidFill>
                  <a:srgbClr val="663300"/>
                </a:solidFill>
                <a:effectLst/>
                <a:latin typeface="Arial" panose="020B0604020202020204" pitchFamily="34" charset="0"/>
                <a:ea typeface="Times New Roman" panose="02020603050405020304" pitchFamily="18" charset="0"/>
                <a:cs typeface="Arial" panose="020B0604020202020204" pitchFamily="34" charset="0"/>
              </a:rPr>
              <a:t>Honorarium for Guest Visitor/Presenter at Western Michigan University</a:t>
            </a:r>
          </a:p>
          <a:p>
            <a:pPr marL="0" marR="0" indent="0">
              <a:spcBef>
                <a:spcPts val="0"/>
              </a:spcBef>
              <a:spcAft>
                <a:spcPts val="0"/>
              </a:spcAft>
              <a:buNone/>
            </a:pPr>
            <a:r>
              <a:rPr lang="en-US" sz="1600" dirty="0">
                <a:solidFill>
                  <a:srgbClr val="663300"/>
                </a:solidFill>
                <a:effectLst/>
                <a:latin typeface="Arial" panose="020B0604020202020204" pitchFamily="34" charset="0"/>
                <a:ea typeface="Times New Roman" panose="02020603050405020304" pitchFamily="18" charset="0"/>
                <a:cs typeface="Arial" panose="020B0604020202020204" pitchFamily="34" charset="0"/>
              </a:rPr>
              <a:t>For the Department of ____________________________________________</a:t>
            </a:r>
          </a:p>
          <a:p>
            <a:pPr marL="0" marR="0" indent="0">
              <a:spcBef>
                <a:spcPts val="0"/>
              </a:spcBef>
              <a:spcAft>
                <a:spcPts val="0"/>
              </a:spcAft>
              <a:buNone/>
            </a:pPr>
            <a:r>
              <a:rPr lang="en-US" sz="1600" dirty="0">
                <a:solidFill>
                  <a:srgbClr val="663300"/>
                </a:solidFill>
                <a:effectLst/>
                <a:latin typeface="Arial" panose="020B0604020202020204" pitchFamily="34" charset="0"/>
                <a:ea typeface="Times New Roman" panose="02020603050405020304" pitchFamily="18" charset="0"/>
                <a:cs typeface="Arial" panose="020B0604020202020204" pitchFamily="34" charset="0"/>
              </a:rPr>
              <a:t>For dates of __________________ to __________________.</a:t>
            </a:r>
          </a:p>
          <a:p>
            <a:pPr marL="0" indent="0">
              <a:spcBef>
                <a:spcPts val="0"/>
              </a:spcBef>
              <a:buNone/>
            </a:pPr>
            <a:endParaRPr lang="en-US" sz="1600" dirty="0">
              <a:solidFill>
                <a:srgbClr val="663300"/>
              </a:solidFill>
              <a:effectLst/>
              <a:latin typeface="Arial" panose="020B0604020202020204" pitchFamily="34" charset="0"/>
              <a:ea typeface="Times New Roman" panose="02020603050405020304" pitchFamily="18" charset="0"/>
              <a:cs typeface="Arial" panose="020B0604020202020204" pitchFamily="34" charset="0"/>
            </a:endParaRPr>
          </a:p>
          <a:p>
            <a:pPr marL="0" marR="0" indent="0">
              <a:spcBef>
                <a:spcPts val="0"/>
              </a:spcBef>
              <a:spcAft>
                <a:spcPts val="0"/>
              </a:spcAft>
              <a:buNone/>
            </a:pPr>
            <a:r>
              <a:rPr lang="en-US" sz="1600" dirty="0">
                <a:solidFill>
                  <a:srgbClr val="663300"/>
                </a:solidFill>
                <a:effectLst/>
                <a:latin typeface="Arial" panose="020B0604020202020204" pitchFamily="34" charset="0"/>
                <a:ea typeface="Times New Roman" panose="02020603050405020304" pitchFamily="18" charset="0"/>
                <a:cs typeface="Arial" panose="020B0604020202020204" pitchFamily="34" charset="0"/>
              </a:rPr>
              <a:t>This academic activity must be 9 days or less at Western Michigan University.</a:t>
            </a:r>
          </a:p>
          <a:p>
            <a:pPr marL="0" marR="0" indent="0">
              <a:spcBef>
                <a:spcPts val="0"/>
              </a:spcBef>
              <a:spcAft>
                <a:spcPts val="0"/>
              </a:spcAft>
              <a:buNone/>
            </a:pPr>
            <a:r>
              <a:rPr lang="en-US" sz="1600" dirty="0">
                <a:solidFill>
                  <a:srgbClr val="663300"/>
                </a:solidFill>
                <a:effectLst/>
                <a:latin typeface="Arial" panose="020B0604020202020204" pitchFamily="34" charset="0"/>
                <a:ea typeface="Times New Roman" panose="02020603050405020304" pitchFamily="18" charset="0"/>
                <a:cs typeface="Arial" panose="020B0604020202020204" pitchFamily="34" charset="0"/>
              </a:rPr>
              <a:t> </a:t>
            </a:r>
          </a:p>
          <a:p>
            <a:pPr marL="0" marR="0" indent="0">
              <a:spcBef>
                <a:spcPts val="0"/>
              </a:spcBef>
              <a:spcAft>
                <a:spcPts val="0"/>
              </a:spcAft>
              <a:buNone/>
            </a:pPr>
            <a:r>
              <a:rPr lang="en-US" sz="1600" b="1" dirty="0">
                <a:solidFill>
                  <a:srgbClr val="663300"/>
                </a:solidFill>
                <a:effectLst/>
                <a:latin typeface="Arial" panose="020B0604020202020204" pitchFamily="34" charset="0"/>
                <a:ea typeface="Times New Roman" panose="02020603050405020304" pitchFamily="18" charset="0"/>
                <a:cs typeface="Arial" panose="020B0604020202020204" pitchFamily="34" charset="0"/>
              </a:rPr>
              <a:t>Amount of Honorarium: </a:t>
            </a:r>
            <a:r>
              <a:rPr lang="en-US" sz="1600" dirty="0">
                <a:solidFill>
                  <a:srgbClr val="663300"/>
                </a:solidFill>
                <a:effectLst/>
                <a:latin typeface="Arial" panose="020B0604020202020204" pitchFamily="34" charset="0"/>
                <a:ea typeface="Times New Roman" panose="02020603050405020304" pitchFamily="18" charset="0"/>
                <a:cs typeface="Arial" panose="020B0604020202020204" pitchFamily="34" charset="0"/>
              </a:rPr>
              <a:t>$</a:t>
            </a:r>
          </a:p>
          <a:p>
            <a:pPr marL="0" marR="0" indent="0">
              <a:spcBef>
                <a:spcPts val="0"/>
              </a:spcBef>
              <a:spcAft>
                <a:spcPts val="0"/>
              </a:spcAft>
              <a:buNone/>
            </a:pPr>
            <a:r>
              <a:rPr lang="en-US" sz="1600" dirty="0">
                <a:solidFill>
                  <a:srgbClr val="663300"/>
                </a:solidFill>
                <a:effectLst/>
                <a:latin typeface="Arial" panose="020B0604020202020204" pitchFamily="34" charset="0"/>
                <a:ea typeface="Times New Roman" panose="02020603050405020304" pitchFamily="18" charset="0"/>
                <a:cs typeface="Arial" panose="020B0604020202020204" pitchFamily="34" charset="0"/>
              </a:rPr>
              <a:t> </a:t>
            </a:r>
          </a:p>
          <a:p>
            <a:pPr marL="0" marR="0" indent="0">
              <a:spcBef>
                <a:spcPts val="0"/>
              </a:spcBef>
              <a:spcAft>
                <a:spcPts val="0"/>
              </a:spcAft>
              <a:buNone/>
            </a:pPr>
            <a:r>
              <a:rPr lang="en-US" sz="1600" dirty="0">
                <a:solidFill>
                  <a:srgbClr val="663300"/>
                </a:solidFill>
                <a:effectLst/>
                <a:latin typeface="Arial" panose="020B0604020202020204" pitchFamily="34" charset="0"/>
                <a:ea typeface="Times New Roman" panose="02020603050405020304" pitchFamily="18" charset="0"/>
                <a:cs typeface="Arial" panose="020B0604020202020204" pitchFamily="34" charset="0"/>
              </a:rPr>
              <a:t> </a:t>
            </a:r>
          </a:p>
          <a:p>
            <a:pPr marL="0" marR="0" indent="0">
              <a:spcBef>
                <a:spcPts val="0"/>
              </a:spcBef>
              <a:spcAft>
                <a:spcPts val="0"/>
              </a:spcAft>
              <a:buNone/>
            </a:pPr>
            <a:r>
              <a:rPr lang="en-US" sz="1600" dirty="0">
                <a:solidFill>
                  <a:srgbClr val="663300"/>
                </a:solidFill>
                <a:effectLst/>
                <a:latin typeface="Arial" panose="020B0604020202020204" pitchFamily="34" charset="0"/>
                <a:ea typeface="Times New Roman" panose="02020603050405020304" pitchFamily="18" charset="0"/>
                <a:cs typeface="Arial" panose="020B0604020202020204" pitchFamily="34" charset="0"/>
              </a:rPr>
              <a:t>I attest that I have not and will not be paid honorarium or reimbursement for expense payments by more than five U.S. institutions or organizations during a six-month period including the above referenced visit to Western Michigan University. </a:t>
            </a:r>
          </a:p>
          <a:p>
            <a:pPr marL="0" marR="0" indent="0">
              <a:spcBef>
                <a:spcPts val="0"/>
              </a:spcBef>
              <a:spcAft>
                <a:spcPts val="0"/>
              </a:spcAft>
              <a:buNone/>
            </a:pPr>
            <a:r>
              <a:rPr lang="en-US" sz="1600" dirty="0">
                <a:solidFill>
                  <a:srgbClr val="663300"/>
                </a:solidFill>
                <a:effectLst/>
                <a:latin typeface="Arial" panose="020B0604020202020204" pitchFamily="34" charset="0"/>
                <a:ea typeface="Times New Roman" panose="02020603050405020304" pitchFamily="18" charset="0"/>
                <a:cs typeface="Arial" panose="020B0604020202020204" pitchFamily="34" charset="0"/>
              </a:rPr>
              <a:t>  </a:t>
            </a:r>
          </a:p>
          <a:p>
            <a:pPr marL="0" marR="0" indent="0">
              <a:spcBef>
                <a:spcPts val="0"/>
              </a:spcBef>
              <a:spcAft>
                <a:spcPts val="0"/>
              </a:spcAft>
              <a:buNone/>
            </a:pPr>
            <a:r>
              <a:rPr lang="en-US" sz="1600" dirty="0">
                <a:solidFill>
                  <a:srgbClr val="663300"/>
                </a:solidFill>
                <a:effectLst/>
                <a:latin typeface="Arial" panose="020B0604020202020204" pitchFamily="34" charset="0"/>
                <a:ea typeface="Times New Roman" panose="02020603050405020304" pitchFamily="18" charset="0"/>
                <a:cs typeface="Arial" panose="020B0604020202020204" pitchFamily="34" charset="0"/>
              </a:rPr>
              <a:t>Signed by: ___________________________________      ____________________</a:t>
            </a:r>
          </a:p>
          <a:p>
            <a:pPr marL="0" marR="0" indent="0">
              <a:spcBef>
                <a:spcPts val="0"/>
              </a:spcBef>
              <a:spcAft>
                <a:spcPts val="0"/>
              </a:spcAft>
              <a:buNone/>
            </a:pPr>
            <a:r>
              <a:rPr lang="en-US" sz="1600" dirty="0">
                <a:solidFill>
                  <a:srgbClr val="663300"/>
                </a:solidFill>
                <a:effectLst/>
                <a:latin typeface="Arial" panose="020B0604020202020204" pitchFamily="34" charset="0"/>
                <a:ea typeface="Times New Roman" panose="02020603050405020304" pitchFamily="18" charset="0"/>
                <a:cs typeface="Arial" panose="020B0604020202020204" pitchFamily="34" charset="0"/>
              </a:rPr>
              <a:t>Payee:     (Name) 					   Date</a:t>
            </a:r>
            <a:endParaRPr lang="en-US" sz="1600" b="1" dirty="0">
              <a:solidFill>
                <a:srgbClr val="663300"/>
              </a:solidFill>
              <a:latin typeface="Arial" panose="020B0604020202020204" pitchFamily="34" charset="0"/>
              <a:cs typeface="Arial" panose="020B0604020202020204" pitchFamily="34" charset="0"/>
            </a:endParaRPr>
          </a:p>
          <a:p>
            <a:endParaRPr lang="en-US" sz="1600" b="1" dirty="0">
              <a:solidFill>
                <a:srgbClr val="663300"/>
              </a:solidFill>
              <a:latin typeface="Arial" panose="020B0604020202020204" pitchFamily="34" charset="0"/>
              <a:cs typeface="Arial" panose="020B0604020202020204" pitchFamily="34" charset="0"/>
            </a:endParaRPr>
          </a:p>
          <a:p>
            <a:pPr marL="457200" lvl="1" indent="0">
              <a:buNone/>
            </a:pPr>
            <a:endParaRPr lang="en-US" sz="2400" dirty="0">
              <a:solidFill>
                <a:schemeClr val="accent2"/>
              </a:solidFill>
            </a:endParaRPr>
          </a:p>
        </p:txBody>
      </p:sp>
      <p:cxnSp>
        <p:nvCxnSpPr>
          <p:cNvPr id="8" name="Straight Connector 7">
            <a:extLst>
              <a:ext uri="{FF2B5EF4-FFF2-40B4-BE49-F238E27FC236}">
                <a16:creationId xmlns:a16="http://schemas.microsoft.com/office/drawing/2014/main" id="{A34C5183-DEDB-4D0A-B960-30812F9EF759}"/>
              </a:ext>
            </a:extLst>
          </p:cNvPr>
          <p:cNvCxnSpPr/>
          <p:nvPr/>
        </p:nvCxnSpPr>
        <p:spPr>
          <a:xfrm>
            <a:off x="431593" y="1407559"/>
            <a:ext cx="8280813" cy="0"/>
          </a:xfrm>
          <a:prstGeom prst="line">
            <a:avLst/>
          </a:prstGeom>
          <a:no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820927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0"/>
          <p:cNvSpPr/>
          <p:nvPr/>
        </p:nvSpPr>
        <p:spPr>
          <a:xfrm>
            <a:off x="0" y="2102"/>
            <a:ext cx="9144000" cy="6858001"/>
          </a:xfrm>
          <a:prstGeom prst="rect">
            <a:avLst/>
          </a:prstGeom>
          <a:solidFill>
            <a:srgbClr val="DF9F1E">
              <a:alpha val="8000"/>
            </a:srgbClr>
          </a:solidFill>
          <a:ln w="12700">
            <a:miter lim="400000"/>
          </a:ln>
        </p:spPr>
        <p:txBody>
          <a:bodyPr lIns="45719" rIns="45719" anchor="ctr"/>
          <a:lstStyle/>
          <a:p>
            <a:pPr algn="ctr">
              <a:defRPr>
                <a:solidFill>
                  <a:srgbClr val="FFFFFF"/>
                </a:solidFill>
              </a:defRPr>
            </a:pPr>
            <a:endParaRPr b="1" dirty="0"/>
          </a:p>
        </p:txBody>
      </p:sp>
      <p:sp>
        <p:nvSpPr>
          <p:cNvPr id="122" name="Rectangle 2"/>
          <p:cNvSpPr/>
          <p:nvPr/>
        </p:nvSpPr>
        <p:spPr>
          <a:xfrm>
            <a:off x="0" y="6456400"/>
            <a:ext cx="9144000" cy="412231"/>
          </a:xfrm>
          <a:prstGeom prst="rect">
            <a:avLst/>
          </a:prstGeom>
          <a:solidFill>
            <a:srgbClr val="F1C500"/>
          </a:solidFill>
          <a:ln w="12700">
            <a:miter lim="400000"/>
          </a:ln>
        </p:spPr>
        <p:txBody>
          <a:bodyPr lIns="45719" rIns="45719" anchor="ctr"/>
          <a:lstStyle/>
          <a:p>
            <a:pPr algn="ctr">
              <a:defRPr>
                <a:solidFill>
                  <a:srgbClr val="FFFFFF"/>
                </a:solidFill>
              </a:defRPr>
            </a:pPr>
            <a:endParaRPr dirty="0"/>
          </a:p>
        </p:txBody>
      </p:sp>
      <p:pic>
        <p:nvPicPr>
          <p:cNvPr id="126" name="Picture 8" descr="Picture 8"/>
          <p:cNvPicPr>
            <a:picLocks noChangeAspect="1"/>
          </p:cNvPicPr>
          <p:nvPr/>
        </p:nvPicPr>
        <p:blipFill>
          <a:blip r:embed="rId2"/>
          <a:stretch>
            <a:fillRect/>
          </a:stretch>
        </p:blipFill>
        <p:spPr>
          <a:xfrm>
            <a:off x="544687" y="5860286"/>
            <a:ext cx="1230326" cy="390829"/>
          </a:xfrm>
          <a:prstGeom prst="rect">
            <a:avLst/>
          </a:prstGeom>
          <a:ln w="12700">
            <a:miter lim="400000"/>
          </a:ln>
        </p:spPr>
      </p:pic>
      <p:sp>
        <p:nvSpPr>
          <p:cNvPr id="5" name="Title 4">
            <a:extLst>
              <a:ext uri="{FF2B5EF4-FFF2-40B4-BE49-F238E27FC236}">
                <a16:creationId xmlns:a16="http://schemas.microsoft.com/office/drawing/2014/main" id="{D2D86BCB-8729-4935-99EB-4DF3D6FFA985}"/>
              </a:ext>
            </a:extLst>
          </p:cNvPr>
          <p:cNvSpPr>
            <a:spLocks noGrp="1"/>
          </p:cNvSpPr>
          <p:nvPr>
            <p:ph type="title"/>
          </p:nvPr>
        </p:nvSpPr>
        <p:spPr>
          <a:xfrm>
            <a:off x="318499" y="220624"/>
            <a:ext cx="8628522" cy="1325564"/>
          </a:xfrm>
          <a:noFill/>
        </p:spPr>
        <p:txBody>
          <a:bodyPr>
            <a:normAutofit/>
          </a:bodyPr>
          <a:lstStyle/>
          <a:p>
            <a:r>
              <a:rPr lang="en-US" sz="3200" b="1" dirty="0">
                <a:solidFill>
                  <a:schemeClr val="accent2"/>
                </a:solidFill>
                <a:latin typeface="Arial" panose="020B0604020202020204" pitchFamily="34" charset="0"/>
                <a:cs typeface="Arial" panose="020B0604020202020204" pitchFamily="34" charset="0"/>
              </a:rPr>
              <a:t>Independent Contractor (IC) Yes or No?</a:t>
            </a:r>
          </a:p>
        </p:txBody>
      </p:sp>
      <p:sp>
        <p:nvSpPr>
          <p:cNvPr id="3" name="Text Placeholder 2">
            <a:extLst>
              <a:ext uri="{FF2B5EF4-FFF2-40B4-BE49-F238E27FC236}">
                <a16:creationId xmlns:a16="http://schemas.microsoft.com/office/drawing/2014/main" id="{1EBB1BAB-C649-4B2D-B1FB-5EA7FE3062B8}"/>
              </a:ext>
            </a:extLst>
          </p:cNvPr>
          <p:cNvSpPr>
            <a:spLocks noGrp="1"/>
          </p:cNvSpPr>
          <p:nvPr>
            <p:ph type="body" idx="1"/>
          </p:nvPr>
        </p:nvSpPr>
        <p:spPr>
          <a:xfrm>
            <a:off x="318499" y="1527568"/>
            <a:ext cx="8318372" cy="4351338"/>
          </a:xfrm>
        </p:spPr>
        <p:txBody>
          <a:bodyPr>
            <a:normAutofit fontScale="92500" lnSpcReduction="10000"/>
          </a:bodyPr>
          <a:lstStyle/>
          <a:p>
            <a:pPr marL="342900" marR="0" lvl="0" indent="-342900">
              <a:lnSpc>
                <a:spcPct val="107000"/>
              </a:lnSpc>
              <a:spcBef>
                <a:spcPts val="0"/>
              </a:spcBef>
              <a:spcAft>
                <a:spcPts val="0"/>
              </a:spcAft>
              <a:buFont typeface="+mj-lt"/>
              <a:buAutoNum type="arabicParenR"/>
            </a:pPr>
            <a:r>
              <a:rPr lang="en-US" sz="2200" b="1" dirty="0">
                <a:solidFill>
                  <a:srgbClr val="663300"/>
                </a:solidFill>
                <a:effectLst/>
                <a:latin typeface="Arial" panose="020B0604020202020204" pitchFamily="34" charset="0"/>
                <a:ea typeface="Calibri" panose="020F0502020204030204" pitchFamily="34" charset="0"/>
                <a:cs typeface="Arial" panose="020B0604020202020204" pitchFamily="34" charset="0"/>
              </a:rPr>
              <a:t>Giving Keynote at our annual departmental conference:</a:t>
            </a:r>
          </a:p>
          <a:p>
            <a:pPr marL="838200" lvl="1" indent="-342900">
              <a:lnSpc>
                <a:spcPct val="107000"/>
              </a:lnSpc>
              <a:spcBef>
                <a:spcPts val="0"/>
              </a:spcBef>
              <a:buFont typeface="Symbol" panose="05050102010706020507" pitchFamily="18" charset="2"/>
              <a:buChar char=""/>
            </a:pPr>
            <a:r>
              <a:rPr lang="en-US" sz="1800" dirty="0">
                <a:solidFill>
                  <a:srgbClr val="663300"/>
                </a:solidFill>
                <a:effectLst/>
                <a:latin typeface="Arial" panose="020B0604020202020204" pitchFamily="34" charset="0"/>
                <a:ea typeface="Calibri" panose="020F0502020204030204" pitchFamily="34" charset="0"/>
                <a:cs typeface="Arial" panose="020B0604020202020204" pitchFamily="34" charset="0"/>
              </a:rPr>
              <a:t>November 1, 2023</a:t>
            </a:r>
          </a:p>
          <a:p>
            <a:pPr marL="838200" lvl="1" indent="-342900">
              <a:lnSpc>
                <a:spcPct val="107000"/>
              </a:lnSpc>
              <a:spcBef>
                <a:spcPts val="0"/>
              </a:spcBef>
              <a:buFont typeface="Symbol" panose="05050102010706020507" pitchFamily="18" charset="2"/>
              <a:buChar char=""/>
            </a:pPr>
            <a:r>
              <a:rPr lang="en-US" sz="1800" dirty="0">
                <a:solidFill>
                  <a:srgbClr val="663300"/>
                </a:solidFill>
                <a:effectLst/>
                <a:latin typeface="Arial" panose="020B0604020202020204" pitchFamily="34" charset="0"/>
                <a:ea typeface="Calibri" panose="020F0502020204030204" pitchFamily="34" charset="0"/>
                <a:cs typeface="Arial" panose="020B0604020202020204" pitchFamily="34" charset="0"/>
              </a:rPr>
              <a:t>12:00 - 12:45 p.m.</a:t>
            </a:r>
          </a:p>
          <a:p>
            <a:pPr marL="838200" lvl="1" indent="-342900">
              <a:lnSpc>
                <a:spcPct val="107000"/>
              </a:lnSpc>
              <a:spcBef>
                <a:spcPts val="0"/>
              </a:spcBef>
              <a:buFont typeface="Symbol" panose="05050102010706020507" pitchFamily="18" charset="2"/>
              <a:buChar char=""/>
            </a:pPr>
            <a:r>
              <a:rPr lang="en-US" sz="1800" dirty="0">
                <a:solidFill>
                  <a:srgbClr val="663300"/>
                </a:solidFill>
                <a:effectLst/>
                <a:latin typeface="Arial" panose="020B0604020202020204" pitchFamily="34" charset="0"/>
                <a:ea typeface="Calibri" panose="020F0502020204030204" pitchFamily="34" charset="0"/>
                <a:cs typeface="Arial" panose="020B0604020202020204" pitchFamily="34" charset="0"/>
              </a:rPr>
              <a:t>$500</a:t>
            </a:r>
          </a:p>
          <a:p>
            <a:pPr marL="342900" marR="0" lvl="0" indent="-342900">
              <a:lnSpc>
                <a:spcPct val="107000"/>
              </a:lnSpc>
              <a:spcBef>
                <a:spcPts val="0"/>
              </a:spcBef>
              <a:spcAft>
                <a:spcPts val="0"/>
              </a:spcAft>
              <a:buFont typeface="+mj-lt"/>
              <a:buAutoNum type="arabicParenR"/>
            </a:pPr>
            <a:r>
              <a:rPr lang="en-US" sz="2200" b="1" dirty="0">
                <a:solidFill>
                  <a:srgbClr val="663300"/>
                </a:solidFill>
                <a:effectLst/>
                <a:latin typeface="Arial" panose="020B0604020202020204" pitchFamily="34" charset="0"/>
                <a:ea typeface="Calibri" panose="020F0502020204030204" pitchFamily="34" charset="0"/>
                <a:cs typeface="Arial" panose="020B0604020202020204" pitchFamily="34" charset="0"/>
              </a:rPr>
              <a:t>Coaching and evaluating teacher performance:</a:t>
            </a:r>
          </a:p>
          <a:p>
            <a:pPr marL="838200" lvl="1" indent="-342900">
              <a:lnSpc>
                <a:spcPct val="107000"/>
              </a:lnSpc>
              <a:spcBef>
                <a:spcPts val="0"/>
              </a:spcBef>
              <a:buFont typeface="Symbol" panose="05050102010706020507" pitchFamily="18" charset="2"/>
              <a:buChar char=""/>
            </a:pPr>
            <a:r>
              <a:rPr lang="en-US" sz="1800" dirty="0">
                <a:solidFill>
                  <a:srgbClr val="663300"/>
                </a:solidFill>
                <a:effectLst/>
                <a:latin typeface="Arial" panose="020B0604020202020204" pitchFamily="34" charset="0"/>
                <a:ea typeface="Calibri" panose="020F0502020204030204" pitchFamily="34" charset="0"/>
                <a:cs typeface="Arial" panose="020B0604020202020204" pitchFamily="34" charset="0"/>
              </a:rPr>
              <a:t>$100 per teacher</a:t>
            </a:r>
          </a:p>
          <a:p>
            <a:pPr marL="838200" lvl="1" indent="-342900">
              <a:lnSpc>
                <a:spcPct val="107000"/>
              </a:lnSpc>
              <a:spcBef>
                <a:spcPts val="0"/>
              </a:spcBef>
              <a:buFont typeface="Symbol" panose="05050102010706020507" pitchFamily="18" charset="2"/>
              <a:buChar char=""/>
            </a:pPr>
            <a:r>
              <a:rPr lang="en-US" sz="1800" dirty="0">
                <a:solidFill>
                  <a:srgbClr val="663300"/>
                </a:solidFill>
                <a:effectLst/>
                <a:latin typeface="Arial" panose="020B0604020202020204" pitchFamily="34" charset="0"/>
                <a:ea typeface="Calibri" panose="020F0502020204030204" pitchFamily="34" charset="0"/>
                <a:cs typeface="Arial" panose="020B0604020202020204" pitchFamily="34" charset="0"/>
              </a:rPr>
              <a:t>Fall semester</a:t>
            </a:r>
          </a:p>
          <a:p>
            <a:pPr marL="342900" marR="0" lvl="0" indent="-342900">
              <a:lnSpc>
                <a:spcPct val="107000"/>
              </a:lnSpc>
              <a:spcBef>
                <a:spcPts val="0"/>
              </a:spcBef>
              <a:spcAft>
                <a:spcPts val="0"/>
              </a:spcAft>
              <a:buFont typeface="+mj-lt"/>
              <a:buAutoNum type="arabicParenR"/>
            </a:pPr>
            <a:r>
              <a:rPr lang="en-US" sz="2200" b="1" dirty="0">
                <a:solidFill>
                  <a:srgbClr val="663300"/>
                </a:solidFill>
                <a:effectLst/>
                <a:latin typeface="Arial" panose="020B0604020202020204" pitchFamily="34" charset="0"/>
                <a:ea typeface="Calibri" panose="020F0502020204030204" pitchFamily="34" charset="0"/>
                <a:cs typeface="Arial" panose="020B0604020202020204" pitchFamily="34" charset="0"/>
              </a:rPr>
              <a:t>Panel participant for Indigenous Peoples Day:</a:t>
            </a:r>
          </a:p>
          <a:p>
            <a:pPr marL="838200" lvl="1" indent="-342900">
              <a:lnSpc>
                <a:spcPct val="107000"/>
              </a:lnSpc>
              <a:spcBef>
                <a:spcPts val="0"/>
              </a:spcBef>
              <a:buFont typeface="Symbol" panose="05050102010706020507" pitchFamily="18" charset="2"/>
              <a:buChar char=""/>
            </a:pPr>
            <a:r>
              <a:rPr lang="en-US" sz="1800" dirty="0">
                <a:solidFill>
                  <a:srgbClr val="663300"/>
                </a:solidFill>
                <a:effectLst/>
                <a:latin typeface="Arial" panose="020B0604020202020204" pitchFamily="34" charset="0"/>
                <a:ea typeface="Calibri" panose="020F0502020204030204" pitchFamily="34" charset="0"/>
                <a:cs typeface="Arial" panose="020B0604020202020204" pitchFamily="34" charset="0"/>
              </a:rPr>
              <a:t>$2,000 honorarium</a:t>
            </a:r>
          </a:p>
          <a:p>
            <a:pPr marL="342900" marR="0" lvl="0" indent="-342900">
              <a:lnSpc>
                <a:spcPct val="107000"/>
              </a:lnSpc>
              <a:spcBef>
                <a:spcPts val="0"/>
              </a:spcBef>
              <a:spcAft>
                <a:spcPts val="0"/>
              </a:spcAft>
              <a:buFont typeface="+mj-lt"/>
              <a:buAutoNum type="arabicParenR"/>
            </a:pPr>
            <a:r>
              <a:rPr lang="en-US" sz="2200" b="1" dirty="0">
                <a:solidFill>
                  <a:srgbClr val="663300"/>
                </a:solidFill>
                <a:effectLst/>
                <a:latin typeface="Arial" panose="020B0604020202020204" pitchFamily="34" charset="0"/>
                <a:ea typeface="Calibri" panose="020F0502020204030204" pitchFamily="34" charset="0"/>
                <a:cs typeface="Arial" panose="020B0604020202020204" pitchFamily="34" charset="0"/>
              </a:rPr>
              <a:t>Teaching dance class to external community population:</a:t>
            </a:r>
          </a:p>
          <a:p>
            <a:pPr marL="838200" lvl="1" indent="-342900">
              <a:lnSpc>
                <a:spcPct val="107000"/>
              </a:lnSpc>
              <a:spcBef>
                <a:spcPts val="0"/>
              </a:spcBef>
              <a:buFont typeface="Symbol" panose="05050102010706020507" pitchFamily="18" charset="2"/>
              <a:buChar char=""/>
            </a:pPr>
            <a:r>
              <a:rPr lang="en-US" sz="1800" dirty="0">
                <a:solidFill>
                  <a:srgbClr val="663300"/>
                </a:solidFill>
                <a:effectLst/>
                <a:latin typeface="Arial" panose="020B0604020202020204" pitchFamily="34" charset="0"/>
                <a:ea typeface="Calibri" panose="020F0502020204030204" pitchFamily="34" charset="0"/>
                <a:cs typeface="Arial" panose="020B0604020202020204" pitchFamily="34" charset="0"/>
              </a:rPr>
              <a:t>$50/class</a:t>
            </a:r>
          </a:p>
          <a:p>
            <a:pPr marL="838200" lvl="1" indent="-342900">
              <a:lnSpc>
                <a:spcPct val="107000"/>
              </a:lnSpc>
              <a:spcBef>
                <a:spcPts val="0"/>
              </a:spcBef>
              <a:buFont typeface="Symbol" panose="05050102010706020507" pitchFamily="18" charset="2"/>
              <a:buChar char=""/>
            </a:pPr>
            <a:r>
              <a:rPr lang="en-US" sz="1800" dirty="0">
                <a:solidFill>
                  <a:srgbClr val="663300"/>
                </a:solidFill>
                <a:effectLst/>
                <a:latin typeface="Arial" panose="020B0604020202020204" pitchFamily="34" charset="0"/>
                <a:ea typeface="Calibri" panose="020F0502020204030204" pitchFamily="34" charset="0"/>
                <a:cs typeface="Arial" panose="020B0604020202020204" pitchFamily="34" charset="0"/>
              </a:rPr>
              <a:t>1.5 hours/class</a:t>
            </a:r>
          </a:p>
          <a:p>
            <a:pPr marL="838200" lvl="1" indent="-342900">
              <a:lnSpc>
                <a:spcPct val="107000"/>
              </a:lnSpc>
              <a:spcBef>
                <a:spcPts val="0"/>
              </a:spcBef>
              <a:buFont typeface="Symbol" panose="05050102010706020507" pitchFamily="18" charset="2"/>
              <a:buChar char=""/>
            </a:pPr>
            <a:r>
              <a:rPr lang="en-US" sz="1800" dirty="0">
                <a:solidFill>
                  <a:srgbClr val="663300"/>
                </a:solidFill>
                <a:effectLst/>
                <a:latin typeface="Arial" panose="020B0604020202020204" pitchFamily="34" charset="0"/>
                <a:ea typeface="Calibri" panose="020F0502020204030204" pitchFamily="34" charset="0"/>
                <a:cs typeface="Arial" panose="020B0604020202020204" pitchFamily="34" charset="0"/>
              </a:rPr>
              <a:t>1/1/24 through 4/30/24</a:t>
            </a:r>
          </a:p>
          <a:p>
            <a:pPr marL="838200" lvl="1" indent="-342900">
              <a:lnSpc>
                <a:spcPct val="107000"/>
              </a:lnSpc>
              <a:spcBef>
                <a:spcPts val="0"/>
              </a:spcBef>
              <a:buFont typeface="Symbol" panose="05050102010706020507" pitchFamily="18" charset="2"/>
              <a:buChar char=""/>
            </a:pPr>
            <a:r>
              <a:rPr lang="en-US" sz="1800" dirty="0">
                <a:solidFill>
                  <a:srgbClr val="663300"/>
                </a:solidFill>
                <a:effectLst/>
                <a:latin typeface="Arial" panose="020B0604020202020204" pitchFamily="34" charset="0"/>
                <a:ea typeface="Calibri" panose="020F0502020204030204" pitchFamily="34" charset="0"/>
                <a:cs typeface="Arial" panose="020B0604020202020204" pitchFamily="34" charset="0"/>
              </a:rPr>
              <a:t>Every Friday from 5-6:30</a:t>
            </a:r>
          </a:p>
          <a:p>
            <a:pPr marL="838200" lvl="1" indent="-342900">
              <a:lnSpc>
                <a:spcPct val="107000"/>
              </a:lnSpc>
              <a:spcBef>
                <a:spcPts val="0"/>
              </a:spcBef>
              <a:spcAft>
                <a:spcPts val="800"/>
              </a:spcAft>
              <a:buFont typeface="Symbol" panose="05050102010706020507" pitchFamily="18" charset="2"/>
              <a:buChar char=""/>
            </a:pPr>
            <a:r>
              <a:rPr lang="en-US" sz="1800" dirty="0">
                <a:solidFill>
                  <a:srgbClr val="663300"/>
                </a:solidFill>
                <a:effectLst/>
                <a:latin typeface="Arial" panose="020B0604020202020204" pitchFamily="34" charset="0"/>
                <a:ea typeface="Calibri" panose="020F0502020204030204" pitchFamily="34" charset="0"/>
                <a:cs typeface="Arial" panose="020B0604020202020204" pitchFamily="34" charset="0"/>
              </a:rPr>
              <a:t>Located in WMU building</a:t>
            </a:r>
          </a:p>
          <a:p>
            <a:pPr marL="457200" lvl="1" indent="0">
              <a:buNone/>
            </a:pPr>
            <a:endParaRPr lang="en-US" sz="2400" dirty="0">
              <a:solidFill>
                <a:schemeClr val="accent2"/>
              </a:solidFill>
            </a:endParaRPr>
          </a:p>
        </p:txBody>
      </p:sp>
      <p:cxnSp>
        <p:nvCxnSpPr>
          <p:cNvPr id="8" name="Straight Connector 7">
            <a:extLst>
              <a:ext uri="{FF2B5EF4-FFF2-40B4-BE49-F238E27FC236}">
                <a16:creationId xmlns:a16="http://schemas.microsoft.com/office/drawing/2014/main" id="{A34C5183-DEDB-4D0A-B960-30812F9EF759}"/>
              </a:ext>
            </a:extLst>
          </p:cNvPr>
          <p:cNvCxnSpPr/>
          <p:nvPr/>
        </p:nvCxnSpPr>
        <p:spPr>
          <a:xfrm>
            <a:off x="431593" y="1407559"/>
            <a:ext cx="8280813" cy="0"/>
          </a:xfrm>
          <a:prstGeom prst="line">
            <a:avLst/>
          </a:prstGeom>
          <a:no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6515838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0"/>
          <p:cNvSpPr/>
          <p:nvPr/>
        </p:nvSpPr>
        <p:spPr>
          <a:xfrm>
            <a:off x="0" y="2102"/>
            <a:ext cx="9144000" cy="6858001"/>
          </a:xfrm>
          <a:prstGeom prst="rect">
            <a:avLst/>
          </a:prstGeom>
          <a:solidFill>
            <a:srgbClr val="DF9F1E">
              <a:alpha val="8000"/>
            </a:srgbClr>
          </a:solidFill>
          <a:ln w="12700">
            <a:miter lim="400000"/>
          </a:ln>
        </p:spPr>
        <p:txBody>
          <a:bodyPr lIns="45719" rIns="45719" anchor="ctr"/>
          <a:lstStyle/>
          <a:p>
            <a:pPr algn="ctr">
              <a:defRPr>
                <a:solidFill>
                  <a:srgbClr val="FFFFFF"/>
                </a:solidFill>
              </a:defRPr>
            </a:pPr>
            <a:endParaRPr b="1" dirty="0"/>
          </a:p>
        </p:txBody>
      </p:sp>
      <p:sp>
        <p:nvSpPr>
          <p:cNvPr id="122" name="Rectangle 2"/>
          <p:cNvSpPr/>
          <p:nvPr/>
        </p:nvSpPr>
        <p:spPr>
          <a:xfrm>
            <a:off x="0" y="6456400"/>
            <a:ext cx="9144000" cy="412231"/>
          </a:xfrm>
          <a:prstGeom prst="rect">
            <a:avLst/>
          </a:prstGeom>
          <a:solidFill>
            <a:srgbClr val="F1C500"/>
          </a:solidFill>
          <a:ln w="12700">
            <a:miter lim="400000"/>
          </a:ln>
        </p:spPr>
        <p:txBody>
          <a:bodyPr lIns="45719" rIns="45719" anchor="ctr"/>
          <a:lstStyle/>
          <a:p>
            <a:pPr algn="ctr">
              <a:defRPr>
                <a:solidFill>
                  <a:srgbClr val="FFFFFF"/>
                </a:solidFill>
              </a:defRPr>
            </a:pPr>
            <a:endParaRPr dirty="0"/>
          </a:p>
        </p:txBody>
      </p:sp>
      <p:pic>
        <p:nvPicPr>
          <p:cNvPr id="126" name="Picture 8" descr="Picture 8"/>
          <p:cNvPicPr>
            <a:picLocks noChangeAspect="1"/>
          </p:cNvPicPr>
          <p:nvPr/>
        </p:nvPicPr>
        <p:blipFill>
          <a:blip r:embed="rId2"/>
          <a:stretch>
            <a:fillRect/>
          </a:stretch>
        </p:blipFill>
        <p:spPr>
          <a:xfrm>
            <a:off x="544687" y="5860286"/>
            <a:ext cx="1230326" cy="390829"/>
          </a:xfrm>
          <a:prstGeom prst="rect">
            <a:avLst/>
          </a:prstGeom>
          <a:ln w="12700">
            <a:miter lim="400000"/>
          </a:ln>
        </p:spPr>
      </p:pic>
      <p:sp>
        <p:nvSpPr>
          <p:cNvPr id="5" name="Title 4">
            <a:extLst>
              <a:ext uri="{FF2B5EF4-FFF2-40B4-BE49-F238E27FC236}">
                <a16:creationId xmlns:a16="http://schemas.microsoft.com/office/drawing/2014/main" id="{D2D86BCB-8729-4935-99EB-4DF3D6FFA985}"/>
              </a:ext>
            </a:extLst>
          </p:cNvPr>
          <p:cNvSpPr>
            <a:spLocks noGrp="1"/>
          </p:cNvSpPr>
          <p:nvPr>
            <p:ph type="title"/>
          </p:nvPr>
        </p:nvSpPr>
        <p:spPr>
          <a:xfrm>
            <a:off x="318499" y="220624"/>
            <a:ext cx="8628522" cy="1325564"/>
          </a:xfrm>
          <a:noFill/>
        </p:spPr>
        <p:txBody>
          <a:bodyPr>
            <a:normAutofit/>
          </a:bodyPr>
          <a:lstStyle/>
          <a:p>
            <a:r>
              <a:rPr lang="en-US" sz="3200" b="1" dirty="0">
                <a:solidFill>
                  <a:schemeClr val="accent2"/>
                </a:solidFill>
                <a:latin typeface="Arial" panose="020B0604020202020204" pitchFamily="34" charset="0"/>
                <a:cs typeface="Arial" panose="020B0604020202020204" pitchFamily="34" charset="0"/>
              </a:rPr>
              <a:t>Employee Classifications</a:t>
            </a:r>
          </a:p>
        </p:txBody>
      </p:sp>
      <p:sp>
        <p:nvSpPr>
          <p:cNvPr id="3" name="Text Placeholder 2">
            <a:extLst>
              <a:ext uri="{FF2B5EF4-FFF2-40B4-BE49-F238E27FC236}">
                <a16:creationId xmlns:a16="http://schemas.microsoft.com/office/drawing/2014/main" id="{1EBB1BAB-C649-4B2D-B1FB-5EA7FE3062B8}"/>
              </a:ext>
            </a:extLst>
          </p:cNvPr>
          <p:cNvSpPr>
            <a:spLocks noGrp="1"/>
          </p:cNvSpPr>
          <p:nvPr>
            <p:ph type="body" idx="1"/>
          </p:nvPr>
        </p:nvSpPr>
        <p:spPr>
          <a:xfrm>
            <a:off x="318499" y="1527568"/>
            <a:ext cx="8318372" cy="4351338"/>
          </a:xfrm>
        </p:spPr>
        <p:txBody>
          <a:bodyPr>
            <a:normAutofit/>
          </a:bodyPr>
          <a:lstStyle/>
          <a:p>
            <a:endParaRPr lang="en-US" sz="1600" b="1" dirty="0">
              <a:solidFill>
                <a:srgbClr val="663300"/>
              </a:solidFill>
              <a:latin typeface="Arial" panose="020B0604020202020204" pitchFamily="34" charset="0"/>
              <a:cs typeface="Arial" panose="020B0604020202020204" pitchFamily="34" charset="0"/>
            </a:endParaRPr>
          </a:p>
          <a:p>
            <a:pPr marL="457200" lvl="1" indent="0">
              <a:buNone/>
            </a:pPr>
            <a:endParaRPr lang="en-US" sz="2400" dirty="0">
              <a:solidFill>
                <a:schemeClr val="accent2"/>
              </a:solidFill>
            </a:endParaRPr>
          </a:p>
        </p:txBody>
      </p:sp>
      <p:cxnSp>
        <p:nvCxnSpPr>
          <p:cNvPr id="8" name="Straight Connector 7">
            <a:extLst>
              <a:ext uri="{FF2B5EF4-FFF2-40B4-BE49-F238E27FC236}">
                <a16:creationId xmlns:a16="http://schemas.microsoft.com/office/drawing/2014/main" id="{A34C5183-DEDB-4D0A-B960-30812F9EF759}"/>
              </a:ext>
            </a:extLst>
          </p:cNvPr>
          <p:cNvCxnSpPr/>
          <p:nvPr/>
        </p:nvCxnSpPr>
        <p:spPr>
          <a:xfrm>
            <a:off x="431593" y="1407559"/>
            <a:ext cx="8280813" cy="0"/>
          </a:xfrm>
          <a:prstGeom prst="line">
            <a:avLst/>
          </a:prstGeom>
          <a:no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pic>
        <p:nvPicPr>
          <p:cNvPr id="9" name="Picture 8">
            <a:extLst>
              <a:ext uri="{FF2B5EF4-FFF2-40B4-BE49-F238E27FC236}">
                <a16:creationId xmlns:a16="http://schemas.microsoft.com/office/drawing/2014/main" id="{CE9315BA-11B1-48DB-8FED-97C707D30A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653" y="1612845"/>
            <a:ext cx="2449977" cy="2243764"/>
          </a:xfrm>
          <a:prstGeom prst="rect">
            <a:avLst/>
          </a:prstGeom>
        </p:spPr>
      </p:pic>
      <p:pic>
        <p:nvPicPr>
          <p:cNvPr id="10" name="Picture 9">
            <a:extLst>
              <a:ext uri="{FF2B5EF4-FFF2-40B4-BE49-F238E27FC236}">
                <a16:creationId xmlns:a16="http://schemas.microsoft.com/office/drawing/2014/main" id="{06BFC66E-53A1-4922-86B7-967A27C808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3697" y="1592622"/>
            <a:ext cx="2629221" cy="2243764"/>
          </a:xfrm>
          <a:prstGeom prst="rect">
            <a:avLst/>
          </a:prstGeom>
        </p:spPr>
      </p:pic>
      <p:pic>
        <p:nvPicPr>
          <p:cNvPr id="11" name="Picture 10">
            <a:extLst>
              <a:ext uri="{FF2B5EF4-FFF2-40B4-BE49-F238E27FC236}">
                <a16:creationId xmlns:a16="http://schemas.microsoft.com/office/drawing/2014/main" id="{CA744C04-7182-4C7E-9A29-E267F2B5F5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6930" y="4098065"/>
            <a:ext cx="3112009" cy="2069588"/>
          </a:xfrm>
          <a:prstGeom prst="rect">
            <a:avLst/>
          </a:prstGeom>
        </p:spPr>
      </p:pic>
    </p:spTree>
    <p:extLst>
      <p:ext uri="{BB962C8B-B14F-4D97-AF65-F5344CB8AC3E}">
        <p14:creationId xmlns:p14="http://schemas.microsoft.com/office/powerpoint/2010/main" val="41987146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0"/>
          <p:cNvSpPr/>
          <p:nvPr/>
        </p:nvSpPr>
        <p:spPr>
          <a:xfrm>
            <a:off x="0" y="2102"/>
            <a:ext cx="9144000" cy="6858001"/>
          </a:xfrm>
          <a:prstGeom prst="rect">
            <a:avLst/>
          </a:prstGeom>
          <a:solidFill>
            <a:srgbClr val="DF9F1E">
              <a:alpha val="8000"/>
            </a:srgbClr>
          </a:solidFill>
          <a:ln w="12700">
            <a:miter lim="400000"/>
          </a:ln>
        </p:spPr>
        <p:txBody>
          <a:bodyPr lIns="45719" rIns="45719" anchor="ctr"/>
          <a:lstStyle/>
          <a:p>
            <a:pPr algn="ctr">
              <a:defRPr>
                <a:solidFill>
                  <a:srgbClr val="FFFFFF"/>
                </a:solidFill>
              </a:defRPr>
            </a:pPr>
            <a:endParaRPr b="1" dirty="0"/>
          </a:p>
        </p:txBody>
      </p:sp>
      <p:sp>
        <p:nvSpPr>
          <p:cNvPr id="122" name="Rectangle 2"/>
          <p:cNvSpPr/>
          <p:nvPr/>
        </p:nvSpPr>
        <p:spPr>
          <a:xfrm>
            <a:off x="0" y="6456400"/>
            <a:ext cx="9144000" cy="412231"/>
          </a:xfrm>
          <a:prstGeom prst="rect">
            <a:avLst/>
          </a:prstGeom>
          <a:solidFill>
            <a:srgbClr val="F1C500"/>
          </a:solidFill>
          <a:ln w="12700">
            <a:miter lim="400000"/>
          </a:ln>
        </p:spPr>
        <p:txBody>
          <a:bodyPr lIns="45719" rIns="45719" anchor="ctr"/>
          <a:lstStyle/>
          <a:p>
            <a:pPr algn="ctr">
              <a:defRPr>
                <a:solidFill>
                  <a:srgbClr val="FFFFFF"/>
                </a:solidFill>
              </a:defRPr>
            </a:pPr>
            <a:endParaRPr dirty="0"/>
          </a:p>
        </p:txBody>
      </p:sp>
      <p:pic>
        <p:nvPicPr>
          <p:cNvPr id="126" name="Picture 8" descr="Picture 8"/>
          <p:cNvPicPr>
            <a:picLocks noChangeAspect="1"/>
          </p:cNvPicPr>
          <p:nvPr/>
        </p:nvPicPr>
        <p:blipFill>
          <a:blip r:embed="rId2"/>
          <a:stretch>
            <a:fillRect/>
          </a:stretch>
        </p:blipFill>
        <p:spPr>
          <a:xfrm>
            <a:off x="544687" y="5860286"/>
            <a:ext cx="1230326" cy="390829"/>
          </a:xfrm>
          <a:prstGeom prst="rect">
            <a:avLst/>
          </a:prstGeom>
          <a:ln w="12700">
            <a:miter lim="400000"/>
          </a:ln>
        </p:spPr>
      </p:pic>
      <p:sp>
        <p:nvSpPr>
          <p:cNvPr id="5" name="Title 4">
            <a:extLst>
              <a:ext uri="{FF2B5EF4-FFF2-40B4-BE49-F238E27FC236}">
                <a16:creationId xmlns:a16="http://schemas.microsoft.com/office/drawing/2014/main" id="{D2D86BCB-8729-4935-99EB-4DF3D6FFA985}"/>
              </a:ext>
            </a:extLst>
          </p:cNvPr>
          <p:cNvSpPr>
            <a:spLocks noGrp="1"/>
          </p:cNvSpPr>
          <p:nvPr>
            <p:ph type="title"/>
          </p:nvPr>
        </p:nvSpPr>
        <p:spPr>
          <a:xfrm>
            <a:off x="318499" y="220624"/>
            <a:ext cx="8628522" cy="1325564"/>
          </a:xfrm>
          <a:noFill/>
        </p:spPr>
        <p:txBody>
          <a:bodyPr>
            <a:normAutofit/>
          </a:bodyPr>
          <a:lstStyle/>
          <a:p>
            <a:r>
              <a:rPr lang="en-US" sz="3200" b="1" dirty="0">
                <a:solidFill>
                  <a:schemeClr val="accent2"/>
                </a:solidFill>
                <a:latin typeface="Arial" panose="020B0604020202020204" pitchFamily="34" charset="0"/>
                <a:cs typeface="Arial" panose="020B0604020202020204" pitchFamily="34" charset="0"/>
              </a:rPr>
              <a:t>Employee Classifications</a:t>
            </a:r>
          </a:p>
        </p:txBody>
      </p:sp>
      <p:sp>
        <p:nvSpPr>
          <p:cNvPr id="3" name="Text Placeholder 2">
            <a:extLst>
              <a:ext uri="{FF2B5EF4-FFF2-40B4-BE49-F238E27FC236}">
                <a16:creationId xmlns:a16="http://schemas.microsoft.com/office/drawing/2014/main" id="{1EBB1BAB-C649-4B2D-B1FB-5EA7FE3062B8}"/>
              </a:ext>
            </a:extLst>
          </p:cNvPr>
          <p:cNvSpPr>
            <a:spLocks noGrp="1"/>
          </p:cNvSpPr>
          <p:nvPr>
            <p:ph type="body" idx="1"/>
          </p:nvPr>
        </p:nvSpPr>
        <p:spPr>
          <a:xfrm>
            <a:off x="318499" y="1527568"/>
            <a:ext cx="8318372" cy="4351338"/>
          </a:xfrm>
        </p:spPr>
        <p:txBody>
          <a:bodyPr>
            <a:normAutofit/>
          </a:bodyPr>
          <a:lstStyle/>
          <a:p>
            <a:pPr marL="0" indent="0">
              <a:buNone/>
            </a:pPr>
            <a:r>
              <a:rPr lang="en-US" sz="2400" b="1" dirty="0">
                <a:solidFill>
                  <a:srgbClr val="663300"/>
                </a:solidFill>
                <a:latin typeface="Arial" panose="020B0604020202020204" pitchFamily="34" charset="0"/>
                <a:cs typeface="Arial" panose="020B0604020202020204" pitchFamily="34" charset="0"/>
              </a:rPr>
              <a:t>Is Employee Misclassification Illegal?</a:t>
            </a:r>
          </a:p>
          <a:p>
            <a:pPr marL="0" indent="0">
              <a:buNone/>
            </a:pPr>
            <a:endParaRPr lang="en-US" sz="2000" b="1" dirty="0">
              <a:solidFill>
                <a:srgbClr val="663300"/>
              </a:solidFill>
              <a:latin typeface="Arial" panose="020B0604020202020204" pitchFamily="34" charset="0"/>
              <a:cs typeface="Arial" panose="020B0604020202020204" pitchFamily="34" charset="0"/>
            </a:endParaRPr>
          </a:p>
          <a:p>
            <a:pPr marL="0" indent="0">
              <a:buNone/>
            </a:pPr>
            <a:endParaRPr lang="en-US" sz="2000" b="1" dirty="0">
              <a:solidFill>
                <a:srgbClr val="663300"/>
              </a:solidFill>
              <a:latin typeface="Arial" panose="020B0604020202020204" pitchFamily="34" charset="0"/>
              <a:cs typeface="Arial" panose="020B0604020202020204" pitchFamily="34" charset="0"/>
            </a:endParaRPr>
          </a:p>
          <a:p>
            <a:pPr marL="457200" lvl="1" indent="0">
              <a:buNone/>
            </a:pPr>
            <a:endParaRPr lang="en-US" sz="2400" dirty="0">
              <a:solidFill>
                <a:schemeClr val="accent2"/>
              </a:solidFill>
            </a:endParaRPr>
          </a:p>
        </p:txBody>
      </p:sp>
      <p:cxnSp>
        <p:nvCxnSpPr>
          <p:cNvPr id="8" name="Straight Connector 7">
            <a:extLst>
              <a:ext uri="{FF2B5EF4-FFF2-40B4-BE49-F238E27FC236}">
                <a16:creationId xmlns:a16="http://schemas.microsoft.com/office/drawing/2014/main" id="{A34C5183-DEDB-4D0A-B960-30812F9EF759}"/>
              </a:ext>
            </a:extLst>
          </p:cNvPr>
          <p:cNvCxnSpPr/>
          <p:nvPr/>
        </p:nvCxnSpPr>
        <p:spPr>
          <a:xfrm>
            <a:off x="431593" y="1407559"/>
            <a:ext cx="8280813" cy="0"/>
          </a:xfrm>
          <a:prstGeom prst="line">
            <a:avLst/>
          </a:prstGeom>
          <a:no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pic>
        <p:nvPicPr>
          <p:cNvPr id="9" name="Picture 8">
            <a:extLst>
              <a:ext uri="{FF2B5EF4-FFF2-40B4-BE49-F238E27FC236}">
                <a16:creationId xmlns:a16="http://schemas.microsoft.com/office/drawing/2014/main" id="{A103C745-54A3-4C2C-B203-451635CB6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499" y="2246527"/>
            <a:ext cx="2781952" cy="2216675"/>
          </a:xfrm>
          <a:prstGeom prst="rect">
            <a:avLst/>
          </a:prstGeom>
        </p:spPr>
      </p:pic>
      <p:pic>
        <p:nvPicPr>
          <p:cNvPr id="10" name="Picture 9">
            <a:extLst>
              <a:ext uri="{FF2B5EF4-FFF2-40B4-BE49-F238E27FC236}">
                <a16:creationId xmlns:a16="http://schemas.microsoft.com/office/drawing/2014/main" id="{9E3A78B2-0A54-48CD-8ACB-DF3EA03A74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8951" y="3754639"/>
            <a:ext cx="2517464" cy="2429345"/>
          </a:xfrm>
          <a:prstGeom prst="rect">
            <a:avLst/>
          </a:prstGeom>
        </p:spPr>
      </p:pic>
      <p:pic>
        <p:nvPicPr>
          <p:cNvPr id="11" name="Picture 10">
            <a:extLst>
              <a:ext uri="{FF2B5EF4-FFF2-40B4-BE49-F238E27FC236}">
                <a16:creationId xmlns:a16="http://schemas.microsoft.com/office/drawing/2014/main" id="{F4DB7C50-70EE-4B4D-93E6-CBFD177356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0788" y="1877447"/>
            <a:ext cx="2539590" cy="2694553"/>
          </a:xfrm>
          <a:prstGeom prst="rect">
            <a:avLst/>
          </a:prstGeom>
        </p:spPr>
      </p:pic>
    </p:spTree>
    <p:extLst>
      <p:ext uri="{BB962C8B-B14F-4D97-AF65-F5344CB8AC3E}">
        <p14:creationId xmlns:p14="http://schemas.microsoft.com/office/powerpoint/2010/main" val="90465102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0"/>
          <p:cNvSpPr/>
          <p:nvPr/>
        </p:nvSpPr>
        <p:spPr>
          <a:xfrm>
            <a:off x="0" y="2102"/>
            <a:ext cx="9144000" cy="6858001"/>
          </a:xfrm>
          <a:prstGeom prst="rect">
            <a:avLst/>
          </a:prstGeom>
          <a:solidFill>
            <a:srgbClr val="DF9F1E">
              <a:alpha val="8000"/>
            </a:srgbClr>
          </a:solidFill>
          <a:ln w="12700">
            <a:miter lim="400000"/>
          </a:ln>
        </p:spPr>
        <p:txBody>
          <a:bodyPr lIns="45719" rIns="45719" anchor="ctr"/>
          <a:lstStyle/>
          <a:p>
            <a:pPr algn="ctr">
              <a:defRPr>
                <a:solidFill>
                  <a:srgbClr val="FFFFFF"/>
                </a:solidFill>
              </a:defRPr>
            </a:pPr>
            <a:endParaRPr b="1" dirty="0"/>
          </a:p>
        </p:txBody>
      </p:sp>
      <p:sp>
        <p:nvSpPr>
          <p:cNvPr id="122" name="Rectangle 2"/>
          <p:cNvSpPr/>
          <p:nvPr/>
        </p:nvSpPr>
        <p:spPr>
          <a:xfrm>
            <a:off x="0" y="6456400"/>
            <a:ext cx="9144000" cy="412231"/>
          </a:xfrm>
          <a:prstGeom prst="rect">
            <a:avLst/>
          </a:prstGeom>
          <a:solidFill>
            <a:srgbClr val="F1C500"/>
          </a:solidFill>
          <a:ln w="12700">
            <a:miter lim="400000"/>
          </a:ln>
        </p:spPr>
        <p:txBody>
          <a:bodyPr lIns="45719" rIns="45719" anchor="ctr"/>
          <a:lstStyle/>
          <a:p>
            <a:pPr algn="ctr">
              <a:defRPr>
                <a:solidFill>
                  <a:srgbClr val="FFFFFF"/>
                </a:solidFill>
              </a:defRPr>
            </a:pPr>
            <a:endParaRPr dirty="0"/>
          </a:p>
        </p:txBody>
      </p:sp>
      <p:pic>
        <p:nvPicPr>
          <p:cNvPr id="126" name="Picture 8" descr="Picture 8"/>
          <p:cNvPicPr>
            <a:picLocks noChangeAspect="1"/>
          </p:cNvPicPr>
          <p:nvPr/>
        </p:nvPicPr>
        <p:blipFill>
          <a:blip r:embed="rId2"/>
          <a:stretch>
            <a:fillRect/>
          </a:stretch>
        </p:blipFill>
        <p:spPr>
          <a:xfrm>
            <a:off x="544687" y="5860286"/>
            <a:ext cx="1230326" cy="390829"/>
          </a:xfrm>
          <a:prstGeom prst="rect">
            <a:avLst/>
          </a:prstGeom>
          <a:ln w="12700">
            <a:miter lim="400000"/>
          </a:ln>
        </p:spPr>
      </p:pic>
      <p:sp>
        <p:nvSpPr>
          <p:cNvPr id="5" name="Title 4">
            <a:extLst>
              <a:ext uri="{FF2B5EF4-FFF2-40B4-BE49-F238E27FC236}">
                <a16:creationId xmlns:a16="http://schemas.microsoft.com/office/drawing/2014/main" id="{D2D86BCB-8729-4935-99EB-4DF3D6FFA985}"/>
              </a:ext>
            </a:extLst>
          </p:cNvPr>
          <p:cNvSpPr>
            <a:spLocks noGrp="1"/>
          </p:cNvSpPr>
          <p:nvPr>
            <p:ph type="title"/>
          </p:nvPr>
        </p:nvSpPr>
        <p:spPr>
          <a:xfrm>
            <a:off x="318499" y="220624"/>
            <a:ext cx="8628522" cy="1325564"/>
          </a:xfrm>
          <a:noFill/>
        </p:spPr>
        <p:txBody>
          <a:bodyPr>
            <a:normAutofit/>
          </a:bodyPr>
          <a:lstStyle/>
          <a:p>
            <a:r>
              <a:rPr lang="en-US" sz="3200" b="1" dirty="0">
                <a:solidFill>
                  <a:schemeClr val="accent2"/>
                </a:solidFill>
                <a:latin typeface="Arial" panose="020B0604020202020204" pitchFamily="34" charset="0"/>
                <a:cs typeface="Arial" panose="020B0604020202020204" pitchFamily="34" charset="0"/>
              </a:rPr>
              <a:t>Independent Contractor (IC)</a:t>
            </a:r>
          </a:p>
        </p:txBody>
      </p:sp>
      <p:sp>
        <p:nvSpPr>
          <p:cNvPr id="3" name="Text Placeholder 2">
            <a:extLst>
              <a:ext uri="{FF2B5EF4-FFF2-40B4-BE49-F238E27FC236}">
                <a16:creationId xmlns:a16="http://schemas.microsoft.com/office/drawing/2014/main" id="{1EBB1BAB-C649-4B2D-B1FB-5EA7FE3062B8}"/>
              </a:ext>
            </a:extLst>
          </p:cNvPr>
          <p:cNvSpPr>
            <a:spLocks noGrp="1"/>
          </p:cNvSpPr>
          <p:nvPr>
            <p:ph type="body" idx="1"/>
          </p:nvPr>
        </p:nvSpPr>
        <p:spPr>
          <a:xfrm>
            <a:off x="318499" y="1527568"/>
            <a:ext cx="8318372" cy="4351338"/>
          </a:xfrm>
        </p:spPr>
        <p:txBody>
          <a:bodyPr>
            <a:normAutofit/>
          </a:bodyPr>
          <a:lstStyle/>
          <a:p>
            <a:pPr marL="0" indent="0">
              <a:buNone/>
            </a:pPr>
            <a:r>
              <a:rPr lang="en-US" sz="2000" b="1" dirty="0">
                <a:solidFill>
                  <a:srgbClr val="663300"/>
                </a:solidFill>
                <a:latin typeface="Arial" panose="020B0604020202020204" pitchFamily="34" charset="0"/>
                <a:cs typeface="Arial" panose="020B0604020202020204" pitchFamily="34" charset="0"/>
              </a:rPr>
              <a:t>Characteristics of an IC – IRS 20 Factors – 3 Categories</a:t>
            </a:r>
          </a:p>
          <a:p>
            <a:pPr marL="0" indent="-38100">
              <a:buNone/>
            </a:pPr>
            <a:endParaRPr lang="en-US" sz="2000" b="1" dirty="0">
              <a:solidFill>
                <a:schemeClr val="accent2"/>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A34C5183-DEDB-4D0A-B960-30812F9EF759}"/>
              </a:ext>
            </a:extLst>
          </p:cNvPr>
          <p:cNvCxnSpPr/>
          <p:nvPr/>
        </p:nvCxnSpPr>
        <p:spPr>
          <a:xfrm>
            <a:off x="431593" y="1407559"/>
            <a:ext cx="8280813" cy="0"/>
          </a:xfrm>
          <a:prstGeom prst="line">
            <a:avLst/>
          </a:prstGeom>
          <a:no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
        <p:nvSpPr>
          <p:cNvPr id="9" name="TextBox 8">
            <a:extLst>
              <a:ext uri="{FF2B5EF4-FFF2-40B4-BE49-F238E27FC236}">
                <a16:creationId xmlns:a16="http://schemas.microsoft.com/office/drawing/2014/main" id="{92B56F25-D6DA-40C5-8847-A0F24D38C634}"/>
              </a:ext>
            </a:extLst>
          </p:cNvPr>
          <p:cNvSpPr txBox="1"/>
          <p:nvPr/>
        </p:nvSpPr>
        <p:spPr>
          <a:xfrm>
            <a:off x="387903" y="2370698"/>
            <a:ext cx="8248968" cy="2585323"/>
          </a:xfrm>
          <a:prstGeom prst="rect">
            <a:avLst/>
          </a:prstGeom>
          <a:solidFill>
            <a:schemeClr val="bg1"/>
          </a:solidFill>
          <a:ln>
            <a:solidFill>
              <a:schemeClr val="accent4">
                <a:lumMod val="75000"/>
              </a:schemeClr>
            </a:solidFill>
          </a:ln>
          <a:scene3d>
            <a:camera prst="orthographicFront"/>
            <a:lightRig rig="threePt" dir="t"/>
          </a:scene3d>
          <a:sp3d contourW="12700" prstMaterial="dkEdge">
            <a:contourClr>
              <a:srgbClr val="9A7500"/>
            </a:contourClr>
          </a:sp3d>
        </p:spPr>
        <p:txBody>
          <a:bodyPr wrap="square" rtlCol="0">
            <a:spAutoFit/>
          </a:bodyPr>
          <a:lstStyle/>
          <a:p>
            <a:endParaRPr lang="en-US" dirty="0"/>
          </a:p>
          <a:p>
            <a:r>
              <a:rPr lang="en-US" dirty="0"/>
              <a:t>Behavioral </a:t>
            </a:r>
            <a:r>
              <a:rPr lang="en-US" b="1" dirty="0"/>
              <a:t>Control</a:t>
            </a:r>
            <a:r>
              <a:rPr lang="en-US" dirty="0"/>
              <a:t> – who </a:t>
            </a:r>
            <a:r>
              <a:rPr lang="en-US" b="1" dirty="0"/>
              <a:t>control</a:t>
            </a:r>
            <a:r>
              <a:rPr lang="en-US" dirty="0"/>
              <a:t>s what the worker does and how it gets accomplished</a:t>
            </a:r>
          </a:p>
          <a:p>
            <a:endParaRPr lang="en-US" dirty="0"/>
          </a:p>
          <a:p>
            <a:r>
              <a:rPr lang="en-US" dirty="0"/>
              <a:t>Financial </a:t>
            </a:r>
            <a:r>
              <a:rPr lang="en-US" b="1" dirty="0"/>
              <a:t>Control</a:t>
            </a:r>
            <a:r>
              <a:rPr lang="en-US" dirty="0"/>
              <a:t> – who has the right to </a:t>
            </a:r>
            <a:r>
              <a:rPr lang="en-US" b="1" dirty="0"/>
              <a:t>control</a:t>
            </a:r>
            <a:r>
              <a:rPr lang="en-US" dirty="0"/>
              <a:t> and direct the business aspects of the worker’s job</a:t>
            </a:r>
          </a:p>
          <a:p>
            <a:endParaRPr lang="en-US" dirty="0"/>
          </a:p>
          <a:p>
            <a:r>
              <a:rPr lang="en-US" dirty="0"/>
              <a:t>Relationship Factors – how long will the entities work together; is travel or other benefits included in compensation</a:t>
            </a:r>
          </a:p>
        </p:txBody>
      </p:sp>
      <p:pic>
        <p:nvPicPr>
          <p:cNvPr id="10" name="Picture 9">
            <a:extLst>
              <a:ext uri="{FF2B5EF4-FFF2-40B4-BE49-F238E27FC236}">
                <a16:creationId xmlns:a16="http://schemas.microsoft.com/office/drawing/2014/main" id="{26880F3B-3004-4A41-B883-53E5C2ADC9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5981" y="5025099"/>
            <a:ext cx="2623774" cy="1415834"/>
          </a:xfrm>
          <a:prstGeom prst="rect">
            <a:avLst/>
          </a:prstGeom>
        </p:spPr>
      </p:pic>
    </p:spTree>
    <p:extLst>
      <p:ext uri="{BB962C8B-B14F-4D97-AF65-F5344CB8AC3E}">
        <p14:creationId xmlns:p14="http://schemas.microsoft.com/office/powerpoint/2010/main" val="308890814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0"/>
          <p:cNvSpPr/>
          <p:nvPr/>
        </p:nvSpPr>
        <p:spPr>
          <a:xfrm>
            <a:off x="0" y="2102"/>
            <a:ext cx="9144000" cy="6858001"/>
          </a:xfrm>
          <a:prstGeom prst="rect">
            <a:avLst/>
          </a:prstGeom>
          <a:solidFill>
            <a:srgbClr val="DF9F1E">
              <a:alpha val="8000"/>
            </a:srgbClr>
          </a:solidFill>
          <a:ln w="12700">
            <a:miter lim="400000"/>
          </a:ln>
        </p:spPr>
        <p:txBody>
          <a:bodyPr lIns="45719" rIns="45719" anchor="ctr"/>
          <a:lstStyle/>
          <a:p>
            <a:pPr algn="ctr">
              <a:defRPr>
                <a:solidFill>
                  <a:srgbClr val="FFFFFF"/>
                </a:solidFill>
              </a:defRPr>
            </a:pPr>
            <a:endParaRPr b="1" dirty="0"/>
          </a:p>
        </p:txBody>
      </p:sp>
      <p:sp>
        <p:nvSpPr>
          <p:cNvPr id="122" name="Rectangle 2"/>
          <p:cNvSpPr/>
          <p:nvPr/>
        </p:nvSpPr>
        <p:spPr>
          <a:xfrm>
            <a:off x="0" y="6456400"/>
            <a:ext cx="9144000" cy="412231"/>
          </a:xfrm>
          <a:prstGeom prst="rect">
            <a:avLst/>
          </a:prstGeom>
          <a:solidFill>
            <a:srgbClr val="F1C500"/>
          </a:solidFill>
          <a:ln w="12700">
            <a:miter lim="400000"/>
          </a:ln>
        </p:spPr>
        <p:txBody>
          <a:bodyPr lIns="45719" rIns="45719" anchor="ctr"/>
          <a:lstStyle/>
          <a:p>
            <a:pPr algn="ctr">
              <a:defRPr>
                <a:solidFill>
                  <a:srgbClr val="FFFFFF"/>
                </a:solidFill>
              </a:defRPr>
            </a:pPr>
            <a:endParaRPr dirty="0"/>
          </a:p>
        </p:txBody>
      </p:sp>
      <p:pic>
        <p:nvPicPr>
          <p:cNvPr id="126" name="Picture 8" descr="Picture 8"/>
          <p:cNvPicPr>
            <a:picLocks noChangeAspect="1"/>
          </p:cNvPicPr>
          <p:nvPr/>
        </p:nvPicPr>
        <p:blipFill>
          <a:blip r:embed="rId2"/>
          <a:stretch>
            <a:fillRect/>
          </a:stretch>
        </p:blipFill>
        <p:spPr>
          <a:xfrm>
            <a:off x="544687" y="5860286"/>
            <a:ext cx="1230326" cy="390829"/>
          </a:xfrm>
          <a:prstGeom prst="rect">
            <a:avLst/>
          </a:prstGeom>
          <a:ln w="12700">
            <a:miter lim="400000"/>
          </a:ln>
        </p:spPr>
      </p:pic>
      <p:sp>
        <p:nvSpPr>
          <p:cNvPr id="5" name="Title 4">
            <a:extLst>
              <a:ext uri="{FF2B5EF4-FFF2-40B4-BE49-F238E27FC236}">
                <a16:creationId xmlns:a16="http://schemas.microsoft.com/office/drawing/2014/main" id="{D2D86BCB-8729-4935-99EB-4DF3D6FFA985}"/>
              </a:ext>
            </a:extLst>
          </p:cNvPr>
          <p:cNvSpPr>
            <a:spLocks noGrp="1"/>
          </p:cNvSpPr>
          <p:nvPr>
            <p:ph type="title"/>
          </p:nvPr>
        </p:nvSpPr>
        <p:spPr>
          <a:xfrm>
            <a:off x="318499" y="220624"/>
            <a:ext cx="8628522" cy="1325564"/>
          </a:xfrm>
          <a:noFill/>
        </p:spPr>
        <p:txBody>
          <a:bodyPr>
            <a:normAutofit/>
          </a:bodyPr>
          <a:lstStyle/>
          <a:p>
            <a:r>
              <a:rPr lang="en-US" sz="3200" b="1" dirty="0">
                <a:solidFill>
                  <a:schemeClr val="accent2"/>
                </a:solidFill>
                <a:latin typeface="Arial" panose="020B0604020202020204" pitchFamily="34" charset="0"/>
                <a:cs typeface="Arial" panose="020B0604020202020204" pitchFamily="34" charset="0"/>
              </a:rPr>
              <a:t>Independent Contractor (IC)</a:t>
            </a:r>
          </a:p>
        </p:txBody>
      </p:sp>
      <p:sp>
        <p:nvSpPr>
          <p:cNvPr id="3" name="Text Placeholder 2">
            <a:extLst>
              <a:ext uri="{FF2B5EF4-FFF2-40B4-BE49-F238E27FC236}">
                <a16:creationId xmlns:a16="http://schemas.microsoft.com/office/drawing/2014/main" id="{1EBB1BAB-C649-4B2D-B1FB-5EA7FE3062B8}"/>
              </a:ext>
            </a:extLst>
          </p:cNvPr>
          <p:cNvSpPr>
            <a:spLocks noGrp="1"/>
          </p:cNvSpPr>
          <p:nvPr>
            <p:ph type="body" idx="1"/>
          </p:nvPr>
        </p:nvSpPr>
        <p:spPr>
          <a:xfrm>
            <a:off x="318499" y="1527568"/>
            <a:ext cx="8318372" cy="4351338"/>
          </a:xfrm>
        </p:spPr>
        <p:txBody>
          <a:bodyPr>
            <a:normAutofit fontScale="92500" lnSpcReduction="10000"/>
          </a:bodyPr>
          <a:lstStyle/>
          <a:p>
            <a:pPr marL="0" indent="-38100">
              <a:buNone/>
            </a:pPr>
            <a:r>
              <a:rPr lang="en-US" sz="2000" b="1" dirty="0">
                <a:solidFill>
                  <a:schemeClr val="accent2"/>
                </a:solidFill>
              </a:rPr>
              <a:t>Typical Characteristics:</a:t>
            </a:r>
          </a:p>
          <a:p>
            <a:r>
              <a:rPr lang="en-US" sz="1800" dirty="0">
                <a:solidFill>
                  <a:srgbClr val="663300"/>
                </a:solidFill>
                <a:latin typeface="+mj-lt"/>
              </a:rPr>
              <a:t>Hired to complete one or a few </a:t>
            </a:r>
            <a:r>
              <a:rPr lang="en-US" sz="1800" i="1" u="sng" dirty="0">
                <a:solidFill>
                  <a:srgbClr val="663300"/>
                </a:solidFill>
                <a:latin typeface="+mj-lt"/>
              </a:rPr>
              <a:t>specific </a:t>
            </a:r>
            <a:r>
              <a:rPr lang="en-US" sz="1800" dirty="0">
                <a:solidFill>
                  <a:srgbClr val="663300"/>
                </a:solidFill>
                <a:latin typeface="+mj-lt"/>
              </a:rPr>
              <a:t>tasks</a:t>
            </a:r>
          </a:p>
          <a:p>
            <a:r>
              <a:rPr lang="en-US" sz="1800" dirty="0">
                <a:solidFill>
                  <a:srgbClr val="663300"/>
                </a:solidFill>
                <a:latin typeface="+mj-lt"/>
              </a:rPr>
              <a:t>Control how/when/where the service is performed</a:t>
            </a:r>
          </a:p>
          <a:p>
            <a:r>
              <a:rPr lang="en-US" sz="1800" dirty="0">
                <a:solidFill>
                  <a:srgbClr val="663300"/>
                </a:solidFill>
                <a:latin typeface="+mj-lt"/>
              </a:rPr>
              <a:t>No training/supervision required</a:t>
            </a:r>
          </a:p>
          <a:p>
            <a:r>
              <a:rPr lang="en-US" sz="1800" dirty="0">
                <a:solidFill>
                  <a:srgbClr val="663300"/>
                </a:solidFill>
                <a:latin typeface="+mj-lt"/>
              </a:rPr>
              <a:t>Does not perform the normal duties of WMU employees (teaching, admin work, CEO, budget analyst)</a:t>
            </a:r>
          </a:p>
          <a:p>
            <a:r>
              <a:rPr lang="en-US" sz="1800" dirty="0">
                <a:solidFill>
                  <a:srgbClr val="663300"/>
                </a:solidFill>
                <a:latin typeface="+mj-lt"/>
              </a:rPr>
              <a:t>Short employment period</a:t>
            </a:r>
          </a:p>
          <a:p>
            <a:r>
              <a:rPr lang="en-US" sz="1800" dirty="0">
                <a:solidFill>
                  <a:srgbClr val="663300"/>
                </a:solidFill>
                <a:latin typeface="+mj-lt"/>
              </a:rPr>
              <a:t>Receives one payment after work is complete</a:t>
            </a:r>
          </a:p>
          <a:p>
            <a:r>
              <a:rPr lang="en-US" sz="1800" dirty="0">
                <a:solidFill>
                  <a:srgbClr val="663300"/>
                </a:solidFill>
                <a:latin typeface="+mj-lt"/>
              </a:rPr>
              <a:t>Uses own supplies/equipment</a:t>
            </a:r>
          </a:p>
          <a:p>
            <a:r>
              <a:rPr lang="en-US" sz="1800" i="1" u="sng" dirty="0">
                <a:solidFill>
                  <a:srgbClr val="663300"/>
                </a:solidFill>
                <a:latin typeface="+mj-lt"/>
              </a:rPr>
              <a:t>Uniquely qualified </a:t>
            </a:r>
            <a:r>
              <a:rPr lang="en-US" sz="1800" dirty="0">
                <a:solidFill>
                  <a:srgbClr val="663300"/>
                </a:solidFill>
                <a:latin typeface="+mj-lt"/>
              </a:rPr>
              <a:t>to perform the service</a:t>
            </a:r>
          </a:p>
          <a:p>
            <a:r>
              <a:rPr lang="en-US" sz="1800" dirty="0">
                <a:solidFill>
                  <a:srgbClr val="663300"/>
                </a:solidFill>
                <a:latin typeface="+mj-lt"/>
              </a:rPr>
              <a:t>Works for many others (WMU is not main source of income)</a:t>
            </a:r>
          </a:p>
          <a:p>
            <a:r>
              <a:rPr lang="en-US" sz="1800" dirty="0">
                <a:solidFill>
                  <a:srgbClr val="663300"/>
                </a:solidFill>
                <a:latin typeface="+mj-lt"/>
              </a:rPr>
              <a:t>Declares a profit or loss</a:t>
            </a:r>
          </a:p>
          <a:p>
            <a:r>
              <a:rPr lang="en-US" sz="1800" dirty="0">
                <a:solidFill>
                  <a:srgbClr val="663300"/>
                </a:solidFill>
              </a:rPr>
              <a:t>Is a person with a </a:t>
            </a:r>
            <a:r>
              <a:rPr lang="en-US" sz="1800" u="sng" dirty="0">
                <a:solidFill>
                  <a:srgbClr val="663300"/>
                </a:solidFill>
              </a:rPr>
              <a:t>ss# on W-9; does not use an EIN</a:t>
            </a:r>
            <a:endParaRPr lang="en-US" sz="1800" dirty="0">
              <a:solidFill>
                <a:srgbClr val="663300"/>
              </a:solidFill>
              <a:latin typeface="+mj-lt"/>
            </a:endParaRPr>
          </a:p>
          <a:p>
            <a:pPr marL="457200" lvl="1" indent="0">
              <a:buNone/>
            </a:pPr>
            <a:endParaRPr lang="en-US" sz="2400" dirty="0">
              <a:solidFill>
                <a:schemeClr val="accent2"/>
              </a:solidFill>
            </a:endParaRPr>
          </a:p>
        </p:txBody>
      </p:sp>
      <p:cxnSp>
        <p:nvCxnSpPr>
          <p:cNvPr id="8" name="Straight Connector 7">
            <a:extLst>
              <a:ext uri="{FF2B5EF4-FFF2-40B4-BE49-F238E27FC236}">
                <a16:creationId xmlns:a16="http://schemas.microsoft.com/office/drawing/2014/main" id="{A34C5183-DEDB-4D0A-B960-30812F9EF759}"/>
              </a:ext>
            </a:extLst>
          </p:cNvPr>
          <p:cNvCxnSpPr/>
          <p:nvPr/>
        </p:nvCxnSpPr>
        <p:spPr>
          <a:xfrm>
            <a:off x="431593" y="1407559"/>
            <a:ext cx="8280813" cy="0"/>
          </a:xfrm>
          <a:prstGeom prst="line">
            <a:avLst/>
          </a:prstGeom>
          <a:no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43006065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0"/>
          <p:cNvSpPr/>
          <p:nvPr/>
        </p:nvSpPr>
        <p:spPr>
          <a:xfrm>
            <a:off x="0" y="2102"/>
            <a:ext cx="9144000" cy="6858001"/>
          </a:xfrm>
          <a:prstGeom prst="rect">
            <a:avLst/>
          </a:prstGeom>
          <a:solidFill>
            <a:srgbClr val="DF9F1E">
              <a:alpha val="8000"/>
            </a:srgbClr>
          </a:solidFill>
          <a:ln w="12700">
            <a:miter lim="400000"/>
          </a:ln>
        </p:spPr>
        <p:txBody>
          <a:bodyPr lIns="45719" rIns="45719" anchor="ctr"/>
          <a:lstStyle/>
          <a:p>
            <a:pPr algn="ctr">
              <a:defRPr>
                <a:solidFill>
                  <a:srgbClr val="FFFFFF"/>
                </a:solidFill>
              </a:defRPr>
            </a:pPr>
            <a:endParaRPr b="1" dirty="0"/>
          </a:p>
        </p:txBody>
      </p:sp>
      <p:sp>
        <p:nvSpPr>
          <p:cNvPr id="122" name="Rectangle 2"/>
          <p:cNvSpPr/>
          <p:nvPr/>
        </p:nvSpPr>
        <p:spPr>
          <a:xfrm>
            <a:off x="0" y="6456400"/>
            <a:ext cx="9144000" cy="412231"/>
          </a:xfrm>
          <a:prstGeom prst="rect">
            <a:avLst/>
          </a:prstGeom>
          <a:solidFill>
            <a:srgbClr val="F1C500"/>
          </a:solidFill>
          <a:ln w="12700">
            <a:miter lim="400000"/>
          </a:ln>
        </p:spPr>
        <p:txBody>
          <a:bodyPr lIns="45719" rIns="45719" anchor="ctr"/>
          <a:lstStyle/>
          <a:p>
            <a:pPr algn="ctr">
              <a:defRPr>
                <a:solidFill>
                  <a:srgbClr val="FFFFFF"/>
                </a:solidFill>
              </a:defRPr>
            </a:pPr>
            <a:endParaRPr dirty="0"/>
          </a:p>
        </p:txBody>
      </p:sp>
      <p:pic>
        <p:nvPicPr>
          <p:cNvPr id="126" name="Picture 8" descr="Picture 8"/>
          <p:cNvPicPr>
            <a:picLocks noChangeAspect="1"/>
          </p:cNvPicPr>
          <p:nvPr/>
        </p:nvPicPr>
        <p:blipFill>
          <a:blip r:embed="rId2"/>
          <a:stretch>
            <a:fillRect/>
          </a:stretch>
        </p:blipFill>
        <p:spPr>
          <a:xfrm>
            <a:off x="544687" y="5860286"/>
            <a:ext cx="1230326" cy="390829"/>
          </a:xfrm>
          <a:prstGeom prst="rect">
            <a:avLst/>
          </a:prstGeom>
          <a:ln w="12700">
            <a:miter lim="400000"/>
          </a:ln>
        </p:spPr>
      </p:pic>
      <p:sp>
        <p:nvSpPr>
          <p:cNvPr id="5" name="Title 4">
            <a:extLst>
              <a:ext uri="{FF2B5EF4-FFF2-40B4-BE49-F238E27FC236}">
                <a16:creationId xmlns:a16="http://schemas.microsoft.com/office/drawing/2014/main" id="{D2D86BCB-8729-4935-99EB-4DF3D6FFA985}"/>
              </a:ext>
            </a:extLst>
          </p:cNvPr>
          <p:cNvSpPr>
            <a:spLocks noGrp="1"/>
          </p:cNvSpPr>
          <p:nvPr>
            <p:ph type="title"/>
          </p:nvPr>
        </p:nvSpPr>
        <p:spPr>
          <a:xfrm>
            <a:off x="318499" y="220624"/>
            <a:ext cx="8628522" cy="1325564"/>
          </a:xfrm>
          <a:noFill/>
        </p:spPr>
        <p:txBody>
          <a:bodyPr>
            <a:normAutofit/>
          </a:bodyPr>
          <a:lstStyle/>
          <a:p>
            <a:r>
              <a:rPr lang="en-US" sz="3200" b="1" dirty="0">
                <a:solidFill>
                  <a:srgbClr val="663300"/>
                </a:solidFill>
                <a:latin typeface="Arial" panose="020B0604020202020204" pitchFamily="34" charset="0"/>
                <a:cs typeface="Arial" panose="020B0604020202020204" pitchFamily="34" charset="0"/>
              </a:rPr>
              <a:t>Independent Contractor (IC)</a:t>
            </a:r>
          </a:p>
        </p:txBody>
      </p:sp>
      <p:sp>
        <p:nvSpPr>
          <p:cNvPr id="3" name="Text Placeholder 2">
            <a:extLst>
              <a:ext uri="{FF2B5EF4-FFF2-40B4-BE49-F238E27FC236}">
                <a16:creationId xmlns:a16="http://schemas.microsoft.com/office/drawing/2014/main" id="{1EBB1BAB-C649-4B2D-B1FB-5EA7FE3062B8}"/>
              </a:ext>
            </a:extLst>
          </p:cNvPr>
          <p:cNvSpPr>
            <a:spLocks noGrp="1"/>
          </p:cNvSpPr>
          <p:nvPr>
            <p:ph type="body" idx="1"/>
          </p:nvPr>
        </p:nvSpPr>
        <p:spPr>
          <a:xfrm>
            <a:off x="318499" y="1527568"/>
            <a:ext cx="8318372" cy="4351338"/>
          </a:xfrm>
        </p:spPr>
        <p:txBody>
          <a:bodyPr>
            <a:normAutofit/>
          </a:bodyPr>
          <a:lstStyle/>
          <a:p>
            <a:pPr marL="0" indent="-38100">
              <a:buNone/>
            </a:pPr>
            <a:r>
              <a:rPr lang="en-US" sz="2000" b="1" dirty="0">
                <a:solidFill>
                  <a:srgbClr val="663300"/>
                </a:solidFill>
                <a:latin typeface="Arial" panose="020B0604020202020204" pitchFamily="34" charset="0"/>
                <a:cs typeface="Arial" panose="020B0604020202020204" pitchFamily="34" charset="0"/>
              </a:rPr>
              <a:t>Behavior Control:</a:t>
            </a:r>
          </a:p>
          <a:p>
            <a:pPr marL="0" indent="-38100">
              <a:buNone/>
            </a:pPr>
            <a:r>
              <a:rPr lang="en-US" sz="3600" b="1" dirty="0">
                <a:solidFill>
                  <a:srgbClr val="663300"/>
                </a:solidFill>
                <a:latin typeface="Arial" panose="020B0604020202020204" pitchFamily="34" charset="0"/>
                <a:cs typeface="Arial" panose="020B0604020202020204" pitchFamily="34" charset="0"/>
              </a:rPr>
              <a:t>*</a:t>
            </a:r>
            <a:r>
              <a:rPr lang="en-US" sz="2000" dirty="0">
                <a:solidFill>
                  <a:srgbClr val="663300"/>
                </a:solidFill>
                <a:latin typeface="Arial" panose="020B0604020202020204" pitchFamily="34" charset="0"/>
                <a:cs typeface="Arial" panose="020B0604020202020204" pitchFamily="34" charset="0"/>
              </a:rPr>
              <a:t>Who determines when/where/how the work is completed?</a:t>
            </a:r>
            <a:br>
              <a:rPr lang="en-US" sz="2000" dirty="0">
                <a:solidFill>
                  <a:srgbClr val="663300"/>
                </a:solidFill>
                <a:latin typeface="Arial" panose="020B0604020202020204" pitchFamily="34" charset="0"/>
                <a:cs typeface="Arial" panose="020B0604020202020204" pitchFamily="34" charset="0"/>
              </a:rPr>
            </a:br>
            <a:br>
              <a:rPr lang="en-US" sz="2000" dirty="0">
                <a:solidFill>
                  <a:srgbClr val="663300"/>
                </a:solidFill>
                <a:latin typeface="Arial" panose="020B0604020202020204" pitchFamily="34" charset="0"/>
                <a:cs typeface="Arial" panose="020B0604020202020204" pitchFamily="34" charset="0"/>
              </a:rPr>
            </a:br>
            <a:r>
              <a:rPr lang="en-US" sz="3600" b="1" dirty="0">
                <a:solidFill>
                  <a:srgbClr val="663300"/>
                </a:solidFill>
                <a:latin typeface="Arial" panose="020B0604020202020204" pitchFamily="34" charset="0"/>
                <a:cs typeface="Arial" panose="020B0604020202020204" pitchFamily="34" charset="0"/>
              </a:rPr>
              <a:t>*</a:t>
            </a:r>
            <a:r>
              <a:rPr lang="en-US" sz="2000" dirty="0">
                <a:solidFill>
                  <a:srgbClr val="663300"/>
                </a:solidFill>
                <a:latin typeface="Arial" panose="020B0604020202020204" pitchFamily="34" charset="0"/>
                <a:cs typeface="Arial" panose="020B0604020202020204" pitchFamily="34" charset="0"/>
              </a:rPr>
              <a:t>Who determines the order of performing the work?</a:t>
            </a:r>
            <a:br>
              <a:rPr lang="en-US" sz="2000" dirty="0">
                <a:solidFill>
                  <a:srgbClr val="663300"/>
                </a:solidFill>
                <a:latin typeface="Arial" panose="020B0604020202020204" pitchFamily="34" charset="0"/>
                <a:cs typeface="Arial" panose="020B0604020202020204" pitchFamily="34" charset="0"/>
              </a:rPr>
            </a:br>
            <a:br>
              <a:rPr lang="en-US" sz="2000" dirty="0">
                <a:solidFill>
                  <a:srgbClr val="663300"/>
                </a:solidFill>
                <a:latin typeface="Arial" panose="020B0604020202020204" pitchFamily="34" charset="0"/>
                <a:cs typeface="Arial" panose="020B0604020202020204" pitchFamily="34" charset="0"/>
              </a:rPr>
            </a:br>
            <a:r>
              <a:rPr lang="en-US" sz="3600" b="1" dirty="0">
                <a:solidFill>
                  <a:srgbClr val="663300"/>
                </a:solidFill>
                <a:latin typeface="Arial" panose="020B0604020202020204" pitchFamily="34" charset="0"/>
                <a:cs typeface="Arial" panose="020B0604020202020204" pitchFamily="34" charset="0"/>
              </a:rPr>
              <a:t>*</a:t>
            </a:r>
            <a:r>
              <a:rPr lang="en-US" sz="2000" dirty="0">
                <a:solidFill>
                  <a:srgbClr val="663300"/>
                </a:solidFill>
                <a:latin typeface="Arial" panose="020B0604020202020204" pitchFamily="34" charset="0"/>
                <a:cs typeface="Arial" panose="020B0604020202020204" pitchFamily="34" charset="0"/>
              </a:rPr>
              <a:t>Who determines where to purchase supplies/necessities to fulfill the obligation?</a:t>
            </a:r>
            <a:br>
              <a:rPr lang="en-US" sz="2000" dirty="0">
                <a:solidFill>
                  <a:srgbClr val="663300"/>
                </a:solidFill>
                <a:latin typeface="Arial" panose="020B0604020202020204" pitchFamily="34" charset="0"/>
                <a:cs typeface="Arial" panose="020B0604020202020204" pitchFamily="34" charset="0"/>
              </a:rPr>
            </a:br>
            <a:br>
              <a:rPr lang="en-US" sz="2000" dirty="0">
                <a:solidFill>
                  <a:srgbClr val="663300"/>
                </a:solidFill>
                <a:latin typeface="Arial" panose="020B0604020202020204" pitchFamily="34" charset="0"/>
                <a:cs typeface="Arial" panose="020B0604020202020204" pitchFamily="34" charset="0"/>
              </a:rPr>
            </a:br>
            <a:r>
              <a:rPr lang="en-US" sz="3600" b="1" dirty="0">
                <a:solidFill>
                  <a:srgbClr val="663300"/>
                </a:solidFill>
                <a:latin typeface="Arial" panose="020B0604020202020204" pitchFamily="34" charset="0"/>
                <a:cs typeface="Arial" panose="020B0604020202020204" pitchFamily="34" charset="0"/>
              </a:rPr>
              <a:t>*</a:t>
            </a:r>
            <a:r>
              <a:rPr lang="en-US" sz="2000" dirty="0">
                <a:solidFill>
                  <a:srgbClr val="663300"/>
                </a:solidFill>
                <a:latin typeface="Arial" panose="020B0604020202020204" pitchFamily="34" charset="0"/>
                <a:cs typeface="Arial" panose="020B0604020202020204" pitchFamily="34" charset="0"/>
              </a:rPr>
              <a:t>Who decides there’s a need to hire additional individuals to assist with the job?</a:t>
            </a:r>
            <a:endParaRPr lang="en-US" sz="2000" b="1" dirty="0">
              <a:solidFill>
                <a:srgbClr val="663300"/>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A34C5183-DEDB-4D0A-B960-30812F9EF759}"/>
              </a:ext>
            </a:extLst>
          </p:cNvPr>
          <p:cNvCxnSpPr/>
          <p:nvPr/>
        </p:nvCxnSpPr>
        <p:spPr>
          <a:xfrm>
            <a:off x="431593" y="1407559"/>
            <a:ext cx="8280813" cy="0"/>
          </a:xfrm>
          <a:prstGeom prst="line">
            <a:avLst/>
          </a:prstGeom>
          <a:no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6547247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0"/>
          <p:cNvSpPr/>
          <p:nvPr/>
        </p:nvSpPr>
        <p:spPr>
          <a:xfrm>
            <a:off x="0" y="2102"/>
            <a:ext cx="9144000" cy="6858001"/>
          </a:xfrm>
          <a:prstGeom prst="rect">
            <a:avLst/>
          </a:prstGeom>
          <a:solidFill>
            <a:srgbClr val="DF9F1E">
              <a:alpha val="8000"/>
            </a:srgbClr>
          </a:solidFill>
          <a:ln w="12700">
            <a:miter lim="400000"/>
          </a:ln>
        </p:spPr>
        <p:txBody>
          <a:bodyPr lIns="45719" rIns="45719" anchor="ctr"/>
          <a:lstStyle/>
          <a:p>
            <a:pPr algn="ctr">
              <a:defRPr>
                <a:solidFill>
                  <a:srgbClr val="FFFFFF"/>
                </a:solidFill>
              </a:defRPr>
            </a:pPr>
            <a:endParaRPr b="1" dirty="0"/>
          </a:p>
        </p:txBody>
      </p:sp>
      <p:sp>
        <p:nvSpPr>
          <p:cNvPr id="122" name="Rectangle 2"/>
          <p:cNvSpPr/>
          <p:nvPr/>
        </p:nvSpPr>
        <p:spPr>
          <a:xfrm>
            <a:off x="0" y="6456400"/>
            <a:ext cx="9144000" cy="412231"/>
          </a:xfrm>
          <a:prstGeom prst="rect">
            <a:avLst/>
          </a:prstGeom>
          <a:solidFill>
            <a:srgbClr val="F1C500"/>
          </a:solidFill>
          <a:ln w="12700">
            <a:miter lim="400000"/>
          </a:ln>
        </p:spPr>
        <p:txBody>
          <a:bodyPr lIns="45719" rIns="45719" anchor="ctr"/>
          <a:lstStyle/>
          <a:p>
            <a:pPr algn="ctr">
              <a:defRPr>
                <a:solidFill>
                  <a:srgbClr val="FFFFFF"/>
                </a:solidFill>
              </a:defRPr>
            </a:pPr>
            <a:endParaRPr dirty="0"/>
          </a:p>
        </p:txBody>
      </p:sp>
      <p:pic>
        <p:nvPicPr>
          <p:cNvPr id="126" name="Picture 8" descr="Picture 8"/>
          <p:cNvPicPr>
            <a:picLocks noChangeAspect="1"/>
          </p:cNvPicPr>
          <p:nvPr/>
        </p:nvPicPr>
        <p:blipFill>
          <a:blip r:embed="rId2"/>
          <a:stretch>
            <a:fillRect/>
          </a:stretch>
        </p:blipFill>
        <p:spPr>
          <a:xfrm>
            <a:off x="544687" y="5860286"/>
            <a:ext cx="1230326" cy="390829"/>
          </a:xfrm>
          <a:prstGeom prst="rect">
            <a:avLst/>
          </a:prstGeom>
          <a:ln w="12700">
            <a:miter lim="400000"/>
          </a:ln>
        </p:spPr>
      </p:pic>
      <p:sp>
        <p:nvSpPr>
          <p:cNvPr id="5" name="Title 4">
            <a:extLst>
              <a:ext uri="{FF2B5EF4-FFF2-40B4-BE49-F238E27FC236}">
                <a16:creationId xmlns:a16="http://schemas.microsoft.com/office/drawing/2014/main" id="{D2D86BCB-8729-4935-99EB-4DF3D6FFA985}"/>
              </a:ext>
            </a:extLst>
          </p:cNvPr>
          <p:cNvSpPr>
            <a:spLocks noGrp="1"/>
          </p:cNvSpPr>
          <p:nvPr>
            <p:ph type="title"/>
          </p:nvPr>
        </p:nvSpPr>
        <p:spPr>
          <a:xfrm>
            <a:off x="318499" y="220624"/>
            <a:ext cx="8628522" cy="1325564"/>
          </a:xfrm>
          <a:noFill/>
        </p:spPr>
        <p:txBody>
          <a:bodyPr>
            <a:normAutofit/>
          </a:bodyPr>
          <a:lstStyle/>
          <a:p>
            <a:r>
              <a:rPr lang="en-US" sz="3200" b="1" dirty="0">
                <a:solidFill>
                  <a:srgbClr val="663300"/>
                </a:solidFill>
                <a:latin typeface="Arial" panose="020B0604020202020204" pitchFamily="34" charset="0"/>
                <a:cs typeface="Arial" panose="020B0604020202020204" pitchFamily="34" charset="0"/>
              </a:rPr>
              <a:t>Independent Contractor (IC)</a:t>
            </a:r>
          </a:p>
        </p:txBody>
      </p:sp>
      <p:sp>
        <p:nvSpPr>
          <p:cNvPr id="3" name="Text Placeholder 2">
            <a:extLst>
              <a:ext uri="{FF2B5EF4-FFF2-40B4-BE49-F238E27FC236}">
                <a16:creationId xmlns:a16="http://schemas.microsoft.com/office/drawing/2014/main" id="{1EBB1BAB-C649-4B2D-B1FB-5EA7FE3062B8}"/>
              </a:ext>
            </a:extLst>
          </p:cNvPr>
          <p:cNvSpPr>
            <a:spLocks noGrp="1"/>
          </p:cNvSpPr>
          <p:nvPr>
            <p:ph type="body" idx="1"/>
          </p:nvPr>
        </p:nvSpPr>
        <p:spPr>
          <a:xfrm>
            <a:off x="318499" y="1527568"/>
            <a:ext cx="8318372" cy="4351338"/>
          </a:xfrm>
        </p:spPr>
        <p:txBody>
          <a:bodyPr>
            <a:normAutofit/>
          </a:bodyPr>
          <a:lstStyle/>
          <a:p>
            <a:pPr marL="0" indent="-38100">
              <a:buNone/>
            </a:pPr>
            <a:r>
              <a:rPr lang="en-US" sz="2000" b="1" dirty="0">
                <a:solidFill>
                  <a:srgbClr val="663300"/>
                </a:solidFill>
                <a:latin typeface="Arial" panose="020B0604020202020204" pitchFamily="34" charset="0"/>
                <a:cs typeface="Arial" panose="020B0604020202020204" pitchFamily="34" charset="0"/>
              </a:rPr>
              <a:t>Financial Control:</a:t>
            </a:r>
          </a:p>
          <a:p>
            <a:pPr marL="0" indent="-38100">
              <a:buNone/>
            </a:pPr>
            <a:r>
              <a:rPr lang="en-US" sz="3600" dirty="0">
                <a:solidFill>
                  <a:srgbClr val="663300"/>
                </a:solidFill>
                <a:latin typeface="Arial" panose="020B0604020202020204" pitchFamily="34" charset="0"/>
                <a:cs typeface="Arial" panose="020B0604020202020204" pitchFamily="34" charset="0"/>
              </a:rPr>
              <a:t>*</a:t>
            </a:r>
            <a:r>
              <a:rPr lang="en-US" sz="2000" dirty="0">
                <a:solidFill>
                  <a:srgbClr val="663300"/>
                </a:solidFill>
                <a:latin typeface="Arial" panose="020B0604020202020204" pitchFamily="34" charset="0"/>
                <a:cs typeface="Arial" panose="020B0604020202020204" pitchFamily="34" charset="0"/>
              </a:rPr>
              <a:t>Who determines when and how the worker is paid?</a:t>
            </a:r>
          </a:p>
          <a:p>
            <a:pPr marL="0" indent="-38100">
              <a:buNone/>
            </a:pPr>
            <a:br>
              <a:rPr lang="en-US" sz="2000" dirty="0">
                <a:solidFill>
                  <a:srgbClr val="663300"/>
                </a:solidFill>
                <a:latin typeface="Arial" panose="020B0604020202020204" pitchFamily="34" charset="0"/>
                <a:cs typeface="Arial" panose="020B0604020202020204" pitchFamily="34" charset="0"/>
              </a:rPr>
            </a:br>
            <a:r>
              <a:rPr lang="en-US" sz="3600" b="1" dirty="0">
                <a:solidFill>
                  <a:srgbClr val="663300"/>
                </a:solidFill>
                <a:latin typeface="Arial" panose="020B0604020202020204" pitchFamily="34" charset="0"/>
                <a:cs typeface="Arial" panose="020B0604020202020204" pitchFamily="34" charset="0"/>
              </a:rPr>
              <a:t>*</a:t>
            </a:r>
            <a:r>
              <a:rPr lang="en-US" sz="2000" dirty="0">
                <a:solidFill>
                  <a:srgbClr val="663300"/>
                </a:solidFill>
                <a:latin typeface="Arial" panose="020B0604020202020204" pitchFamily="34" charset="0"/>
                <a:cs typeface="Arial" panose="020B0604020202020204" pitchFamily="34" charset="0"/>
              </a:rPr>
              <a:t>Are expenses reimbursed?</a:t>
            </a:r>
          </a:p>
          <a:p>
            <a:pPr marL="0" indent="-38100">
              <a:buNone/>
            </a:pPr>
            <a:br>
              <a:rPr lang="en-US" sz="2000" dirty="0">
                <a:solidFill>
                  <a:srgbClr val="663300"/>
                </a:solidFill>
                <a:latin typeface="Arial" panose="020B0604020202020204" pitchFamily="34" charset="0"/>
                <a:cs typeface="Arial" panose="020B0604020202020204" pitchFamily="34" charset="0"/>
              </a:rPr>
            </a:br>
            <a:r>
              <a:rPr lang="en-US" sz="3600" b="1" dirty="0">
                <a:solidFill>
                  <a:srgbClr val="663300"/>
                </a:solidFill>
                <a:latin typeface="Arial" panose="020B0604020202020204" pitchFamily="34" charset="0"/>
                <a:cs typeface="Arial" panose="020B0604020202020204" pitchFamily="34" charset="0"/>
              </a:rPr>
              <a:t>*</a:t>
            </a:r>
            <a:r>
              <a:rPr lang="en-US" sz="2000" dirty="0">
                <a:solidFill>
                  <a:srgbClr val="663300"/>
                </a:solidFill>
                <a:latin typeface="Arial" panose="020B0604020202020204" pitchFamily="34" charset="0"/>
                <a:cs typeface="Arial" panose="020B0604020202020204" pitchFamily="34" charset="0"/>
              </a:rPr>
              <a:t>Are the person’s services available to others? </a:t>
            </a:r>
          </a:p>
          <a:p>
            <a:pPr marL="0" indent="-38100">
              <a:buNone/>
            </a:pPr>
            <a:br>
              <a:rPr lang="en-US" sz="2000" dirty="0">
                <a:solidFill>
                  <a:srgbClr val="663300"/>
                </a:solidFill>
                <a:latin typeface="Arial" panose="020B0604020202020204" pitchFamily="34" charset="0"/>
                <a:cs typeface="Arial" panose="020B0604020202020204" pitchFamily="34" charset="0"/>
              </a:rPr>
            </a:br>
            <a:r>
              <a:rPr lang="en-US" sz="3600" b="1" dirty="0">
                <a:solidFill>
                  <a:srgbClr val="663300"/>
                </a:solidFill>
                <a:latin typeface="Arial" panose="020B0604020202020204" pitchFamily="34" charset="0"/>
                <a:cs typeface="Arial" panose="020B0604020202020204" pitchFamily="34" charset="0"/>
              </a:rPr>
              <a:t>*</a:t>
            </a:r>
            <a:r>
              <a:rPr lang="en-US" sz="2000" dirty="0">
                <a:solidFill>
                  <a:srgbClr val="663300"/>
                </a:solidFill>
                <a:latin typeface="Arial" panose="020B0604020202020204" pitchFamily="34" charset="0"/>
                <a:cs typeface="Arial" panose="020B0604020202020204" pitchFamily="34" charset="0"/>
              </a:rPr>
              <a:t>Who provides the equipment necessary to perform the work?</a:t>
            </a:r>
            <a:br>
              <a:rPr lang="en-US" sz="2000" dirty="0">
                <a:solidFill>
                  <a:srgbClr val="663300"/>
                </a:solidFill>
                <a:latin typeface="Arial" panose="020B0604020202020204" pitchFamily="34" charset="0"/>
                <a:cs typeface="Arial" panose="020B0604020202020204" pitchFamily="34" charset="0"/>
              </a:rPr>
            </a:br>
            <a:endParaRPr lang="en-US" sz="2000" dirty="0">
              <a:solidFill>
                <a:srgbClr val="663300"/>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A34C5183-DEDB-4D0A-B960-30812F9EF759}"/>
              </a:ext>
            </a:extLst>
          </p:cNvPr>
          <p:cNvCxnSpPr/>
          <p:nvPr/>
        </p:nvCxnSpPr>
        <p:spPr>
          <a:xfrm>
            <a:off x="431593" y="1407559"/>
            <a:ext cx="8280813" cy="0"/>
          </a:xfrm>
          <a:prstGeom prst="line">
            <a:avLst/>
          </a:prstGeom>
          <a:no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23000013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0"/>
          <p:cNvSpPr/>
          <p:nvPr/>
        </p:nvSpPr>
        <p:spPr>
          <a:xfrm>
            <a:off x="0" y="2102"/>
            <a:ext cx="9144000" cy="6858001"/>
          </a:xfrm>
          <a:prstGeom prst="rect">
            <a:avLst/>
          </a:prstGeom>
          <a:solidFill>
            <a:srgbClr val="DF9F1E">
              <a:alpha val="8000"/>
            </a:srgbClr>
          </a:solidFill>
          <a:ln w="12700">
            <a:miter lim="400000"/>
          </a:ln>
        </p:spPr>
        <p:txBody>
          <a:bodyPr lIns="45719" rIns="45719" anchor="ctr"/>
          <a:lstStyle/>
          <a:p>
            <a:pPr algn="ctr">
              <a:defRPr>
                <a:solidFill>
                  <a:srgbClr val="FFFFFF"/>
                </a:solidFill>
              </a:defRPr>
            </a:pPr>
            <a:endParaRPr b="1" dirty="0"/>
          </a:p>
        </p:txBody>
      </p:sp>
      <p:sp>
        <p:nvSpPr>
          <p:cNvPr id="122" name="Rectangle 2"/>
          <p:cNvSpPr/>
          <p:nvPr/>
        </p:nvSpPr>
        <p:spPr>
          <a:xfrm>
            <a:off x="0" y="6456400"/>
            <a:ext cx="9144000" cy="412231"/>
          </a:xfrm>
          <a:prstGeom prst="rect">
            <a:avLst/>
          </a:prstGeom>
          <a:solidFill>
            <a:srgbClr val="F1C500"/>
          </a:solidFill>
          <a:ln w="12700">
            <a:miter lim="400000"/>
          </a:ln>
        </p:spPr>
        <p:txBody>
          <a:bodyPr lIns="45719" rIns="45719" anchor="ctr"/>
          <a:lstStyle/>
          <a:p>
            <a:pPr algn="ctr">
              <a:defRPr>
                <a:solidFill>
                  <a:srgbClr val="FFFFFF"/>
                </a:solidFill>
              </a:defRPr>
            </a:pPr>
            <a:endParaRPr dirty="0"/>
          </a:p>
        </p:txBody>
      </p:sp>
      <p:pic>
        <p:nvPicPr>
          <p:cNvPr id="126" name="Picture 8" descr="Picture 8"/>
          <p:cNvPicPr>
            <a:picLocks noChangeAspect="1"/>
          </p:cNvPicPr>
          <p:nvPr/>
        </p:nvPicPr>
        <p:blipFill>
          <a:blip r:embed="rId2"/>
          <a:stretch>
            <a:fillRect/>
          </a:stretch>
        </p:blipFill>
        <p:spPr>
          <a:xfrm>
            <a:off x="544687" y="5860286"/>
            <a:ext cx="1230326" cy="390829"/>
          </a:xfrm>
          <a:prstGeom prst="rect">
            <a:avLst/>
          </a:prstGeom>
          <a:ln w="12700">
            <a:miter lim="400000"/>
          </a:ln>
        </p:spPr>
      </p:pic>
      <p:sp>
        <p:nvSpPr>
          <p:cNvPr id="5" name="Title 4">
            <a:extLst>
              <a:ext uri="{FF2B5EF4-FFF2-40B4-BE49-F238E27FC236}">
                <a16:creationId xmlns:a16="http://schemas.microsoft.com/office/drawing/2014/main" id="{D2D86BCB-8729-4935-99EB-4DF3D6FFA985}"/>
              </a:ext>
            </a:extLst>
          </p:cNvPr>
          <p:cNvSpPr>
            <a:spLocks noGrp="1"/>
          </p:cNvSpPr>
          <p:nvPr>
            <p:ph type="title"/>
          </p:nvPr>
        </p:nvSpPr>
        <p:spPr>
          <a:xfrm>
            <a:off x="318499" y="220624"/>
            <a:ext cx="8628522" cy="1325564"/>
          </a:xfrm>
          <a:noFill/>
        </p:spPr>
        <p:txBody>
          <a:bodyPr>
            <a:normAutofit/>
          </a:bodyPr>
          <a:lstStyle/>
          <a:p>
            <a:r>
              <a:rPr lang="en-US" sz="3200" b="1" dirty="0">
                <a:solidFill>
                  <a:srgbClr val="663300"/>
                </a:solidFill>
                <a:latin typeface="Arial" panose="020B0604020202020204" pitchFamily="34" charset="0"/>
                <a:cs typeface="Arial" panose="020B0604020202020204" pitchFamily="34" charset="0"/>
              </a:rPr>
              <a:t>Independent Contractor (IC)</a:t>
            </a:r>
          </a:p>
        </p:txBody>
      </p:sp>
      <p:sp>
        <p:nvSpPr>
          <p:cNvPr id="3" name="Text Placeholder 2">
            <a:extLst>
              <a:ext uri="{FF2B5EF4-FFF2-40B4-BE49-F238E27FC236}">
                <a16:creationId xmlns:a16="http://schemas.microsoft.com/office/drawing/2014/main" id="{1EBB1BAB-C649-4B2D-B1FB-5EA7FE3062B8}"/>
              </a:ext>
            </a:extLst>
          </p:cNvPr>
          <p:cNvSpPr>
            <a:spLocks noGrp="1"/>
          </p:cNvSpPr>
          <p:nvPr>
            <p:ph type="body" idx="1"/>
          </p:nvPr>
        </p:nvSpPr>
        <p:spPr>
          <a:xfrm>
            <a:off x="318499" y="1527568"/>
            <a:ext cx="8318372" cy="4351338"/>
          </a:xfrm>
        </p:spPr>
        <p:txBody>
          <a:bodyPr>
            <a:normAutofit lnSpcReduction="10000"/>
          </a:bodyPr>
          <a:lstStyle/>
          <a:p>
            <a:pPr marL="0" indent="-38100">
              <a:buNone/>
            </a:pPr>
            <a:r>
              <a:rPr lang="en-US" sz="2000" b="1" dirty="0">
                <a:solidFill>
                  <a:srgbClr val="663300"/>
                </a:solidFill>
                <a:latin typeface="Arial" panose="020B0604020202020204" pitchFamily="34" charset="0"/>
                <a:cs typeface="Arial" panose="020B0604020202020204" pitchFamily="34" charset="0"/>
              </a:rPr>
              <a:t>Relationship:</a:t>
            </a:r>
          </a:p>
          <a:p>
            <a:pPr marL="0" indent="-38100">
              <a:buNone/>
            </a:pPr>
            <a:br>
              <a:rPr lang="en-US" sz="2000" dirty="0">
                <a:solidFill>
                  <a:srgbClr val="663300"/>
                </a:solidFill>
                <a:latin typeface="Arial" panose="020B0604020202020204" pitchFamily="34" charset="0"/>
                <a:cs typeface="Arial" panose="020B0604020202020204" pitchFamily="34" charset="0"/>
              </a:rPr>
            </a:br>
            <a:r>
              <a:rPr lang="en-US" sz="4000" b="1" dirty="0">
                <a:solidFill>
                  <a:srgbClr val="663300"/>
                </a:solidFill>
              </a:rPr>
              <a:t>*</a:t>
            </a:r>
            <a:r>
              <a:rPr lang="en-US" sz="2000" dirty="0">
                <a:solidFill>
                  <a:srgbClr val="663300"/>
                </a:solidFill>
              </a:rPr>
              <a:t>Is there a written contract between the parties?</a:t>
            </a:r>
            <a:br>
              <a:rPr lang="en-US" sz="2000" dirty="0">
                <a:solidFill>
                  <a:srgbClr val="663300"/>
                </a:solidFill>
              </a:rPr>
            </a:br>
            <a:br>
              <a:rPr lang="en-US" sz="1800" dirty="0">
                <a:solidFill>
                  <a:srgbClr val="663300"/>
                </a:solidFill>
              </a:rPr>
            </a:br>
            <a:r>
              <a:rPr lang="en-US" sz="4000" b="1" dirty="0">
                <a:solidFill>
                  <a:srgbClr val="663300"/>
                </a:solidFill>
              </a:rPr>
              <a:t>*</a:t>
            </a:r>
            <a:r>
              <a:rPr lang="en-US" sz="2000" dirty="0">
                <a:solidFill>
                  <a:srgbClr val="663300"/>
                </a:solidFill>
              </a:rPr>
              <a:t>Are there any health or other benefits included in relationship?</a:t>
            </a:r>
            <a:br>
              <a:rPr lang="en-US" sz="2000" dirty="0">
                <a:solidFill>
                  <a:srgbClr val="663300"/>
                </a:solidFill>
              </a:rPr>
            </a:br>
            <a:br>
              <a:rPr lang="en-US" sz="2000" dirty="0">
                <a:solidFill>
                  <a:srgbClr val="663300"/>
                </a:solidFill>
              </a:rPr>
            </a:br>
            <a:r>
              <a:rPr lang="en-US" sz="3600" b="1" dirty="0">
                <a:solidFill>
                  <a:srgbClr val="663300"/>
                </a:solidFill>
              </a:rPr>
              <a:t>*</a:t>
            </a:r>
            <a:r>
              <a:rPr lang="en-US" sz="2000" dirty="0">
                <a:solidFill>
                  <a:srgbClr val="663300"/>
                </a:solidFill>
              </a:rPr>
              <a:t>How long will this arrangement last? </a:t>
            </a:r>
            <a:br>
              <a:rPr lang="en-US" sz="1800" dirty="0">
                <a:solidFill>
                  <a:srgbClr val="663300"/>
                </a:solidFill>
              </a:rPr>
            </a:br>
            <a:br>
              <a:rPr lang="en-US" sz="1800" dirty="0">
                <a:solidFill>
                  <a:srgbClr val="663300"/>
                </a:solidFill>
              </a:rPr>
            </a:br>
            <a:r>
              <a:rPr lang="en-US" sz="3600" b="1" dirty="0">
                <a:solidFill>
                  <a:srgbClr val="663300"/>
                </a:solidFill>
              </a:rPr>
              <a:t>*</a:t>
            </a:r>
            <a:r>
              <a:rPr lang="en-US" sz="2000" dirty="0">
                <a:solidFill>
                  <a:srgbClr val="663300"/>
                </a:solidFill>
              </a:rPr>
              <a:t>To which party does the work belong when work is finished?</a:t>
            </a:r>
            <a:br>
              <a:rPr lang="en-US" sz="3600" b="1" dirty="0"/>
            </a:br>
            <a:br>
              <a:rPr lang="en-US" sz="3600" b="1" dirty="0"/>
            </a:br>
            <a:endParaRPr lang="en-US" sz="2000" dirty="0">
              <a:solidFill>
                <a:srgbClr val="663300"/>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A34C5183-DEDB-4D0A-B960-30812F9EF759}"/>
              </a:ext>
            </a:extLst>
          </p:cNvPr>
          <p:cNvCxnSpPr/>
          <p:nvPr/>
        </p:nvCxnSpPr>
        <p:spPr>
          <a:xfrm>
            <a:off x="431593" y="1407559"/>
            <a:ext cx="8280813" cy="0"/>
          </a:xfrm>
          <a:prstGeom prst="line">
            <a:avLst/>
          </a:prstGeom>
          <a:no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56925755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0"/>
          <p:cNvSpPr/>
          <p:nvPr/>
        </p:nvSpPr>
        <p:spPr>
          <a:xfrm>
            <a:off x="0" y="2102"/>
            <a:ext cx="9144000" cy="6858001"/>
          </a:xfrm>
          <a:prstGeom prst="rect">
            <a:avLst/>
          </a:prstGeom>
          <a:solidFill>
            <a:srgbClr val="DF9F1E">
              <a:alpha val="8000"/>
            </a:srgbClr>
          </a:solidFill>
          <a:ln w="12700">
            <a:miter lim="400000"/>
          </a:ln>
        </p:spPr>
        <p:txBody>
          <a:bodyPr lIns="45719" rIns="45719" anchor="ctr"/>
          <a:lstStyle/>
          <a:p>
            <a:pPr algn="ctr">
              <a:defRPr>
                <a:solidFill>
                  <a:srgbClr val="FFFFFF"/>
                </a:solidFill>
              </a:defRPr>
            </a:pPr>
            <a:endParaRPr b="1" dirty="0"/>
          </a:p>
        </p:txBody>
      </p:sp>
      <p:sp>
        <p:nvSpPr>
          <p:cNvPr id="122" name="Rectangle 2"/>
          <p:cNvSpPr/>
          <p:nvPr/>
        </p:nvSpPr>
        <p:spPr>
          <a:xfrm>
            <a:off x="0" y="6456400"/>
            <a:ext cx="9144000" cy="412231"/>
          </a:xfrm>
          <a:prstGeom prst="rect">
            <a:avLst/>
          </a:prstGeom>
          <a:solidFill>
            <a:srgbClr val="F1C500"/>
          </a:solidFill>
          <a:ln w="12700">
            <a:miter lim="400000"/>
          </a:ln>
        </p:spPr>
        <p:txBody>
          <a:bodyPr lIns="45719" rIns="45719" anchor="ctr"/>
          <a:lstStyle/>
          <a:p>
            <a:pPr algn="ctr">
              <a:defRPr>
                <a:solidFill>
                  <a:srgbClr val="FFFFFF"/>
                </a:solidFill>
              </a:defRPr>
            </a:pPr>
            <a:endParaRPr dirty="0"/>
          </a:p>
        </p:txBody>
      </p:sp>
      <p:pic>
        <p:nvPicPr>
          <p:cNvPr id="126" name="Picture 8" descr="Picture 8"/>
          <p:cNvPicPr>
            <a:picLocks noChangeAspect="1"/>
          </p:cNvPicPr>
          <p:nvPr/>
        </p:nvPicPr>
        <p:blipFill>
          <a:blip r:embed="rId2"/>
          <a:stretch>
            <a:fillRect/>
          </a:stretch>
        </p:blipFill>
        <p:spPr>
          <a:xfrm>
            <a:off x="544687" y="5860286"/>
            <a:ext cx="1230326" cy="390829"/>
          </a:xfrm>
          <a:prstGeom prst="rect">
            <a:avLst/>
          </a:prstGeom>
          <a:ln w="12700">
            <a:miter lim="400000"/>
          </a:ln>
        </p:spPr>
      </p:pic>
      <p:sp>
        <p:nvSpPr>
          <p:cNvPr id="5" name="Title 4">
            <a:extLst>
              <a:ext uri="{FF2B5EF4-FFF2-40B4-BE49-F238E27FC236}">
                <a16:creationId xmlns:a16="http://schemas.microsoft.com/office/drawing/2014/main" id="{D2D86BCB-8729-4935-99EB-4DF3D6FFA985}"/>
              </a:ext>
            </a:extLst>
          </p:cNvPr>
          <p:cNvSpPr>
            <a:spLocks noGrp="1"/>
          </p:cNvSpPr>
          <p:nvPr>
            <p:ph type="title"/>
          </p:nvPr>
        </p:nvSpPr>
        <p:spPr>
          <a:xfrm>
            <a:off x="318499" y="220624"/>
            <a:ext cx="8628522" cy="1325564"/>
          </a:xfrm>
          <a:noFill/>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Scenario</a:t>
            </a:r>
          </a:p>
        </p:txBody>
      </p:sp>
      <p:sp>
        <p:nvSpPr>
          <p:cNvPr id="3" name="Text Placeholder 2">
            <a:extLst>
              <a:ext uri="{FF2B5EF4-FFF2-40B4-BE49-F238E27FC236}">
                <a16:creationId xmlns:a16="http://schemas.microsoft.com/office/drawing/2014/main" id="{1EBB1BAB-C649-4B2D-B1FB-5EA7FE3062B8}"/>
              </a:ext>
            </a:extLst>
          </p:cNvPr>
          <p:cNvSpPr>
            <a:spLocks noGrp="1"/>
          </p:cNvSpPr>
          <p:nvPr>
            <p:ph type="body" idx="1"/>
          </p:nvPr>
        </p:nvSpPr>
        <p:spPr>
          <a:xfrm>
            <a:off x="318499" y="1527568"/>
            <a:ext cx="8318372" cy="4351338"/>
          </a:xfrm>
        </p:spPr>
        <p:txBody>
          <a:bodyPr>
            <a:normAutofit/>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1100" dirty="0">
                <a:solidFill>
                  <a:srgbClr val="242424"/>
                </a:solidFill>
                <a:effectLst/>
                <a:latin typeface="Calibri" panose="020F0502020204030204" pitchFamily="34" charset="0"/>
                <a:ea typeface="Times New Roman" panose="02020603050405020304" pitchFamily="18" charset="0"/>
              </a:rPr>
              <a:t>Artist Fee</a:t>
            </a:r>
            <a:r>
              <a:rPr lang="en-US" sz="1100" dirty="0">
                <a:solidFill>
                  <a:srgbClr val="242424"/>
                </a:solidFill>
                <a:effectLst/>
                <a:highlight>
                  <a:srgbClr val="FFFF00"/>
                </a:highlight>
                <a:latin typeface="Calibri" panose="020F0502020204030204" pitchFamily="34" charset="0"/>
                <a:ea typeface="Times New Roman" panose="02020603050405020304" pitchFamily="18" charset="0"/>
              </a:rPr>
              <a:t>: will include</a:t>
            </a:r>
            <a:r>
              <a:rPr lang="en-US" sz="1100" dirty="0">
                <a:solidFill>
                  <a:srgbClr val="242424"/>
                </a:solidFill>
                <a:effectLst/>
                <a:latin typeface="Calibri" panose="020F0502020204030204" pitchFamily="34" charset="0"/>
                <a:ea typeface="Times New Roman" panose="02020603050405020304" pitchFamily="18" charset="0"/>
              </a:rPr>
              <a:t> all rehearsal time to create and prepare the work for performance in the concert</a:t>
            </a:r>
            <a:endParaRPr lang="en-US" sz="1100" dirty="0">
              <a:solidFill>
                <a:srgbClr val="242424"/>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100" dirty="0">
                <a:solidFill>
                  <a:srgbClr val="242424"/>
                </a:solidFill>
                <a:effectLst/>
                <a:latin typeface="Calibri" panose="020F0502020204030204" pitchFamily="34" charset="0"/>
                <a:ea typeface="Times New Roman" panose="02020603050405020304" pitchFamily="18" charset="0"/>
              </a:rPr>
              <a:t>Rehearsals: to be determined, but </a:t>
            </a:r>
            <a:r>
              <a:rPr lang="en-US" sz="1100" dirty="0">
                <a:solidFill>
                  <a:srgbClr val="242424"/>
                </a:solidFill>
                <a:effectLst/>
                <a:highlight>
                  <a:srgbClr val="FFFF00"/>
                </a:highlight>
                <a:latin typeface="Calibri" panose="020F0502020204030204" pitchFamily="34" charset="0"/>
                <a:ea typeface="Times New Roman" panose="02020603050405020304" pitchFamily="18" charset="0"/>
              </a:rPr>
              <a:t>suggested</a:t>
            </a:r>
            <a:r>
              <a:rPr lang="en-US" sz="1100" dirty="0">
                <a:solidFill>
                  <a:srgbClr val="242424"/>
                </a:solidFill>
                <a:effectLst/>
                <a:latin typeface="Calibri" panose="020F0502020204030204" pitchFamily="34" charset="0"/>
                <a:ea typeface="Times New Roman" panose="02020603050405020304" pitchFamily="18" charset="0"/>
              </a:rPr>
              <a:t> a minimum of 1, 2-hour rehearsal per week with you, and an additional 1-hour rehearsal each week with your 2 student rehearsal directors.  Also at least one long rehearsal weekend day in September or October to set the piece. </a:t>
            </a:r>
            <a:endParaRPr lang="en-US" sz="1100" dirty="0">
              <a:solidFill>
                <a:srgbClr val="242424"/>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100" dirty="0">
                <a:solidFill>
                  <a:srgbClr val="242424"/>
                </a:solidFill>
                <a:effectLst/>
                <a:latin typeface="Calibri" panose="020F0502020204030204" pitchFamily="34" charset="0"/>
                <a:ea typeface="Times New Roman" panose="02020603050405020304" pitchFamily="18" charset="0"/>
              </a:rPr>
              <a:t>Parking Pass</a:t>
            </a:r>
            <a:r>
              <a:rPr lang="en-US" sz="1100" dirty="0">
                <a:solidFill>
                  <a:srgbClr val="242424"/>
                </a:solidFill>
                <a:effectLst/>
                <a:highlight>
                  <a:srgbClr val="FFFF00"/>
                </a:highlight>
                <a:latin typeface="Calibri" panose="020F0502020204030204" pitchFamily="34" charset="0"/>
                <a:ea typeface="Times New Roman" panose="02020603050405020304" pitchFamily="18" charset="0"/>
              </a:rPr>
              <a:t>: you will receive a parking pass</a:t>
            </a:r>
            <a:r>
              <a:rPr lang="en-US" sz="1100" dirty="0">
                <a:solidFill>
                  <a:srgbClr val="242424"/>
                </a:solidFill>
                <a:effectLst/>
                <a:latin typeface="Calibri" panose="020F0502020204030204" pitchFamily="34" charset="0"/>
                <a:ea typeface="Times New Roman" panose="02020603050405020304" pitchFamily="18" charset="0"/>
              </a:rPr>
              <a:t> for campus from the start of your rehearsals through the event</a:t>
            </a:r>
            <a:endParaRPr lang="en-US" sz="1100" dirty="0">
              <a:solidFill>
                <a:srgbClr val="242424"/>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100" dirty="0">
                <a:solidFill>
                  <a:srgbClr val="242424"/>
                </a:solidFill>
                <a:effectLst/>
                <a:latin typeface="Calibri" panose="020F0502020204030204" pitchFamily="34" charset="0"/>
                <a:ea typeface="Times New Roman" panose="02020603050405020304" pitchFamily="18" charset="0"/>
              </a:rPr>
              <a:t>Studio Key</a:t>
            </a:r>
            <a:r>
              <a:rPr lang="en-US" sz="1100" dirty="0">
                <a:solidFill>
                  <a:srgbClr val="242424"/>
                </a:solidFill>
                <a:effectLst/>
                <a:highlight>
                  <a:srgbClr val="FFFF00"/>
                </a:highlight>
                <a:latin typeface="Calibri" panose="020F0502020204030204" pitchFamily="34" charset="0"/>
                <a:ea typeface="Times New Roman" panose="02020603050405020304" pitchFamily="18" charset="0"/>
              </a:rPr>
              <a:t>: you will receive a key</a:t>
            </a:r>
            <a:r>
              <a:rPr lang="en-US" sz="1100" dirty="0">
                <a:solidFill>
                  <a:srgbClr val="242424"/>
                </a:solidFill>
                <a:effectLst/>
                <a:latin typeface="Calibri" panose="020F0502020204030204" pitchFamily="34" charset="0"/>
                <a:ea typeface="Times New Roman" panose="02020603050405020304" pitchFamily="18" charset="0"/>
              </a:rPr>
              <a:t> to the dance studios and sound </a:t>
            </a:r>
            <a:endParaRPr lang="en-US" sz="1100" dirty="0">
              <a:solidFill>
                <a:srgbClr val="242424"/>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100" dirty="0">
                <a:solidFill>
                  <a:srgbClr val="242424"/>
                </a:solidFill>
                <a:effectLst/>
                <a:latin typeface="Calibri" panose="020F0502020204030204" pitchFamily="34" charset="0"/>
                <a:ea typeface="Times New Roman" panose="02020603050405020304" pitchFamily="18" charset="0"/>
              </a:rPr>
              <a:t>Dance details:</a:t>
            </a:r>
            <a:endParaRPr lang="en-US" sz="1100" dirty="0">
              <a:solidFill>
                <a:srgbClr val="242424"/>
              </a:solidFill>
              <a:effectLst/>
              <a:latin typeface="Calibri" panose="020F0502020204030204" pitchFamily="34" charset="0"/>
              <a:ea typeface="Calibri" panose="020F0502020204030204" pitchFamily="34"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100" dirty="0">
                <a:solidFill>
                  <a:srgbClr val="242424"/>
                </a:solidFill>
                <a:effectLst/>
                <a:latin typeface="Calibri" panose="020F0502020204030204" pitchFamily="34" charset="0"/>
                <a:ea typeface="Times New Roman" panose="02020603050405020304" pitchFamily="18" charset="0"/>
                <a:cs typeface="Times New Roman" panose="02020603050405020304" pitchFamily="18" charset="0"/>
              </a:rPr>
              <a:t>Cast will be all interested first-year dancers.  We are expecting a class of about 28-30 students.  </a:t>
            </a:r>
            <a:r>
              <a:rPr lang="en-US" sz="1100" dirty="0">
                <a:solidFill>
                  <a:srgbClr val="242424"/>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You may</a:t>
            </a:r>
            <a:r>
              <a:rPr lang="en-US" sz="1100" dirty="0">
                <a:solidFill>
                  <a:srgbClr val="242424"/>
                </a:solidFill>
                <a:effectLst/>
                <a:latin typeface="Calibri" panose="020F0502020204030204" pitchFamily="34" charset="0"/>
                <a:ea typeface="Times New Roman" panose="02020603050405020304" pitchFamily="18" charset="0"/>
                <a:cs typeface="Times New Roman" panose="02020603050405020304" pitchFamily="18" charset="0"/>
              </a:rPr>
              <a:t> split the group to a double-cast, or work with them as 1 cast.  If you do 1 cast, </a:t>
            </a:r>
            <a:r>
              <a:rPr lang="en-US" sz="1100" dirty="0">
                <a:solidFill>
                  <a:srgbClr val="242424"/>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please make sure</a:t>
            </a:r>
            <a:r>
              <a:rPr lang="en-US" sz="1100" dirty="0">
                <a:solidFill>
                  <a:srgbClr val="242424"/>
                </a:solidFill>
                <a:effectLst/>
                <a:latin typeface="Calibri" panose="020F0502020204030204" pitchFamily="34" charset="0"/>
                <a:ea typeface="Times New Roman" panose="02020603050405020304" pitchFamily="18" charset="0"/>
                <a:cs typeface="Times New Roman" panose="02020603050405020304" pitchFamily="18" charset="0"/>
              </a:rPr>
              <a:t> all highlighted roles are double-cast/covered and that any absence in performance due to injury/illness could be covered with minimal adjustments by your rehearsal directors.</a:t>
            </a:r>
            <a:endParaRPr lang="en-US" sz="1100" dirty="0">
              <a:solidFill>
                <a:srgbClr val="242424"/>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100" dirty="0">
                <a:solidFill>
                  <a:srgbClr val="242424"/>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Suggested length </a:t>
            </a:r>
            <a:r>
              <a:rPr lang="en-US" sz="1100" dirty="0">
                <a:solidFill>
                  <a:srgbClr val="242424"/>
                </a:solidFill>
                <a:effectLst/>
                <a:latin typeface="Calibri" panose="020F0502020204030204" pitchFamily="34" charset="0"/>
                <a:ea typeface="Times New Roman" panose="02020603050405020304" pitchFamily="18" charset="0"/>
                <a:cs typeface="Times New Roman" panose="02020603050405020304" pitchFamily="18" charset="0"/>
              </a:rPr>
              <a:t>around 6 minutes, maximum of 8 minutes.</a:t>
            </a:r>
            <a:endParaRPr lang="en-US" sz="1100" dirty="0">
              <a:solidFill>
                <a:srgbClr val="242424"/>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100" dirty="0">
                <a:solidFill>
                  <a:srgbClr val="242424"/>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Music must be selected by the end of September</a:t>
            </a:r>
            <a:r>
              <a:rPr lang="en-US" sz="1100" dirty="0">
                <a:solidFill>
                  <a:srgbClr val="242424"/>
                </a:solidFill>
                <a:effectLst/>
                <a:latin typeface="Calibri" panose="020F0502020204030204" pitchFamily="34" charset="0"/>
                <a:ea typeface="Times New Roman" panose="02020603050405020304" pitchFamily="18" charset="0"/>
                <a:cs typeface="Times New Roman" panose="02020603050405020304" pitchFamily="18" charset="0"/>
              </a:rPr>
              <a:t>.  Strongly suggest using open-source music or other suggestions we discussed today. </a:t>
            </a:r>
            <a:endParaRPr lang="en-US" sz="1100" dirty="0">
              <a:solidFill>
                <a:srgbClr val="242424"/>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100" dirty="0">
                <a:solidFill>
                  <a:srgbClr val="242424"/>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Costumes will be pulled from current stock</a:t>
            </a:r>
            <a:r>
              <a:rPr lang="en-US" sz="1100" dirty="0">
                <a:solidFill>
                  <a:srgbClr val="242424"/>
                </a:solidFill>
                <a:effectLst/>
                <a:latin typeface="Calibri" panose="020F0502020204030204" pitchFamily="34" charset="0"/>
                <a:ea typeface="Times New Roman" panose="02020603050405020304" pitchFamily="18" charset="0"/>
                <a:cs typeface="Times New Roman" panose="02020603050405020304" pitchFamily="18" charset="0"/>
              </a:rPr>
              <a:t> with additional purchased items </a:t>
            </a:r>
            <a:r>
              <a:rPr lang="en-US" sz="1100" dirty="0">
                <a:solidFill>
                  <a:srgbClr val="242424"/>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(Amazon preferred)</a:t>
            </a:r>
            <a:r>
              <a:rPr lang="en-US" sz="1100" dirty="0">
                <a:solidFill>
                  <a:srgbClr val="242424"/>
                </a:solidFill>
                <a:effectLst/>
                <a:latin typeface="Calibri" panose="020F0502020204030204" pitchFamily="34" charset="0"/>
                <a:ea typeface="Times New Roman" panose="02020603050405020304" pitchFamily="18" charset="0"/>
                <a:cs typeface="Times New Roman" panose="02020603050405020304" pitchFamily="18" charset="0"/>
              </a:rPr>
              <a:t>, coordinated by our costume manager.  No alternations/fittings.</a:t>
            </a:r>
            <a:endParaRPr lang="en-US" sz="1100" dirty="0">
              <a:solidFill>
                <a:srgbClr val="242424"/>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100" dirty="0">
                <a:solidFill>
                  <a:srgbClr val="242424"/>
                </a:solidFill>
                <a:effectLst/>
                <a:latin typeface="Calibri" panose="020F0502020204030204" pitchFamily="34" charset="0"/>
                <a:ea typeface="Times New Roman" panose="02020603050405020304" pitchFamily="18" charset="0"/>
              </a:rPr>
              <a:t>Lighting design concert designer</a:t>
            </a:r>
            <a:endParaRPr lang="en-US" sz="1100" dirty="0">
              <a:solidFill>
                <a:srgbClr val="242424"/>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100" dirty="0">
                <a:solidFill>
                  <a:srgbClr val="242424"/>
                </a:solidFill>
                <a:effectLst/>
                <a:latin typeface="Calibri" panose="020F0502020204030204" pitchFamily="34" charset="0"/>
                <a:ea typeface="Times New Roman" panose="02020603050405020304" pitchFamily="18" charset="0"/>
              </a:rPr>
              <a:t>Important Dates</a:t>
            </a:r>
            <a:endParaRPr lang="en-US" sz="1100" dirty="0">
              <a:solidFill>
                <a:srgbClr val="242424"/>
              </a:solidFill>
              <a:effectLst/>
              <a:latin typeface="Calibri" panose="020F0502020204030204" pitchFamily="34" charset="0"/>
              <a:ea typeface="Calibri" panose="020F0502020204030204" pitchFamily="34"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100" dirty="0">
                <a:solidFill>
                  <a:srgbClr val="242424"/>
                </a:solidFill>
                <a:effectLst/>
                <a:latin typeface="Calibri" panose="020F0502020204030204" pitchFamily="34" charset="0"/>
                <a:ea typeface="Times New Roman" panose="02020603050405020304" pitchFamily="18" charset="0"/>
                <a:cs typeface="Times New Roman" panose="02020603050405020304" pitchFamily="18" charset="0"/>
              </a:rPr>
              <a:t>Rehearsals can begin as early as Friday, September 15</a:t>
            </a:r>
            <a:endParaRPr lang="en-US" sz="1100" dirty="0">
              <a:solidFill>
                <a:srgbClr val="242424"/>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100" dirty="0">
                <a:solidFill>
                  <a:srgbClr val="242424"/>
                </a:solidFill>
                <a:effectLst/>
                <a:latin typeface="Calibri" panose="020F0502020204030204" pitchFamily="34" charset="0"/>
                <a:ea typeface="Times New Roman" panose="02020603050405020304" pitchFamily="18" charset="0"/>
                <a:cs typeface="Times New Roman" panose="02020603050405020304" pitchFamily="18" charset="0"/>
              </a:rPr>
              <a:t>Sunday, December 3, 5-8pm: dance </a:t>
            </a:r>
            <a:r>
              <a:rPr lang="en-US" sz="1100" dirty="0">
                <a:solidFill>
                  <a:srgbClr val="242424"/>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must be complete by</a:t>
            </a:r>
            <a:r>
              <a:rPr lang="en-US" sz="1100" dirty="0">
                <a:solidFill>
                  <a:srgbClr val="242424"/>
                </a:solidFill>
                <a:effectLst/>
                <a:latin typeface="Calibri" panose="020F0502020204030204" pitchFamily="34" charset="0"/>
                <a:ea typeface="Times New Roman" panose="02020603050405020304" pitchFamily="18" charset="0"/>
                <a:cs typeface="Times New Roman" panose="02020603050405020304" pitchFamily="18" charset="0"/>
              </a:rPr>
              <a:t> this run</a:t>
            </a:r>
            <a:endParaRPr lang="en-US" sz="1100" dirty="0">
              <a:solidFill>
                <a:srgbClr val="242424"/>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100" dirty="0">
                <a:solidFill>
                  <a:srgbClr val="242424"/>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Performances are</a:t>
            </a:r>
            <a:r>
              <a:rPr lang="en-US" sz="1100" dirty="0">
                <a:solidFill>
                  <a:srgbClr val="242424"/>
                </a:solidFill>
                <a:effectLst/>
                <a:latin typeface="Calibri" panose="020F0502020204030204" pitchFamily="34" charset="0"/>
                <a:ea typeface="Times New Roman" panose="02020603050405020304" pitchFamily="18" charset="0"/>
                <a:cs typeface="Times New Roman" panose="02020603050405020304" pitchFamily="18" charset="0"/>
              </a:rPr>
              <a:t> Feb. 9-11 in our performance center</a:t>
            </a:r>
            <a:endParaRPr lang="en-US" sz="1100" dirty="0">
              <a:solidFill>
                <a:srgbClr val="242424"/>
              </a:solidFill>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0"/>
              </a:spcBef>
              <a:spcAft>
                <a:spcPts val="0"/>
              </a:spcAft>
              <a:buSzPts val="1000"/>
              <a:buFont typeface="Wingdings" panose="05000000000000000000" pitchFamily="2" charset="2"/>
              <a:buChar char=""/>
              <a:tabLst>
                <a:tab pos="1371600" algn="l"/>
              </a:tabLst>
            </a:pPr>
            <a:r>
              <a:rPr lang="en-US" sz="1100" dirty="0">
                <a:solidFill>
                  <a:srgbClr val="242424"/>
                </a:solidFill>
                <a:effectLst/>
                <a:latin typeface="Calibri" panose="020F0502020204030204" pitchFamily="34" charset="0"/>
                <a:ea typeface="Times New Roman" panose="02020603050405020304" pitchFamily="18" charset="0"/>
              </a:rPr>
              <a:t>Spacing rehearsal </a:t>
            </a:r>
            <a:r>
              <a:rPr lang="en-US" sz="1100" dirty="0">
                <a:solidFill>
                  <a:srgbClr val="242424"/>
                </a:solidFill>
                <a:effectLst/>
                <a:highlight>
                  <a:srgbClr val="FFFF00"/>
                </a:highlight>
                <a:latin typeface="Calibri" panose="020F0502020204030204" pitchFamily="34" charset="0"/>
                <a:ea typeface="Times New Roman" panose="02020603050405020304" pitchFamily="18" charset="0"/>
              </a:rPr>
              <a:t>will be scheduled</a:t>
            </a:r>
            <a:r>
              <a:rPr lang="en-US" sz="1100" dirty="0">
                <a:solidFill>
                  <a:srgbClr val="242424"/>
                </a:solidFill>
                <a:effectLst/>
                <a:latin typeface="Calibri" panose="020F0502020204030204" pitchFamily="34" charset="0"/>
                <a:ea typeface="Times New Roman" panose="02020603050405020304" pitchFamily="18" charset="0"/>
              </a:rPr>
              <a:t> for 1 hour the week of Jan. 29</a:t>
            </a:r>
            <a:endParaRPr lang="en-US" sz="1100" dirty="0">
              <a:solidFill>
                <a:srgbClr val="242424"/>
              </a:solidFill>
              <a:effectLst/>
              <a:latin typeface="Calibri" panose="020F0502020204030204" pitchFamily="34" charset="0"/>
              <a:ea typeface="Calibri" panose="020F0502020204030204" pitchFamily="34" charset="0"/>
            </a:endParaRPr>
          </a:p>
          <a:p>
            <a:pPr marL="1143000" marR="0" lvl="2" indent="-228600">
              <a:spcBef>
                <a:spcPts val="0"/>
              </a:spcBef>
              <a:spcAft>
                <a:spcPts val="0"/>
              </a:spcAft>
              <a:buSzPts val="1000"/>
              <a:buFont typeface="Wingdings" panose="05000000000000000000" pitchFamily="2" charset="2"/>
              <a:buChar char=""/>
              <a:tabLst>
                <a:tab pos="1371600" algn="l"/>
              </a:tabLst>
            </a:pPr>
            <a:r>
              <a:rPr lang="en-US" sz="1100" dirty="0">
                <a:solidFill>
                  <a:srgbClr val="242424"/>
                </a:solidFill>
                <a:effectLst/>
                <a:latin typeface="Calibri" panose="020F0502020204030204" pitchFamily="34" charset="0"/>
                <a:ea typeface="Times New Roman" panose="02020603050405020304" pitchFamily="18" charset="0"/>
              </a:rPr>
              <a:t>Technical rehearsal </a:t>
            </a:r>
            <a:r>
              <a:rPr lang="en-US" sz="1100" dirty="0">
                <a:solidFill>
                  <a:srgbClr val="242424"/>
                </a:solidFill>
                <a:effectLst/>
                <a:highlight>
                  <a:srgbClr val="FFFF00"/>
                </a:highlight>
                <a:latin typeface="Calibri" panose="020F0502020204030204" pitchFamily="34" charset="0"/>
                <a:ea typeface="Times New Roman" panose="02020603050405020304" pitchFamily="18" charset="0"/>
              </a:rPr>
              <a:t>will be</a:t>
            </a:r>
            <a:r>
              <a:rPr lang="en-US" sz="1100" dirty="0">
                <a:solidFill>
                  <a:srgbClr val="242424"/>
                </a:solidFill>
                <a:effectLst/>
                <a:latin typeface="Calibri" panose="020F0502020204030204" pitchFamily="34" charset="0"/>
                <a:ea typeface="Times New Roman" panose="02020603050405020304" pitchFamily="18" charset="0"/>
              </a:rPr>
              <a:t> either Friday, Feb. 2 or Monday, Feb. 5</a:t>
            </a:r>
            <a:endParaRPr lang="en-US" sz="1100" dirty="0">
              <a:solidFill>
                <a:srgbClr val="242424"/>
              </a:solidFill>
              <a:effectLst/>
              <a:latin typeface="Calibri" panose="020F0502020204030204" pitchFamily="34" charset="0"/>
              <a:ea typeface="Calibri" panose="020F0502020204030204" pitchFamily="34"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100" dirty="0">
                <a:solidFill>
                  <a:srgbClr val="242424"/>
                </a:solidFill>
                <a:effectLst/>
                <a:latin typeface="Calibri" panose="020F0502020204030204" pitchFamily="34" charset="0"/>
                <a:ea typeface="Times New Roman" panose="02020603050405020304" pitchFamily="18" charset="0"/>
                <a:cs typeface="Times New Roman" panose="02020603050405020304" pitchFamily="18" charset="0"/>
              </a:rPr>
              <a:t>Conflict Dates </a:t>
            </a:r>
            <a:r>
              <a:rPr lang="en-US" sz="1100" dirty="0">
                <a:solidFill>
                  <a:srgbClr val="242424"/>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 days to avoid</a:t>
            </a:r>
            <a:endParaRPr lang="en-US" sz="1100" dirty="0">
              <a:solidFill>
                <a:srgbClr val="242424"/>
              </a:solidFill>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0"/>
              </a:spcBef>
              <a:spcAft>
                <a:spcPts val="0"/>
              </a:spcAft>
              <a:buSzPts val="1000"/>
              <a:buFont typeface="Wingdings" panose="05000000000000000000" pitchFamily="2" charset="2"/>
              <a:buChar char=""/>
              <a:tabLst>
                <a:tab pos="1371600" algn="l"/>
              </a:tabLst>
            </a:pPr>
            <a:r>
              <a:rPr lang="en-US" sz="1100" dirty="0">
                <a:solidFill>
                  <a:srgbClr val="242424"/>
                </a:solidFill>
                <a:effectLst/>
                <a:latin typeface="Calibri" panose="020F0502020204030204" pitchFamily="34" charset="0"/>
                <a:ea typeface="Times New Roman" panose="02020603050405020304" pitchFamily="18" charset="0"/>
              </a:rPr>
              <a:t>October 18-21 </a:t>
            </a:r>
            <a:endParaRPr lang="en-US" sz="1100" dirty="0">
              <a:solidFill>
                <a:srgbClr val="242424"/>
              </a:solidFill>
              <a:effectLst/>
              <a:latin typeface="Calibri" panose="020F0502020204030204" pitchFamily="34" charset="0"/>
              <a:ea typeface="Calibri" panose="020F0502020204030204" pitchFamily="34" charset="0"/>
            </a:endParaRPr>
          </a:p>
          <a:p>
            <a:pPr marL="1143000" marR="0" lvl="2" indent="-228600">
              <a:spcBef>
                <a:spcPts val="0"/>
              </a:spcBef>
              <a:spcAft>
                <a:spcPts val="0"/>
              </a:spcAft>
              <a:buSzPts val="1000"/>
              <a:buFont typeface="Wingdings" panose="05000000000000000000" pitchFamily="2" charset="2"/>
              <a:buChar char=""/>
              <a:tabLst>
                <a:tab pos="1371600" algn="l"/>
              </a:tabLst>
            </a:pPr>
            <a:r>
              <a:rPr lang="en-US" sz="1100" dirty="0">
                <a:solidFill>
                  <a:srgbClr val="242424"/>
                </a:solidFill>
                <a:effectLst/>
                <a:latin typeface="Calibri" panose="020F0502020204030204" pitchFamily="34" charset="0"/>
                <a:ea typeface="Times New Roman" panose="02020603050405020304" pitchFamily="18" charset="0"/>
              </a:rPr>
              <a:t>October 27-29 </a:t>
            </a:r>
            <a:endParaRPr lang="en-US" sz="1100" dirty="0">
              <a:solidFill>
                <a:srgbClr val="242424"/>
              </a:solidFill>
              <a:effectLst/>
              <a:latin typeface="Calibri" panose="020F0502020204030204" pitchFamily="34" charset="0"/>
              <a:ea typeface="Calibri" panose="020F0502020204030204" pitchFamily="34" charset="0"/>
            </a:endParaRPr>
          </a:p>
          <a:p>
            <a:pPr marL="1143000" marR="0" lvl="2" indent="-228600">
              <a:spcBef>
                <a:spcPts val="0"/>
              </a:spcBef>
              <a:spcAft>
                <a:spcPts val="0"/>
              </a:spcAft>
              <a:buSzPts val="1000"/>
              <a:buFont typeface="Wingdings" panose="05000000000000000000" pitchFamily="2" charset="2"/>
              <a:buChar char=""/>
              <a:tabLst>
                <a:tab pos="1371600" algn="l"/>
              </a:tabLst>
            </a:pPr>
            <a:r>
              <a:rPr lang="en-US" sz="1100" dirty="0">
                <a:solidFill>
                  <a:srgbClr val="242424"/>
                </a:solidFill>
                <a:effectLst/>
                <a:latin typeface="Calibri" panose="020F0502020204030204" pitchFamily="34" charset="0"/>
                <a:ea typeface="Times New Roman" panose="02020603050405020304" pitchFamily="18" charset="0"/>
              </a:rPr>
              <a:t>November 11-18</a:t>
            </a:r>
            <a:endParaRPr lang="en-US" sz="1100" dirty="0">
              <a:solidFill>
                <a:srgbClr val="242424"/>
              </a:solidFill>
              <a:effectLst/>
              <a:latin typeface="Calibri" panose="020F0502020204030204" pitchFamily="34" charset="0"/>
              <a:ea typeface="Calibri" panose="020F0502020204030204" pitchFamily="34" charset="0"/>
            </a:endParaRPr>
          </a:p>
          <a:p>
            <a:pPr marL="1143000" marR="0" lvl="2" indent="-228600">
              <a:spcBef>
                <a:spcPts val="0"/>
              </a:spcBef>
              <a:spcAft>
                <a:spcPts val="0"/>
              </a:spcAft>
              <a:buSzPts val="1000"/>
              <a:buFont typeface="Wingdings" panose="05000000000000000000" pitchFamily="2" charset="2"/>
              <a:buChar char=""/>
              <a:tabLst>
                <a:tab pos="1371600" algn="l"/>
              </a:tabLst>
            </a:pPr>
            <a:r>
              <a:rPr lang="en-US" sz="1100" dirty="0">
                <a:solidFill>
                  <a:srgbClr val="242424"/>
                </a:solidFill>
                <a:effectLst/>
                <a:latin typeface="Calibri" panose="020F0502020204030204" pitchFamily="34" charset="0"/>
                <a:ea typeface="Times New Roman" panose="02020603050405020304" pitchFamily="18" charset="0"/>
              </a:rPr>
              <a:t>November 22-26 </a:t>
            </a:r>
            <a:endParaRPr lang="en-US" sz="1100" dirty="0">
              <a:solidFill>
                <a:srgbClr val="242424"/>
              </a:solidFill>
              <a:effectLst/>
              <a:latin typeface="Calibri" panose="020F0502020204030204" pitchFamily="34" charset="0"/>
              <a:ea typeface="Calibri" panose="020F0502020204030204" pitchFamily="34" charset="0"/>
            </a:endParaRPr>
          </a:p>
          <a:p>
            <a:pPr marL="1143000" marR="0" lvl="2" indent="-228600">
              <a:spcBef>
                <a:spcPts val="0"/>
              </a:spcBef>
              <a:spcAft>
                <a:spcPts val="0"/>
              </a:spcAft>
              <a:buSzPts val="1000"/>
              <a:buFont typeface="Wingdings" panose="05000000000000000000" pitchFamily="2" charset="2"/>
              <a:buChar char=""/>
              <a:tabLst>
                <a:tab pos="1371600" algn="l"/>
              </a:tabLst>
            </a:pPr>
            <a:r>
              <a:rPr lang="en-US" sz="1100" dirty="0">
                <a:solidFill>
                  <a:srgbClr val="242424"/>
                </a:solidFill>
                <a:effectLst/>
                <a:latin typeface="Calibri" panose="020F0502020204030204" pitchFamily="34" charset="0"/>
                <a:ea typeface="Times New Roman" panose="02020603050405020304" pitchFamily="18" charset="0"/>
              </a:rPr>
              <a:t>December 1</a:t>
            </a:r>
            <a:endParaRPr lang="en-US" sz="1100" dirty="0">
              <a:solidFill>
                <a:srgbClr val="242424"/>
              </a:solidFill>
              <a:effectLst/>
              <a:latin typeface="Calibri" panose="020F0502020204030204" pitchFamily="34" charset="0"/>
              <a:ea typeface="Calibri" panose="020F0502020204030204" pitchFamily="34" charset="0"/>
            </a:endParaRPr>
          </a:p>
          <a:p>
            <a:pPr marL="1143000" marR="0" lvl="2" indent="-228600">
              <a:spcBef>
                <a:spcPts val="0"/>
              </a:spcBef>
              <a:spcAft>
                <a:spcPts val="0"/>
              </a:spcAft>
              <a:buSzPts val="1000"/>
              <a:buFont typeface="Wingdings" panose="05000000000000000000" pitchFamily="2" charset="2"/>
              <a:buChar char=""/>
              <a:tabLst>
                <a:tab pos="1371600" algn="l"/>
              </a:tabLst>
            </a:pPr>
            <a:r>
              <a:rPr lang="en-US" sz="1100" dirty="0">
                <a:solidFill>
                  <a:srgbClr val="242424"/>
                </a:solidFill>
                <a:effectLst/>
                <a:latin typeface="Calibri" panose="020F0502020204030204" pitchFamily="34" charset="0"/>
                <a:ea typeface="Times New Roman" panose="02020603050405020304" pitchFamily="18" charset="0"/>
              </a:rPr>
              <a:t>December 8-9</a:t>
            </a:r>
            <a:endParaRPr lang="en-US" sz="1100" dirty="0">
              <a:solidFill>
                <a:srgbClr val="242424"/>
              </a:solidFill>
              <a:effectLst/>
              <a:latin typeface="Calibri" panose="020F0502020204030204" pitchFamily="34" charset="0"/>
              <a:ea typeface="Calibri" panose="020F0502020204030204" pitchFamily="34" charset="0"/>
            </a:endParaRPr>
          </a:p>
          <a:p>
            <a:pPr marL="0" indent="-38100">
              <a:buNone/>
            </a:pPr>
            <a:endParaRPr lang="en-US" sz="1600" dirty="0">
              <a:solidFill>
                <a:srgbClr val="663300"/>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A34C5183-DEDB-4D0A-B960-30812F9EF759}"/>
              </a:ext>
            </a:extLst>
          </p:cNvPr>
          <p:cNvCxnSpPr/>
          <p:nvPr/>
        </p:nvCxnSpPr>
        <p:spPr>
          <a:xfrm>
            <a:off x="431593" y="1407559"/>
            <a:ext cx="8280813" cy="0"/>
          </a:xfrm>
          <a:prstGeom prst="line">
            <a:avLst/>
          </a:prstGeom>
          <a:no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01482829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0"/>
          <p:cNvSpPr/>
          <p:nvPr/>
        </p:nvSpPr>
        <p:spPr>
          <a:xfrm>
            <a:off x="0" y="2102"/>
            <a:ext cx="9144000" cy="6858001"/>
          </a:xfrm>
          <a:prstGeom prst="rect">
            <a:avLst/>
          </a:prstGeom>
          <a:solidFill>
            <a:srgbClr val="DF9F1E">
              <a:alpha val="8000"/>
            </a:srgbClr>
          </a:solidFill>
          <a:ln w="12700">
            <a:miter lim="400000"/>
          </a:ln>
        </p:spPr>
        <p:txBody>
          <a:bodyPr lIns="45719" rIns="45719" anchor="ctr"/>
          <a:lstStyle/>
          <a:p>
            <a:pPr algn="ctr">
              <a:defRPr>
                <a:solidFill>
                  <a:srgbClr val="FFFFFF"/>
                </a:solidFill>
              </a:defRPr>
            </a:pPr>
            <a:endParaRPr b="1" dirty="0"/>
          </a:p>
        </p:txBody>
      </p:sp>
      <p:sp>
        <p:nvSpPr>
          <p:cNvPr id="122" name="Rectangle 2"/>
          <p:cNvSpPr/>
          <p:nvPr/>
        </p:nvSpPr>
        <p:spPr>
          <a:xfrm>
            <a:off x="0" y="6456400"/>
            <a:ext cx="9144000" cy="412231"/>
          </a:xfrm>
          <a:prstGeom prst="rect">
            <a:avLst/>
          </a:prstGeom>
          <a:solidFill>
            <a:srgbClr val="F1C500"/>
          </a:solidFill>
          <a:ln w="12700">
            <a:miter lim="400000"/>
          </a:ln>
        </p:spPr>
        <p:txBody>
          <a:bodyPr lIns="45719" rIns="45719" anchor="ctr"/>
          <a:lstStyle/>
          <a:p>
            <a:pPr algn="ctr">
              <a:defRPr>
                <a:solidFill>
                  <a:srgbClr val="FFFFFF"/>
                </a:solidFill>
              </a:defRPr>
            </a:pPr>
            <a:endParaRPr dirty="0"/>
          </a:p>
        </p:txBody>
      </p:sp>
      <p:pic>
        <p:nvPicPr>
          <p:cNvPr id="126" name="Picture 8" descr="Picture 8"/>
          <p:cNvPicPr>
            <a:picLocks noChangeAspect="1"/>
          </p:cNvPicPr>
          <p:nvPr/>
        </p:nvPicPr>
        <p:blipFill>
          <a:blip r:embed="rId2"/>
          <a:stretch>
            <a:fillRect/>
          </a:stretch>
        </p:blipFill>
        <p:spPr>
          <a:xfrm>
            <a:off x="544687" y="5860286"/>
            <a:ext cx="1230326" cy="390829"/>
          </a:xfrm>
          <a:prstGeom prst="rect">
            <a:avLst/>
          </a:prstGeom>
          <a:ln w="12700">
            <a:miter lim="400000"/>
          </a:ln>
        </p:spPr>
      </p:pic>
      <p:sp>
        <p:nvSpPr>
          <p:cNvPr id="5" name="Title 4">
            <a:extLst>
              <a:ext uri="{FF2B5EF4-FFF2-40B4-BE49-F238E27FC236}">
                <a16:creationId xmlns:a16="http://schemas.microsoft.com/office/drawing/2014/main" id="{D2D86BCB-8729-4935-99EB-4DF3D6FFA985}"/>
              </a:ext>
            </a:extLst>
          </p:cNvPr>
          <p:cNvSpPr>
            <a:spLocks noGrp="1"/>
          </p:cNvSpPr>
          <p:nvPr>
            <p:ph type="title"/>
          </p:nvPr>
        </p:nvSpPr>
        <p:spPr>
          <a:xfrm>
            <a:off x="318499" y="220624"/>
            <a:ext cx="8628522" cy="1325564"/>
          </a:xfrm>
          <a:noFill/>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Campus Operations Meeting</a:t>
            </a:r>
          </a:p>
        </p:txBody>
      </p:sp>
      <p:sp>
        <p:nvSpPr>
          <p:cNvPr id="3" name="Text Placeholder 2">
            <a:extLst>
              <a:ext uri="{FF2B5EF4-FFF2-40B4-BE49-F238E27FC236}">
                <a16:creationId xmlns:a16="http://schemas.microsoft.com/office/drawing/2014/main" id="{1EBB1BAB-C649-4B2D-B1FB-5EA7FE3062B8}"/>
              </a:ext>
            </a:extLst>
          </p:cNvPr>
          <p:cNvSpPr>
            <a:spLocks noGrp="1"/>
          </p:cNvSpPr>
          <p:nvPr>
            <p:ph type="body" idx="1"/>
          </p:nvPr>
        </p:nvSpPr>
        <p:spPr>
          <a:xfrm>
            <a:off x="628649" y="1825625"/>
            <a:ext cx="8318372" cy="4351338"/>
          </a:xfrm>
        </p:spPr>
        <p:txBody>
          <a:bodyPr>
            <a:normAutofit/>
          </a:bodyPr>
          <a:lstStyle/>
          <a:p>
            <a:pPr marL="0" indent="0">
              <a:buNone/>
            </a:pPr>
            <a:r>
              <a:rPr lang="en-US" sz="3200" b="1" dirty="0">
                <a:solidFill>
                  <a:schemeClr val="accent2"/>
                </a:solidFill>
                <a:latin typeface="Arial" panose="020B0604020202020204" pitchFamily="34" charset="0"/>
                <a:cs typeface="Arial" panose="020B0604020202020204" pitchFamily="34" charset="0"/>
              </a:rPr>
              <a:t>Agenda</a:t>
            </a:r>
          </a:p>
          <a:p>
            <a:pPr marL="838200" lvl="1" indent="-342900">
              <a:buFont typeface="Symbol" panose="05050102010706020507" pitchFamily="18" charset="2"/>
              <a:buChar char=""/>
            </a:pPr>
            <a:r>
              <a:rPr lang="en-US" sz="2400" dirty="0">
                <a:solidFill>
                  <a:schemeClr val="accent2"/>
                </a:solidFill>
                <a:latin typeface="Arial" panose="020B0604020202020204" pitchFamily="34" charset="0"/>
                <a:ea typeface="Times New Roman" panose="02020603050405020304" pitchFamily="18" charset="0"/>
                <a:cs typeface="Arial" panose="020B0604020202020204" pitchFamily="34" charset="0"/>
              </a:rPr>
              <a:t>Welcome &amp; Introduction</a:t>
            </a:r>
            <a:r>
              <a:rPr lang="en-US" sz="2400"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 </a:t>
            </a:r>
          </a:p>
          <a:p>
            <a:pPr marL="838200" lvl="1" indent="-342900">
              <a:buFont typeface="Symbol" panose="05050102010706020507" pitchFamily="18" charset="2"/>
              <a:buChar char=""/>
            </a:pPr>
            <a:r>
              <a:rPr lang="en-US" sz="2400" dirty="0">
                <a:solidFill>
                  <a:schemeClr val="accent2"/>
                </a:solidFill>
                <a:latin typeface="Arial" panose="020B0604020202020204" pitchFamily="34" charset="0"/>
                <a:cs typeface="Arial" panose="020B0604020202020204" pitchFamily="34" charset="0"/>
              </a:rPr>
              <a:t>New Travel Management Services Partner</a:t>
            </a:r>
            <a:endParaRPr lang="en-US" sz="1700" dirty="0">
              <a:solidFill>
                <a:schemeClr val="accent2"/>
              </a:solidFill>
              <a:latin typeface="Arial" panose="020B0604020202020204" pitchFamily="34" charset="0"/>
              <a:cs typeface="Arial" panose="020B0604020202020204" pitchFamily="34" charset="0"/>
            </a:endParaRPr>
          </a:p>
          <a:p>
            <a:pPr marL="838200" lvl="1" indent="-342900">
              <a:buFont typeface="Symbol" panose="05050102010706020507" pitchFamily="18" charset="2"/>
              <a:buChar char=""/>
            </a:pPr>
            <a:r>
              <a:rPr lang="en-US" sz="2400" dirty="0">
                <a:solidFill>
                  <a:schemeClr val="accent2"/>
                </a:solidFill>
                <a:latin typeface="Arial" panose="020B0604020202020204" pitchFamily="34" charset="0"/>
                <a:cs typeface="Arial" panose="020B0604020202020204" pitchFamily="34" charset="0"/>
              </a:rPr>
              <a:t>Payments to Individuals</a:t>
            </a:r>
            <a:endParaRPr lang="en-US" sz="1600" dirty="0">
              <a:solidFill>
                <a:schemeClr val="accent2"/>
              </a:solidFill>
              <a:latin typeface="Arial" panose="020B0604020202020204" pitchFamily="34" charset="0"/>
              <a:cs typeface="Arial" panose="020B0604020202020204" pitchFamily="34" charset="0"/>
            </a:endParaRPr>
          </a:p>
          <a:p>
            <a:pPr marL="838200" lvl="1" indent="-342900">
              <a:buFont typeface="Symbol" panose="05050102010706020507" pitchFamily="18" charset="2"/>
              <a:buChar char=""/>
            </a:pPr>
            <a:r>
              <a:rPr lang="en-US" sz="2400" dirty="0">
                <a:solidFill>
                  <a:schemeClr val="accent2"/>
                </a:solidFill>
                <a:latin typeface="Arial" panose="020B0604020202020204" pitchFamily="34" charset="0"/>
                <a:cs typeface="Arial" panose="020B0604020202020204" pitchFamily="34" charset="0"/>
              </a:rPr>
              <a:t>Purchasing Forms</a:t>
            </a:r>
          </a:p>
          <a:p>
            <a:pPr marL="838200" lvl="1" indent="-342900">
              <a:buFont typeface="Symbol" panose="05050102010706020507" pitchFamily="18" charset="2"/>
              <a:buChar char=""/>
            </a:pPr>
            <a:r>
              <a:rPr lang="en-US" sz="2400" dirty="0">
                <a:solidFill>
                  <a:schemeClr val="accent2"/>
                </a:solidFill>
                <a:latin typeface="Arial" panose="020B0604020202020204" pitchFamily="34" charset="0"/>
                <a:ea typeface="Calibri" panose="020F0502020204030204" pitchFamily="34" charset="0"/>
                <a:cs typeface="Arial" panose="020B0604020202020204" pitchFamily="34" charset="0"/>
              </a:rPr>
              <a:t>Quick Hits</a:t>
            </a:r>
            <a:endParaRPr lang="en-US" sz="1700" b="1" dirty="0">
              <a:ln>
                <a:solidFill>
                  <a:schemeClr val="accent2"/>
                </a:solidFill>
              </a:ln>
              <a:solidFill>
                <a:schemeClr val="accent2"/>
              </a:solidFill>
              <a:effectLst>
                <a:outerShdw blurRad="50800" dist="50800" dir="5400000" algn="ctr" rotWithShape="0">
                  <a:schemeClr val="bg1"/>
                </a:outerShdw>
              </a:effectLst>
              <a:latin typeface="Arial" panose="020B0604020202020204" pitchFamily="34" charset="0"/>
              <a:cs typeface="Arial" panose="020B0604020202020204" pitchFamily="34" charset="0"/>
            </a:endParaRPr>
          </a:p>
          <a:p>
            <a:endParaRPr lang="en-US" b="1" dirty="0">
              <a:solidFill>
                <a:schemeClr val="accent2"/>
              </a:solidFill>
            </a:endParaRPr>
          </a:p>
          <a:p>
            <a:pPr marL="457200" lvl="1" indent="0">
              <a:buNone/>
            </a:pPr>
            <a:endParaRPr lang="en-US" sz="2400" dirty="0">
              <a:solidFill>
                <a:schemeClr val="accent2"/>
              </a:solidFill>
            </a:endParaRPr>
          </a:p>
        </p:txBody>
      </p:sp>
      <p:cxnSp>
        <p:nvCxnSpPr>
          <p:cNvPr id="8" name="Straight Connector 7">
            <a:extLst>
              <a:ext uri="{FF2B5EF4-FFF2-40B4-BE49-F238E27FC236}">
                <a16:creationId xmlns:a16="http://schemas.microsoft.com/office/drawing/2014/main" id="{A34C5183-DEDB-4D0A-B960-30812F9EF759}"/>
              </a:ext>
            </a:extLst>
          </p:cNvPr>
          <p:cNvCxnSpPr/>
          <p:nvPr/>
        </p:nvCxnSpPr>
        <p:spPr>
          <a:xfrm>
            <a:off x="431593" y="1407559"/>
            <a:ext cx="8280813" cy="0"/>
          </a:xfrm>
          <a:prstGeom prst="line">
            <a:avLst/>
          </a:prstGeom>
          <a:no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68187533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0"/>
          <p:cNvSpPr/>
          <p:nvPr/>
        </p:nvSpPr>
        <p:spPr>
          <a:xfrm>
            <a:off x="0" y="2102"/>
            <a:ext cx="9144000" cy="6858001"/>
          </a:xfrm>
          <a:prstGeom prst="rect">
            <a:avLst/>
          </a:prstGeom>
          <a:solidFill>
            <a:srgbClr val="DF9F1E">
              <a:alpha val="8000"/>
            </a:srgbClr>
          </a:solidFill>
          <a:ln w="12700">
            <a:miter lim="400000"/>
          </a:ln>
        </p:spPr>
        <p:txBody>
          <a:bodyPr lIns="45719" rIns="45719" anchor="ctr"/>
          <a:lstStyle/>
          <a:p>
            <a:pPr algn="ctr">
              <a:defRPr>
                <a:solidFill>
                  <a:srgbClr val="FFFFFF"/>
                </a:solidFill>
              </a:defRPr>
            </a:pPr>
            <a:endParaRPr b="1" dirty="0"/>
          </a:p>
        </p:txBody>
      </p:sp>
      <p:sp>
        <p:nvSpPr>
          <p:cNvPr id="122" name="Rectangle 2"/>
          <p:cNvSpPr/>
          <p:nvPr/>
        </p:nvSpPr>
        <p:spPr>
          <a:xfrm>
            <a:off x="0" y="6456400"/>
            <a:ext cx="9144000" cy="412231"/>
          </a:xfrm>
          <a:prstGeom prst="rect">
            <a:avLst/>
          </a:prstGeom>
          <a:solidFill>
            <a:srgbClr val="F1C500"/>
          </a:solidFill>
          <a:ln w="12700">
            <a:miter lim="400000"/>
          </a:ln>
        </p:spPr>
        <p:txBody>
          <a:bodyPr lIns="45719" rIns="45719" anchor="ctr"/>
          <a:lstStyle/>
          <a:p>
            <a:pPr algn="ctr">
              <a:defRPr>
                <a:solidFill>
                  <a:srgbClr val="FFFFFF"/>
                </a:solidFill>
              </a:defRPr>
            </a:pPr>
            <a:endParaRPr dirty="0"/>
          </a:p>
        </p:txBody>
      </p:sp>
      <p:pic>
        <p:nvPicPr>
          <p:cNvPr id="126" name="Picture 8" descr="Picture 8"/>
          <p:cNvPicPr>
            <a:picLocks noChangeAspect="1"/>
          </p:cNvPicPr>
          <p:nvPr/>
        </p:nvPicPr>
        <p:blipFill>
          <a:blip r:embed="rId2"/>
          <a:stretch>
            <a:fillRect/>
          </a:stretch>
        </p:blipFill>
        <p:spPr>
          <a:xfrm>
            <a:off x="544687" y="5860286"/>
            <a:ext cx="1230326" cy="390829"/>
          </a:xfrm>
          <a:prstGeom prst="rect">
            <a:avLst/>
          </a:prstGeom>
          <a:ln w="12700">
            <a:miter lim="400000"/>
          </a:ln>
        </p:spPr>
      </p:pic>
      <p:sp>
        <p:nvSpPr>
          <p:cNvPr id="5" name="Title 4">
            <a:extLst>
              <a:ext uri="{FF2B5EF4-FFF2-40B4-BE49-F238E27FC236}">
                <a16:creationId xmlns:a16="http://schemas.microsoft.com/office/drawing/2014/main" id="{D2D86BCB-8729-4935-99EB-4DF3D6FFA985}"/>
              </a:ext>
            </a:extLst>
          </p:cNvPr>
          <p:cNvSpPr>
            <a:spLocks noGrp="1"/>
          </p:cNvSpPr>
          <p:nvPr>
            <p:ph type="title"/>
          </p:nvPr>
        </p:nvSpPr>
        <p:spPr>
          <a:xfrm>
            <a:off x="318499" y="220624"/>
            <a:ext cx="8628522" cy="1325564"/>
          </a:xfrm>
          <a:noFill/>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Who am I?</a:t>
            </a:r>
          </a:p>
        </p:txBody>
      </p:sp>
      <p:sp>
        <p:nvSpPr>
          <p:cNvPr id="3" name="Text Placeholder 2">
            <a:extLst>
              <a:ext uri="{FF2B5EF4-FFF2-40B4-BE49-F238E27FC236}">
                <a16:creationId xmlns:a16="http://schemas.microsoft.com/office/drawing/2014/main" id="{1EBB1BAB-C649-4B2D-B1FB-5EA7FE3062B8}"/>
              </a:ext>
            </a:extLst>
          </p:cNvPr>
          <p:cNvSpPr>
            <a:spLocks noGrp="1"/>
          </p:cNvSpPr>
          <p:nvPr>
            <p:ph type="body" idx="1"/>
          </p:nvPr>
        </p:nvSpPr>
        <p:spPr>
          <a:xfrm>
            <a:off x="318499" y="1612845"/>
            <a:ext cx="3640759" cy="4351338"/>
          </a:xfrm>
        </p:spPr>
        <p:txBody>
          <a:bodyPr>
            <a:normAutofit/>
          </a:bodyPr>
          <a:lstStyle/>
          <a:p>
            <a:pPr marL="0" indent="0">
              <a:buNone/>
            </a:pPr>
            <a:r>
              <a:rPr lang="en-US" sz="1400" dirty="0">
                <a:solidFill>
                  <a:schemeClr val="accent2"/>
                </a:solidFill>
                <a:latin typeface="Arial" panose="020B0604020202020204" pitchFamily="34" charset="0"/>
                <a:cs typeface="Arial" panose="020B0604020202020204" pitchFamily="34" charset="0"/>
              </a:rPr>
              <a:t>I am a WMU student hired in a department</a:t>
            </a:r>
          </a:p>
          <a:p>
            <a:r>
              <a:rPr lang="en-US" sz="1400" b="1" dirty="0">
                <a:solidFill>
                  <a:schemeClr val="accent2"/>
                </a:solidFill>
                <a:latin typeface="Arial" panose="020B0604020202020204" pitchFamily="34" charset="0"/>
                <a:cs typeface="Arial" panose="020B0604020202020204" pitchFamily="34" charset="0"/>
              </a:rPr>
              <a:t>Student Employee</a:t>
            </a:r>
          </a:p>
          <a:p>
            <a:pPr marL="0" indent="0">
              <a:buNone/>
            </a:pPr>
            <a:r>
              <a:rPr lang="en-US" sz="1400" dirty="0">
                <a:solidFill>
                  <a:schemeClr val="accent2"/>
                </a:solidFill>
                <a:latin typeface="Arial" panose="020B0604020202020204" pitchFamily="34" charset="0"/>
                <a:cs typeface="Arial" panose="020B0604020202020204" pitchFamily="34" charset="0"/>
              </a:rPr>
              <a:t>I am co-teaching English 1000</a:t>
            </a:r>
          </a:p>
          <a:p>
            <a:r>
              <a:rPr lang="en-US" sz="1400" b="1" dirty="0">
                <a:solidFill>
                  <a:schemeClr val="accent2"/>
                </a:solidFill>
                <a:latin typeface="Arial" panose="020B0604020202020204" pitchFamily="34" charset="0"/>
                <a:cs typeface="Arial" panose="020B0604020202020204" pitchFamily="34" charset="0"/>
              </a:rPr>
              <a:t>PIO/GA/Faculty/Temp employee</a:t>
            </a:r>
          </a:p>
          <a:p>
            <a:pPr marL="0" indent="0">
              <a:buNone/>
            </a:pPr>
            <a:r>
              <a:rPr lang="en-US" sz="1400" dirty="0">
                <a:solidFill>
                  <a:schemeClr val="accent2"/>
                </a:solidFill>
                <a:latin typeface="Arial" panose="020B0604020202020204" pitchFamily="34" charset="0"/>
                <a:cs typeface="Arial" panose="020B0604020202020204" pitchFamily="34" charset="0"/>
              </a:rPr>
              <a:t>I am a professional carpenter and am hired to install cabinets in your office</a:t>
            </a:r>
          </a:p>
          <a:p>
            <a:r>
              <a:rPr lang="en-US" sz="1400" b="1" dirty="0">
                <a:solidFill>
                  <a:schemeClr val="accent2"/>
                </a:solidFill>
                <a:latin typeface="Arial" panose="020B0604020202020204" pitchFamily="34" charset="0"/>
                <a:cs typeface="Arial" panose="020B0604020202020204" pitchFamily="34" charset="0"/>
              </a:rPr>
              <a:t>AFSCME</a:t>
            </a:r>
          </a:p>
          <a:p>
            <a:pPr marL="0" indent="0">
              <a:buNone/>
            </a:pPr>
            <a:r>
              <a:rPr lang="en-US" sz="1400" dirty="0">
                <a:solidFill>
                  <a:schemeClr val="accent2"/>
                </a:solidFill>
                <a:latin typeface="Arial" panose="020B0604020202020204" pitchFamily="34" charset="0"/>
                <a:cs typeface="Arial" panose="020B0604020202020204" pitchFamily="34" charset="0"/>
              </a:rPr>
              <a:t>I work at WMU, but do not earn benefits</a:t>
            </a:r>
          </a:p>
          <a:p>
            <a:r>
              <a:rPr lang="en-US" sz="1400" b="1" dirty="0">
                <a:solidFill>
                  <a:schemeClr val="accent2"/>
                </a:solidFill>
                <a:latin typeface="Arial" panose="020B0604020202020204" pitchFamily="34" charset="0"/>
                <a:cs typeface="Arial" panose="020B0604020202020204" pitchFamily="34" charset="0"/>
              </a:rPr>
              <a:t>Temp Employee</a:t>
            </a:r>
          </a:p>
          <a:p>
            <a:pPr marL="0" indent="0" hangingPunct="1">
              <a:buFont typeface="Arial"/>
              <a:buNone/>
            </a:pPr>
            <a:r>
              <a:rPr lang="en-US" sz="1400" dirty="0">
                <a:solidFill>
                  <a:schemeClr val="accent2"/>
                </a:solidFill>
                <a:latin typeface="Arial" panose="020B0604020202020204" pitchFamily="34" charset="0"/>
                <a:cs typeface="Arial" panose="020B0604020202020204" pitchFamily="34" charset="0"/>
              </a:rPr>
              <a:t> I work for WMU as a chef, but am hired on the side to type meeting notes for a WMU Committee</a:t>
            </a:r>
          </a:p>
          <a:p>
            <a:pPr hangingPunct="1"/>
            <a:r>
              <a:rPr lang="en-US" sz="1400" b="1" dirty="0">
                <a:solidFill>
                  <a:schemeClr val="accent2"/>
                </a:solidFill>
                <a:latin typeface="Arial" panose="020B0604020202020204" pitchFamily="34" charset="0"/>
                <a:cs typeface="Arial" panose="020B0604020202020204" pitchFamily="34" charset="0"/>
              </a:rPr>
              <a:t>Temp Employee</a:t>
            </a:r>
          </a:p>
          <a:p>
            <a:pPr marL="0" indent="0">
              <a:buNone/>
            </a:pPr>
            <a:endParaRPr lang="en-US" sz="1800" dirty="0">
              <a:solidFill>
                <a:srgbClr val="663300"/>
              </a:solidFill>
              <a:latin typeface="Arial" panose="020B0604020202020204" pitchFamily="34" charset="0"/>
              <a:cs typeface="Arial" panose="020B0604020202020204" pitchFamily="34" charset="0"/>
            </a:endParaRPr>
          </a:p>
          <a:p>
            <a:pPr marL="457200" lvl="1" indent="0">
              <a:buNone/>
            </a:pPr>
            <a:endParaRPr lang="en-US" sz="2400" dirty="0">
              <a:solidFill>
                <a:schemeClr val="accent2"/>
              </a:solidFill>
            </a:endParaRPr>
          </a:p>
        </p:txBody>
      </p:sp>
      <p:cxnSp>
        <p:nvCxnSpPr>
          <p:cNvPr id="8" name="Straight Connector 7">
            <a:extLst>
              <a:ext uri="{FF2B5EF4-FFF2-40B4-BE49-F238E27FC236}">
                <a16:creationId xmlns:a16="http://schemas.microsoft.com/office/drawing/2014/main" id="{A34C5183-DEDB-4D0A-B960-30812F9EF759}"/>
              </a:ext>
            </a:extLst>
          </p:cNvPr>
          <p:cNvCxnSpPr/>
          <p:nvPr/>
        </p:nvCxnSpPr>
        <p:spPr>
          <a:xfrm>
            <a:off x="431593" y="1407559"/>
            <a:ext cx="8280813" cy="0"/>
          </a:xfrm>
          <a:prstGeom prst="line">
            <a:avLst/>
          </a:prstGeom>
          <a:no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
        <p:nvSpPr>
          <p:cNvPr id="9" name="Text Placeholder 2">
            <a:extLst>
              <a:ext uri="{FF2B5EF4-FFF2-40B4-BE49-F238E27FC236}">
                <a16:creationId xmlns:a16="http://schemas.microsoft.com/office/drawing/2014/main" id="{32531813-1D65-471C-9AE8-E7697E1B6808}"/>
              </a:ext>
            </a:extLst>
          </p:cNvPr>
          <p:cNvSpPr txBox="1">
            <a:spLocks/>
          </p:cNvSpPr>
          <p:nvPr/>
        </p:nvSpPr>
        <p:spPr>
          <a:xfrm>
            <a:off x="4432574" y="1612845"/>
            <a:ext cx="3640759"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a:lstStyle>
          <a:p>
            <a:pPr marL="0" indent="0" hangingPunct="1">
              <a:buFont typeface="Arial"/>
              <a:buNone/>
            </a:pPr>
            <a:r>
              <a:rPr lang="en-US" sz="1400" dirty="0">
                <a:solidFill>
                  <a:schemeClr val="accent2"/>
                </a:solidFill>
                <a:latin typeface="Arial" panose="020B0604020202020204" pitchFamily="34" charset="0"/>
                <a:cs typeface="Arial" panose="020B0604020202020204" pitchFamily="34" charset="0"/>
              </a:rPr>
              <a:t>I have been hired short term, to enter information into a database in the College of Ed; I work at a desk with WMU Supplies</a:t>
            </a:r>
          </a:p>
          <a:p>
            <a:pPr hangingPunct="1"/>
            <a:r>
              <a:rPr lang="en-US" sz="1400" b="1" dirty="0">
                <a:solidFill>
                  <a:schemeClr val="accent2"/>
                </a:solidFill>
                <a:latin typeface="Arial" panose="020B0604020202020204" pitchFamily="34" charset="0"/>
                <a:cs typeface="Arial" panose="020B0604020202020204" pitchFamily="34" charset="0"/>
              </a:rPr>
              <a:t>Temp Employee</a:t>
            </a:r>
          </a:p>
          <a:p>
            <a:pPr marL="0" indent="0" hangingPunct="1">
              <a:buNone/>
            </a:pPr>
            <a:r>
              <a:rPr lang="en-US" sz="1400" dirty="0">
                <a:solidFill>
                  <a:schemeClr val="accent2"/>
                </a:solidFill>
                <a:latin typeface="Arial" panose="020B0604020202020204" pitchFamily="34" charset="0"/>
                <a:cs typeface="Arial" panose="020B0604020202020204" pitchFamily="34" charset="0"/>
              </a:rPr>
              <a:t>I officiate volleyball games</a:t>
            </a:r>
          </a:p>
          <a:p>
            <a:pPr hangingPunct="1"/>
            <a:r>
              <a:rPr lang="en-US" sz="1400" b="1" dirty="0">
                <a:solidFill>
                  <a:schemeClr val="accent2"/>
                </a:solidFill>
                <a:latin typeface="Arial" panose="020B0604020202020204" pitchFamily="34" charset="0"/>
                <a:cs typeface="Arial" panose="020B0604020202020204" pitchFamily="34" charset="0"/>
              </a:rPr>
              <a:t>Independent Contractor</a:t>
            </a:r>
          </a:p>
          <a:p>
            <a:pPr marL="0" indent="0" hangingPunct="1">
              <a:buNone/>
            </a:pPr>
            <a:r>
              <a:rPr lang="en-US" sz="1400" dirty="0">
                <a:solidFill>
                  <a:schemeClr val="accent2"/>
                </a:solidFill>
                <a:latin typeface="Arial" panose="020B0604020202020204" pitchFamily="34" charset="0"/>
                <a:cs typeface="Arial" panose="020B0604020202020204" pitchFamily="34" charset="0"/>
              </a:rPr>
              <a:t>I have a special license that qualifies me as an expert in my field</a:t>
            </a:r>
            <a:endParaRPr lang="en-US" sz="1400" dirty="0">
              <a:solidFill>
                <a:srgbClr val="663300"/>
              </a:solidFill>
              <a:latin typeface="Arial" panose="020B0604020202020204" pitchFamily="34" charset="0"/>
              <a:cs typeface="Arial" panose="020B0604020202020204" pitchFamily="34" charset="0"/>
            </a:endParaRPr>
          </a:p>
          <a:p>
            <a:pPr marL="247650" indent="-285750" hangingPunct="1"/>
            <a:r>
              <a:rPr lang="en-US" sz="1400" b="1" dirty="0">
                <a:solidFill>
                  <a:schemeClr val="accent2"/>
                </a:solidFill>
                <a:latin typeface="Arial" panose="020B0604020202020204" pitchFamily="34" charset="0"/>
                <a:cs typeface="Arial" panose="020B0604020202020204" pitchFamily="34" charset="0"/>
              </a:rPr>
              <a:t>Independent Contractor</a:t>
            </a:r>
          </a:p>
          <a:p>
            <a:pPr marL="0" indent="0" hangingPunct="1">
              <a:buNone/>
            </a:pPr>
            <a:r>
              <a:rPr lang="en-US" sz="1400" kern="1200" dirty="0">
                <a:solidFill>
                  <a:srgbClr val="663300"/>
                </a:solidFill>
                <a:effectLst/>
                <a:latin typeface="Arial" panose="020B0604020202020204" pitchFamily="34" charset="0"/>
                <a:ea typeface="Times New Roman" panose="02020603050405020304" pitchFamily="18" charset="0"/>
                <a:cs typeface="Arial" panose="020B0604020202020204" pitchFamily="34" charset="0"/>
              </a:rPr>
              <a:t>I work for Stryker normally, but will present “How to Build a Hospital Bed from Scratch” to CHHS.</a:t>
            </a:r>
            <a:endParaRPr lang="en-US" sz="1400" dirty="0">
              <a:solidFill>
                <a:srgbClr val="663300"/>
              </a:solidFill>
              <a:effectLst/>
              <a:latin typeface="Arial" panose="020B0604020202020204" pitchFamily="34" charset="0"/>
              <a:ea typeface="Times New Roman" panose="02020603050405020304" pitchFamily="18" charset="0"/>
              <a:cs typeface="Arial" panose="020B0604020202020204" pitchFamily="34" charset="0"/>
            </a:endParaRPr>
          </a:p>
          <a:p>
            <a:pPr hangingPunct="1"/>
            <a:r>
              <a:rPr lang="en-US" sz="1400" b="1" dirty="0">
                <a:solidFill>
                  <a:schemeClr val="accent2"/>
                </a:solidFill>
                <a:latin typeface="Arial" panose="020B0604020202020204" pitchFamily="34" charset="0"/>
                <a:cs typeface="Arial" panose="020B0604020202020204" pitchFamily="34" charset="0"/>
              </a:rPr>
              <a:t>Independent Contractor </a:t>
            </a:r>
          </a:p>
          <a:p>
            <a:pPr marL="0" indent="0" hangingPunct="1">
              <a:buNone/>
            </a:pPr>
            <a:r>
              <a:rPr lang="en-US" sz="1400" dirty="0">
                <a:solidFill>
                  <a:schemeClr val="accent2"/>
                </a:solidFill>
                <a:latin typeface="Arial" panose="020B0604020202020204" pitchFamily="34" charset="0"/>
                <a:cs typeface="Arial" panose="020B0604020202020204" pitchFamily="34" charset="0"/>
              </a:rPr>
              <a:t>I am a business</a:t>
            </a:r>
          </a:p>
          <a:p>
            <a:pPr hangingPunct="1"/>
            <a:r>
              <a:rPr lang="en-US" sz="1400" b="1" dirty="0">
                <a:solidFill>
                  <a:schemeClr val="accent2"/>
                </a:solidFill>
                <a:latin typeface="Arial" panose="020B0604020202020204" pitchFamily="34" charset="0"/>
                <a:cs typeface="Arial" panose="020B0604020202020204" pitchFamily="34" charset="0"/>
              </a:rPr>
              <a:t>Purchase Order</a:t>
            </a:r>
          </a:p>
        </p:txBody>
      </p:sp>
    </p:spTree>
    <p:extLst>
      <p:ext uri="{BB962C8B-B14F-4D97-AF65-F5344CB8AC3E}">
        <p14:creationId xmlns:p14="http://schemas.microsoft.com/office/powerpoint/2010/main" val="526418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0"/>
          <p:cNvSpPr/>
          <p:nvPr/>
        </p:nvSpPr>
        <p:spPr>
          <a:xfrm>
            <a:off x="0" y="2102"/>
            <a:ext cx="9144000" cy="6858001"/>
          </a:xfrm>
          <a:prstGeom prst="rect">
            <a:avLst/>
          </a:prstGeom>
          <a:solidFill>
            <a:srgbClr val="DF9F1E">
              <a:alpha val="8000"/>
            </a:srgbClr>
          </a:solidFill>
          <a:ln w="12700">
            <a:miter lim="400000"/>
          </a:ln>
        </p:spPr>
        <p:txBody>
          <a:bodyPr lIns="45719" rIns="45719" anchor="ctr"/>
          <a:lstStyle/>
          <a:p>
            <a:pPr algn="ctr">
              <a:defRPr>
                <a:solidFill>
                  <a:srgbClr val="FFFFFF"/>
                </a:solidFill>
              </a:defRPr>
            </a:pPr>
            <a:endParaRPr b="1" dirty="0"/>
          </a:p>
        </p:txBody>
      </p:sp>
      <p:sp>
        <p:nvSpPr>
          <p:cNvPr id="122" name="Rectangle 2"/>
          <p:cNvSpPr/>
          <p:nvPr/>
        </p:nvSpPr>
        <p:spPr>
          <a:xfrm>
            <a:off x="0" y="6456400"/>
            <a:ext cx="9144000" cy="412231"/>
          </a:xfrm>
          <a:prstGeom prst="rect">
            <a:avLst/>
          </a:prstGeom>
          <a:solidFill>
            <a:srgbClr val="F1C500"/>
          </a:solidFill>
          <a:ln w="12700">
            <a:miter lim="400000"/>
          </a:ln>
        </p:spPr>
        <p:txBody>
          <a:bodyPr lIns="45719" rIns="45719" anchor="ctr"/>
          <a:lstStyle/>
          <a:p>
            <a:pPr algn="ctr">
              <a:defRPr>
                <a:solidFill>
                  <a:srgbClr val="FFFFFF"/>
                </a:solidFill>
              </a:defRPr>
            </a:pPr>
            <a:endParaRPr dirty="0"/>
          </a:p>
        </p:txBody>
      </p:sp>
      <p:pic>
        <p:nvPicPr>
          <p:cNvPr id="126" name="Picture 8" descr="Picture 8"/>
          <p:cNvPicPr>
            <a:picLocks noChangeAspect="1"/>
          </p:cNvPicPr>
          <p:nvPr/>
        </p:nvPicPr>
        <p:blipFill>
          <a:blip r:embed="rId2"/>
          <a:stretch>
            <a:fillRect/>
          </a:stretch>
        </p:blipFill>
        <p:spPr>
          <a:xfrm>
            <a:off x="544687" y="5860286"/>
            <a:ext cx="1230326" cy="390829"/>
          </a:xfrm>
          <a:prstGeom prst="rect">
            <a:avLst/>
          </a:prstGeom>
          <a:ln w="12700">
            <a:miter lim="400000"/>
          </a:ln>
        </p:spPr>
      </p:pic>
      <p:sp>
        <p:nvSpPr>
          <p:cNvPr id="5" name="Title 4">
            <a:extLst>
              <a:ext uri="{FF2B5EF4-FFF2-40B4-BE49-F238E27FC236}">
                <a16:creationId xmlns:a16="http://schemas.microsoft.com/office/drawing/2014/main" id="{D2D86BCB-8729-4935-99EB-4DF3D6FFA985}"/>
              </a:ext>
            </a:extLst>
          </p:cNvPr>
          <p:cNvSpPr>
            <a:spLocks noGrp="1"/>
          </p:cNvSpPr>
          <p:nvPr>
            <p:ph type="title"/>
          </p:nvPr>
        </p:nvSpPr>
        <p:spPr>
          <a:xfrm>
            <a:off x="318499" y="220624"/>
            <a:ext cx="8628522" cy="1325564"/>
          </a:xfrm>
          <a:noFill/>
        </p:spPr>
        <p:txBody>
          <a:bodyPr>
            <a:normAutofit/>
          </a:bodyPr>
          <a:lstStyle/>
          <a:p>
            <a:r>
              <a:rPr lang="en-US" sz="3200" b="1" dirty="0">
                <a:solidFill>
                  <a:srgbClr val="663300"/>
                </a:solidFill>
                <a:latin typeface="Arial" panose="020B0604020202020204" pitchFamily="34" charset="0"/>
                <a:cs typeface="Arial" panose="020B0604020202020204" pitchFamily="34" charset="0"/>
              </a:rPr>
              <a:t>Independent Contractor (IC)</a:t>
            </a:r>
          </a:p>
        </p:txBody>
      </p:sp>
      <p:sp>
        <p:nvSpPr>
          <p:cNvPr id="3" name="Text Placeholder 2">
            <a:extLst>
              <a:ext uri="{FF2B5EF4-FFF2-40B4-BE49-F238E27FC236}">
                <a16:creationId xmlns:a16="http://schemas.microsoft.com/office/drawing/2014/main" id="{1EBB1BAB-C649-4B2D-B1FB-5EA7FE3062B8}"/>
              </a:ext>
            </a:extLst>
          </p:cNvPr>
          <p:cNvSpPr>
            <a:spLocks noGrp="1"/>
          </p:cNvSpPr>
          <p:nvPr>
            <p:ph type="body" idx="1"/>
          </p:nvPr>
        </p:nvSpPr>
        <p:spPr>
          <a:xfrm>
            <a:off x="318499" y="1527568"/>
            <a:ext cx="8318372" cy="4351338"/>
          </a:xfrm>
        </p:spPr>
        <p:txBody>
          <a:bodyPr>
            <a:normAutofit/>
          </a:bodyPr>
          <a:lstStyle/>
          <a:p>
            <a:pPr marL="0" indent="0" algn="ctr">
              <a:buNone/>
            </a:pPr>
            <a:r>
              <a:rPr lang="en-US" sz="2000" b="1" dirty="0">
                <a:solidFill>
                  <a:srgbClr val="663300"/>
                </a:solidFill>
                <a:latin typeface="Arial" panose="020B0604020202020204" pitchFamily="34" charset="0"/>
                <a:cs typeface="Arial" panose="020B0604020202020204" pitchFamily="34" charset="0"/>
              </a:rPr>
              <a:t>CONSIDER…..</a:t>
            </a:r>
          </a:p>
          <a:p>
            <a:pPr marL="0" indent="0">
              <a:buNone/>
            </a:pPr>
            <a:r>
              <a:rPr lang="en-US" sz="2000" dirty="0">
                <a:solidFill>
                  <a:srgbClr val="663300"/>
                </a:solidFill>
                <a:latin typeface="Arial" panose="020B0604020202020204" pitchFamily="34" charset="0"/>
                <a:cs typeface="Arial" panose="020B0604020202020204" pitchFamily="34" charset="0"/>
              </a:rPr>
              <a:t>	Determination process is not an exact science</a:t>
            </a:r>
          </a:p>
          <a:p>
            <a:pPr marL="0" indent="0">
              <a:buNone/>
            </a:pPr>
            <a:r>
              <a:rPr lang="en-US" sz="2000" dirty="0">
                <a:solidFill>
                  <a:srgbClr val="663300"/>
                </a:solidFill>
                <a:latin typeface="Arial" panose="020B0604020202020204" pitchFamily="34" charset="0"/>
                <a:cs typeface="Arial" panose="020B0604020202020204" pitchFamily="34" charset="0"/>
              </a:rPr>
              <a:t>		Examine the entire picture </a:t>
            </a:r>
          </a:p>
          <a:p>
            <a:pPr marL="0" indent="0">
              <a:buNone/>
            </a:pPr>
            <a:endParaRPr lang="en-US" sz="2000" dirty="0">
              <a:solidFill>
                <a:srgbClr val="663300"/>
              </a:solidFill>
              <a:latin typeface="Arial" panose="020B0604020202020204" pitchFamily="34" charset="0"/>
              <a:cs typeface="Arial" panose="020B0604020202020204" pitchFamily="34" charset="0"/>
            </a:endParaRPr>
          </a:p>
          <a:p>
            <a:pPr marL="0" indent="0" algn="ctr">
              <a:buNone/>
            </a:pPr>
            <a:r>
              <a:rPr lang="en-US" sz="2000" dirty="0">
                <a:solidFill>
                  <a:srgbClr val="663300"/>
                </a:solidFill>
                <a:latin typeface="Arial" panose="020B0604020202020204" pitchFamily="34" charset="0"/>
                <a:cs typeface="Arial" panose="020B0604020202020204" pitchFamily="34" charset="0"/>
              </a:rPr>
              <a:t>	</a:t>
            </a:r>
            <a:r>
              <a:rPr lang="en-US" sz="2000" b="1" dirty="0">
                <a:solidFill>
                  <a:srgbClr val="663300"/>
                </a:solidFill>
                <a:latin typeface="Arial" panose="020B0604020202020204" pitchFamily="34" charset="0"/>
                <a:cs typeface="Arial" panose="020B0604020202020204" pitchFamily="34" charset="0"/>
              </a:rPr>
              <a:t>DO</a:t>
            </a:r>
            <a:r>
              <a:rPr lang="en-US" sz="2000" dirty="0">
                <a:solidFill>
                  <a:srgbClr val="663300"/>
                </a:solidFill>
                <a:latin typeface="Arial" panose="020B0604020202020204" pitchFamily="34" charset="0"/>
                <a:cs typeface="Arial" panose="020B0604020202020204" pitchFamily="34" charset="0"/>
              </a:rPr>
              <a:t> </a:t>
            </a:r>
            <a:r>
              <a:rPr lang="en-US" sz="2000" b="1" dirty="0">
                <a:solidFill>
                  <a:srgbClr val="663300"/>
                </a:solidFill>
                <a:latin typeface="Arial" panose="020B0604020202020204" pitchFamily="34" charset="0"/>
                <a:cs typeface="Arial" panose="020B0604020202020204" pitchFamily="34" charset="0"/>
              </a:rPr>
              <a:t>NOT CONSIDER….. </a:t>
            </a:r>
          </a:p>
          <a:p>
            <a:pPr marL="0" indent="0">
              <a:buNone/>
            </a:pPr>
            <a:r>
              <a:rPr lang="en-US" sz="2000" dirty="0">
                <a:solidFill>
                  <a:srgbClr val="663300"/>
                </a:solidFill>
                <a:latin typeface="Arial" panose="020B0604020202020204" pitchFamily="34" charset="0"/>
                <a:cs typeface="Arial" panose="020B0604020202020204" pitchFamily="34" charset="0"/>
              </a:rPr>
              <a:t>	“It’s too much work”</a:t>
            </a:r>
          </a:p>
          <a:p>
            <a:pPr marL="0" indent="0">
              <a:buNone/>
            </a:pPr>
            <a:r>
              <a:rPr lang="en-US" sz="2000" dirty="0">
                <a:solidFill>
                  <a:srgbClr val="663300"/>
                </a:solidFill>
                <a:latin typeface="Arial" panose="020B0604020202020204" pitchFamily="34" charset="0"/>
                <a:cs typeface="Arial" panose="020B0604020202020204" pitchFamily="34" charset="0"/>
              </a:rPr>
              <a:t>		“That’s not what we agreed to”</a:t>
            </a:r>
          </a:p>
          <a:p>
            <a:pPr marL="0" indent="0">
              <a:buNone/>
            </a:pPr>
            <a:r>
              <a:rPr lang="en-US" sz="2000" dirty="0">
                <a:solidFill>
                  <a:srgbClr val="663300"/>
                </a:solidFill>
                <a:latin typeface="Arial" panose="020B0604020202020204" pitchFamily="34" charset="0"/>
                <a:cs typeface="Arial" panose="020B0604020202020204" pitchFamily="34" charset="0"/>
              </a:rPr>
              <a:t>			“Our budget can’t afford the taxes”</a:t>
            </a:r>
          </a:p>
          <a:p>
            <a:pPr marL="0" indent="0">
              <a:buNone/>
            </a:pPr>
            <a:r>
              <a:rPr lang="en-US" sz="2000" dirty="0">
                <a:solidFill>
                  <a:srgbClr val="663300"/>
                </a:solidFill>
                <a:latin typeface="Arial" panose="020B0604020202020204" pitchFamily="34" charset="0"/>
                <a:cs typeface="Arial" panose="020B0604020202020204" pitchFamily="34" charset="0"/>
              </a:rPr>
              <a:t>				“They don’t want taxes taken out”</a:t>
            </a:r>
          </a:p>
          <a:p>
            <a:pPr marL="0" indent="-38100">
              <a:buNone/>
            </a:pPr>
            <a:br>
              <a:rPr lang="en-US" sz="2000" b="1" dirty="0">
                <a:solidFill>
                  <a:srgbClr val="663300"/>
                </a:solidFill>
                <a:latin typeface="Arial" panose="020B0604020202020204" pitchFamily="34" charset="0"/>
                <a:cs typeface="Arial" panose="020B0604020202020204" pitchFamily="34" charset="0"/>
              </a:rPr>
            </a:br>
            <a:endParaRPr lang="en-US" sz="2000" dirty="0">
              <a:solidFill>
                <a:srgbClr val="663300"/>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A34C5183-DEDB-4D0A-B960-30812F9EF759}"/>
              </a:ext>
            </a:extLst>
          </p:cNvPr>
          <p:cNvCxnSpPr/>
          <p:nvPr/>
        </p:nvCxnSpPr>
        <p:spPr>
          <a:xfrm>
            <a:off x="431593" y="1407559"/>
            <a:ext cx="8280813" cy="0"/>
          </a:xfrm>
          <a:prstGeom prst="line">
            <a:avLst/>
          </a:prstGeom>
          <a:no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47415975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0"/>
          <p:cNvSpPr/>
          <p:nvPr/>
        </p:nvSpPr>
        <p:spPr>
          <a:xfrm>
            <a:off x="0" y="2102"/>
            <a:ext cx="9144000" cy="6858001"/>
          </a:xfrm>
          <a:prstGeom prst="rect">
            <a:avLst/>
          </a:prstGeom>
          <a:solidFill>
            <a:srgbClr val="DF9F1E">
              <a:alpha val="8000"/>
            </a:srgbClr>
          </a:solidFill>
          <a:ln w="12700">
            <a:miter lim="400000"/>
          </a:ln>
        </p:spPr>
        <p:txBody>
          <a:bodyPr lIns="45719" rIns="45719" anchor="ctr"/>
          <a:lstStyle/>
          <a:p>
            <a:pPr algn="ctr">
              <a:defRPr>
                <a:solidFill>
                  <a:srgbClr val="FFFFFF"/>
                </a:solidFill>
              </a:defRPr>
            </a:pPr>
            <a:endParaRPr b="1" dirty="0"/>
          </a:p>
        </p:txBody>
      </p:sp>
      <p:sp>
        <p:nvSpPr>
          <p:cNvPr id="122" name="Rectangle 2"/>
          <p:cNvSpPr/>
          <p:nvPr/>
        </p:nvSpPr>
        <p:spPr>
          <a:xfrm>
            <a:off x="0" y="6456400"/>
            <a:ext cx="9144000" cy="412231"/>
          </a:xfrm>
          <a:prstGeom prst="rect">
            <a:avLst/>
          </a:prstGeom>
          <a:solidFill>
            <a:srgbClr val="F1C500"/>
          </a:solidFill>
          <a:ln w="12700">
            <a:miter lim="400000"/>
          </a:ln>
        </p:spPr>
        <p:txBody>
          <a:bodyPr lIns="45719" rIns="45719" anchor="ctr"/>
          <a:lstStyle/>
          <a:p>
            <a:pPr algn="ctr">
              <a:defRPr>
                <a:solidFill>
                  <a:srgbClr val="FFFFFF"/>
                </a:solidFill>
              </a:defRPr>
            </a:pPr>
            <a:endParaRPr dirty="0"/>
          </a:p>
        </p:txBody>
      </p:sp>
      <p:pic>
        <p:nvPicPr>
          <p:cNvPr id="126" name="Picture 8" descr="Picture 8"/>
          <p:cNvPicPr>
            <a:picLocks noChangeAspect="1"/>
          </p:cNvPicPr>
          <p:nvPr/>
        </p:nvPicPr>
        <p:blipFill>
          <a:blip r:embed="rId2"/>
          <a:stretch>
            <a:fillRect/>
          </a:stretch>
        </p:blipFill>
        <p:spPr>
          <a:xfrm>
            <a:off x="544687" y="5860286"/>
            <a:ext cx="1230326" cy="390829"/>
          </a:xfrm>
          <a:prstGeom prst="rect">
            <a:avLst/>
          </a:prstGeom>
          <a:ln w="12700">
            <a:miter lim="400000"/>
          </a:ln>
        </p:spPr>
      </p:pic>
      <p:sp>
        <p:nvSpPr>
          <p:cNvPr id="5" name="Title 4">
            <a:extLst>
              <a:ext uri="{FF2B5EF4-FFF2-40B4-BE49-F238E27FC236}">
                <a16:creationId xmlns:a16="http://schemas.microsoft.com/office/drawing/2014/main" id="{D2D86BCB-8729-4935-99EB-4DF3D6FFA985}"/>
              </a:ext>
            </a:extLst>
          </p:cNvPr>
          <p:cNvSpPr>
            <a:spLocks noGrp="1"/>
          </p:cNvSpPr>
          <p:nvPr>
            <p:ph type="title"/>
          </p:nvPr>
        </p:nvSpPr>
        <p:spPr>
          <a:xfrm>
            <a:off x="318499" y="220624"/>
            <a:ext cx="8628522" cy="1325564"/>
          </a:xfrm>
          <a:noFill/>
        </p:spPr>
        <p:txBody>
          <a:bodyPr>
            <a:normAutofit/>
          </a:bodyPr>
          <a:lstStyle/>
          <a:p>
            <a:r>
              <a:rPr lang="en-US" sz="3200" b="1" dirty="0">
                <a:solidFill>
                  <a:srgbClr val="663300"/>
                </a:solidFill>
                <a:latin typeface="Arial" panose="020B0604020202020204" pitchFamily="34" charset="0"/>
                <a:cs typeface="Arial" panose="020B0604020202020204" pitchFamily="34" charset="0"/>
              </a:rPr>
              <a:t>Independent Contractor (IC)</a:t>
            </a:r>
          </a:p>
        </p:txBody>
      </p:sp>
      <p:sp>
        <p:nvSpPr>
          <p:cNvPr id="3" name="Text Placeholder 2">
            <a:extLst>
              <a:ext uri="{FF2B5EF4-FFF2-40B4-BE49-F238E27FC236}">
                <a16:creationId xmlns:a16="http://schemas.microsoft.com/office/drawing/2014/main" id="{1EBB1BAB-C649-4B2D-B1FB-5EA7FE3062B8}"/>
              </a:ext>
            </a:extLst>
          </p:cNvPr>
          <p:cNvSpPr>
            <a:spLocks noGrp="1"/>
          </p:cNvSpPr>
          <p:nvPr>
            <p:ph type="body" idx="1"/>
          </p:nvPr>
        </p:nvSpPr>
        <p:spPr>
          <a:xfrm>
            <a:off x="318499" y="1527568"/>
            <a:ext cx="8318372" cy="4351338"/>
          </a:xfrm>
        </p:spPr>
        <p:txBody>
          <a:bodyPr>
            <a:normAutofit/>
          </a:bodyPr>
          <a:lstStyle/>
          <a:p>
            <a:pPr marL="0" indent="-38100">
              <a:buNone/>
            </a:pPr>
            <a:r>
              <a:rPr lang="en-US" sz="2000" b="1" dirty="0">
                <a:solidFill>
                  <a:srgbClr val="663300"/>
                </a:solidFill>
                <a:latin typeface="Arial" panose="020B0604020202020204" pitchFamily="34" charset="0"/>
                <a:cs typeface="Arial" panose="020B0604020202020204" pitchFamily="34" charset="0"/>
              </a:rPr>
              <a:t>IRS 20 Factor Websites:</a:t>
            </a:r>
          </a:p>
          <a:p>
            <a:br>
              <a:rPr lang="en-US" sz="2000" dirty="0">
                <a:solidFill>
                  <a:srgbClr val="663300"/>
                </a:solidFill>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hlinkClick r:id="rId3"/>
              </a:rPr>
              <a:t>https://labor.nv.gov/About/PEA/PEA_IRS_TEST/</a:t>
            </a: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hlinkClick r:id="rId4"/>
              </a:rPr>
              <a:t>https://www.irs.gov/businesses/small-businesses-self-employed/independent-contractor-self-employed-or-employee</a:t>
            </a:r>
            <a:endParaRPr lang="en-US" sz="2000" dirty="0">
              <a:latin typeface="Arial" panose="020B0604020202020204" pitchFamily="34" charset="0"/>
              <a:cs typeface="Arial" panose="020B0604020202020204" pitchFamily="34" charset="0"/>
            </a:endParaRPr>
          </a:p>
          <a:p>
            <a:pPr marL="0" indent="-38100">
              <a:buNone/>
            </a:pPr>
            <a:br>
              <a:rPr lang="en-US" sz="3600" b="1" dirty="0"/>
            </a:br>
            <a:br>
              <a:rPr lang="en-US" sz="3600" b="1" dirty="0"/>
            </a:br>
            <a:endParaRPr lang="en-US" sz="2000" dirty="0">
              <a:solidFill>
                <a:srgbClr val="663300"/>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A34C5183-DEDB-4D0A-B960-30812F9EF759}"/>
              </a:ext>
            </a:extLst>
          </p:cNvPr>
          <p:cNvCxnSpPr/>
          <p:nvPr/>
        </p:nvCxnSpPr>
        <p:spPr>
          <a:xfrm>
            <a:off x="431593" y="1407559"/>
            <a:ext cx="8280813" cy="0"/>
          </a:xfrm>
          <a:prstGeom prst="line">
            <a:avLst/>
          </a:prstGeom>
          <a:no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53541259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0"/>
          <p:cNvSpPr/>
          <p:nvPr/>
        </p:nvSpPr>
        <p:spPr>
          <a:xfrm>
            <a:off x="0" y="2102"/>
            <a:ext cx="9144000" cy="6858001"/>
          </a:xfrm>
          <a:prstGeom prst="rect">
            <a:avLst/>
          </a:prstGeom>
          <a:solidFill>
            <a:srgbClr val="DF9F1E">
              <a:alpha val="8000"/>
            </a:srgbClr>
          </a:solidFill>
          <a:ln w="12700">
            <a:miter lim="400000"/>
          </a:ln>
        </p:spPr>
        <p:txBody>
          <a:bodyPr lIns="45719" rIns="45719" anchor="ctr"/>
          <a:lstStyle/>
          <a:p>
            <a:pPr algn="ctr">
              <a:defRPr>
                <a:solidFill>
                  <a:srgbClr val="FFFFFF"/>
                </a:solidFill>
              </a:defRPr>
            </a:pPr>
            <a:endParaRPr b="1" dirty="0"/>
          </a:p>
        </p:txBody>
      </p:sp>
      <p:sp>
        <p:nvSpPr>
          <p:cNvPr id="122" name="Rectangle 2"/>
          <p:cNvSpPr/>
          <p:nvPr/>
        </p:nvSpPr>
        <p:spPr>
          <a:xfrm>
            <a:off x="0" y="6456400"/>
            <a:ext cx="9144000" cy="412231"/>
          </a:xfrm>
          <a:prstGeom prst="rect">
            <a:avLst/>
          </a:prstGeom>
          <a:solidFill>
            <a:srgbClr val="F1C500"/>
          </a:solidFill>
          <a:ln w="12700">
            <a:miter lim="400000"/>
          </a:ln>
        </p:spPr>
        <p:txBody>
          <a:bodyPr lIns="45719" rIns="45719" anchor="ctr"/>
          <a:lstStyle/>
          <a:p>
            <a:pPr algn="ctr">
              <a:defRPr>
                <a:solidFill>
                  <a:srgbClr val="FFFFFF"/>
                </a:solidFill>
              </a:defRPr>
            </a:pPr>
            <a:endParaRPr dirty="0"/>
          </a:p>
        </p:txBody>
      </p:sp>
      <p:pic>
        <p:nvPicPr>
          <p:cNvPr id="126" name="Picture 8" descr="Picture 8"/>
          <p:cNvPicPr>
            <a:picLocks noChangeAspect="1"/>
          </p:cNvPicPr>
          <p:nvPr/>
        </p:nvPicPr>
        <p:blipFill>
          <a:blip r:embed="rId2"/>
          <a:stretch>
            <a:fillRect/>
          </a:stretch>
        </p:blipFill>
        <p:spPr>
          <a:xfrm>
            <a:off x="544687" y="5860286"/>
            <a:ext cx="1230326" cy="390829"/>
          </a:xfrm>
          <a:prstGeom prst="rect">
            <a:avLst/>
          </a:prstGeom>
          <a:ln w="12700">
            <a:miter lim="400000"/>
          </a:ln>
        </p:spPr>
      </p:pic>
      <p:sp>
        <p:nvSpPr>
          <p:cNvPr id="5" name="Title 4">
            <a:extLst>
              <a:ext uri="{FF2B5EF4-FFF2-40B4-BE49-F238E27FC236}">
                <a16:creationId xmlns:a16="http://schemas.microsoft.com/office/drawing/2014/main" id="{D2D86BCB-8729-4935-99EB-4DF3D6FFA985}"/>
              </a:ext>
            </a:extLst>
          </p:cNvPr>
          <p:cNvSpPr>
            <a:spLocks noGrp="1"/>
          </p:cNvSpPr>
          <p:nvPr>
            <p:ph type="title"/>
          </p:nvPr>
        </p:nvSpPr>
        <p:spPr>
          <a:xfrm>
            <a:off x="318499" y="220624"/>
            <a:ext cx="8628522" cy="1325564"/>
          </a:xfrm>
          <a:noFill/>
        </p:spPr>
        <p:txBody>
          <a:bodyPr>
            <a:normAutofit/>
          </a:bodyPr>
          <a:lstStyle/>
          <a:p>
            <a:r>
              <a:rPr lang="en-US" sz="3200" b="1" dirty="0">
                <a:solidFill>
                  <a:schemeClr val="accent2"/>
                </a:solidFill>
                <a:latin typeface="Arial" panose="020B0604020202020204" pitchFamily="34" charset="0"/>
                <a:cs typeface="Arial" panose="020B0604020202020204" pitchFamily="34" charset="0"/>
              </a:rPr>
              <a:t>Independent Contractors (IC)</a:t>
            </a:r>
          </a:p>
        </p:txBody>
      </p:sp>
      <p:sp>
        <p:nvSpPr>
          <p:cNvPr id="3" name="Text Placeholder 2">
            <a:extLst>
              <a:ext uri="{FF2B5EF4-FFF2-40B4-BE49-F238E27FC236}">
                <a16:creationId xmlns:a16="http://schemas.microsoft.com/office/drawing/2014/main" id="{1EBB1BAB-C649-4B2D-B1FB-5EA7FE3062B8}"/>
              </a:ext>
            </a:extLst>
          </p:cNvPr>
          <p:cNvSpPr>
            <a:spLocks noGrp="1"/>
          </p:cNvSpPr>
          <p:nvPr>
            <p:ph type="body" idx="1"/>
          </p:nvPr>
        </p:nvSpPr>
        <p:spPr>
          <a:xfrm>
            <a:off x="318499" y="1527568"/>
            <a:ext cx="8318372" cy="4351338"/>
          </a:xfrm>
        </p:spPr>
        <p:txBody>
          <a:bodyPr>
            <a:normAutofit/>
          </a:bodyPr>
          <a:lstStyle/>
          <a:p>
            <a:pPr marL="0" indent="-38100">
              <a:buNone/>
            </a:pPr>
            <a:r>
              <a:rPr lang="en-US" sz="2000" b="1" dirty="0">
                <a:solidFill>
                  <a:srgbClr val="663300"/>
                </a:solidFill>
                <a:latin typeface="Arial" panose="020B0604020202020204" pitchFamily="34" charset="0"/>
                <a:cs typeface="Arial" panose="020B0604020202020204" pitchFamily="34" charset="0"/>
              </a:rPr>
              <a:t>Reminders:</a:t>
            </a:r>
            <a:br>
              <a:rPr lang="en-US" sz="1600" b="1" dirty="0">
                <a:solidFill>
                  <a:srgbClr val="663300"/>
                </a:solidFill>
                <a:latin typeface="Arial" panose="020B0604020202020204" pitchFamily="34" charset="0"/>
                <a:cs typeface="Arial" panose="020B0604020202020204" pitchFamily="34" charset="0"/>
              </a:rPr>
            </a:br>
            <a:r>
              <a:rPr lang="en-US" sz="1600" b="1" dirty="0">
                <a:solidFill>
                  <a:srgbClr val="663300"/>
                </a:solidFill>
                <a:latin typeface="Arial" panose="020B0604020202020204" pitchFamily="34" charset="0"/>
                <a:cs typeface="Arial" panose="020B0604020202020204" pitchFamily="34" charset="0"/>
              </a:rPr>
              <a:t>	</a:t>
            </a:r>
            <a:r>
              <a:rPr lang="en-US" sz="1600" dirty="0">
                <a:solidFill>
                  <a:srgbClr val="663300"/>
                </a:solidFill>
                <a:latin typeface="Arial" panose="020B0604020202020204" pitchFamily="34" charset="0"/>
                <a:cs typeface="Arial" panose="020B0604020202020204" pitchFamily="34" charset="0"/>
              </a:rPr>
              <a:t>Fill the form out completely</a:t>
            </a:r>
            <a:br>
              <a:rPr lang="en-US" sz="1600" dirty="0">
                <a:solidFill>
                  <a:srgbClr val="663300"/>
                </a:solidFill>
                <a:latin typeface="Arial" panose="020B0604020202020204" pitchFamily="34" charset="0"/>
                <a:cs typeface="Arial" panose="020B0604020202020204" pitchFamily="34" charset="0"/>
              </a:rPr>
            </a:br>
            <a:r>
              <a:rPr lang="en-US" sz="1600" dirty="0">
                <a:solidFill>
                  <a:srgbClr val="663300"/>
                </a:solidFill>
                <a:latin typeface="Arial" panose="020B0604020202020204" pitchFamily="34" charset="0"/>
                <a:cs typeface="Arial" panose="020B0604020202020204" pitchFamily="34" charset="0"/>
              </a:rPr>
              <a:t>	Be specific – what, where, when, why, how</a:t>
            </a:r>
            <a:br>
              <a:rPr lang="en-US" sz="1600" dirty="0">
                <a:solidFill>
                  <a:srgbClr val="663300"/>
                </a:solidFill>
                <a:latin typeface="Arial" panose="020B0604020202020204" pitchFamily="34" charset="0"/>
                <a:cs typeface="Arial" panose="020B0604020202020204" pitchFamily="34" charset="0"/>
              </a:rPr>
            </a:br>
            <a:r>
              <a:rPr lang="en-US" sz="1600" dirty="0">
                <a:solidFill>
                  <a:srgbClr val="663300"/>
                </a:solidFill>
                <a:latin typeface="Arial" panose="020B0604020202020204" pitchFamily="34" charset="0"/>
                <a:cs typeface="Arial" panose="020B0604020202020204" pitchFamily="34" charset="0"/>
              </a:rPr>
              <a:t>	Follow the routing of signatures on the form</a:t>
            </a:r>
            <a:br>
              <a:rPr lang="en-US" sz="1600" dirty="0">
                <a:solidFill>
                  <a:srgbClr val="663300"/>
                </a:solidFill>
                <a:latin typeface="Arial" panose="020B0604020202020204" pitchFamily="34" charset="0"/>
                <a:cs typeface="Arial" panose="020B0604020202020204" pitchFamily="34" charset="0"/>
              </a:rPr>
            </a:br>
            <a:r>
              <a:rPr lang="en-US" sz="1600" dirty="0">
                <a:solidFill>
                  <a:srgbClr val="663300"/>
                </a:solidFill>
                <a:latin typeface="Arial" panose="020B0604020202020204" pitchFamily="34" charset="0"/>
                <a:cs typeface="Arial" panose="020B0604020202020204" pitchFamily="34" charset="0"/>
              </a:rPr>
              <a:t>	Never have two contracts – if vendor has a contract, we would not use an 		IC – one or the other</a:t>
            </a:r>
            <a:br>
              <a:rPr lang="en-US" sz="1600" dirty="0">
                <a:solidFill>
                  <a:srgbClr val="663300"/>
                </a:solidFill>
                <a:latin typeface="Arial" panose="020B0604020202020204" pitchFamily="34" charset="0"/>
                <a:cs typeface="Arial" panose="020B0604020202020204" pitchFamily="34" charset="0"/>
              </a:rPr>
            </a:br>
            <a:r>
              <a:rPr lang="en-US" sz="1600" dirty="0">
                <a:solidFill>
                  <a:srgbClr val="663300"/>
                </a:solidFill>
                <a:latin typeface="Arial" panose="020B0604020202020204" pitchFamily="34" charset="0"/>
                <a:cs typeface="Arial" panose="020B0604020202020204" pitchFamily="34" charset="0"/>
              </a:rPr>
              <a:t>	Scope of work should be very detailed and clear</a:t>
            </a:r>
            <a:br>
              <a:rPr lang="en-US" sz="1600" dirty="0">
                <a:solidFill>
                  <a:srgbClr val="663300"/>
                </a:solidFill>
                <a:latin typeface="Arial" panose="020B0604020202020204" pitchFamily="34" charset="0"/>
                <a:cs typeface="Arial" panose="020B0604020202020204" pitchFamily="34" charset="0"/>
              </a:rPr>
            </a:br>
            <a:r>
              <a:rPr lang="en-US" sz="1600" dirty="0">
                <a:solidFill>
                  <a:srgbClr val="663300"/>
                </a:solidFill>
                <a:latin typeface="Arial" panose="020B0604020202020204" pitchFamily="34" charset="0"/>
                <a:cs typeface="Arial" panose="020B0604020202020204" pitchFamily="34" charset="0"/>
              </a:rPr>
              <a:t>	Form should be through all signatures BEFORE work begins</a:t>
            </a:r>
            <a:br>
              <a:rPr lang="en-US" sz="1600" dirty="0">
                <a:solidFill>
                  <a:srgbClr val="663300"/>
                </a:solidFill>
                <a:latin typeface="Arial" panose="020B0604020202020204" pitchFamily="34" charset="0"/>
                <a:cs typeface="Arial" panose="020B0604020202020204" pitchFamily="34" charset="0"/>
              </a:rPr>
            </a:br>
            <a:r>
              <a:rPr lang="en-US" sz="1600" dirty="0">
                <a:solidFill>
                  <a:srgbClr val="663300"/>
                </a:solidFill>
                <a:latin typeface="Arial" panose="020B0604020202020204" pitchFamily="34" charset="0"/>
                <a:cs typeface="Arial" panose="020B0604020202020204" pitchFamily="34" charset="0"/>
              </a:rPr>
              <a:t>	NEVER promise money at the time of work</a:t>
            </a:r>
            <a:br>
              <a:rPr lang="en-US" sz="1600" dirty="0">
                <a:solidFill>
                  <a:srgbClr val="663300"/>
                </a:solidFill>
                <a:latin typeface="Arial" panose="020B0604020202020204" pitchFamily="34" charset="0"/>
                <a:cs typeface="Arial" panose="020B0604020202020204" pitchFamily="34" charset="0"/>
              </a:rPr>
            </a:br>
            <a:r>
              <a:rPr lang="en-US" sz="1600" dirty="0">
                <a:solidFill>
                  <a:srgbClr val="663300"/>
                </a:solidFill>
                <a:latin typeface="Arial" panose="020B0604020202020204" pitchFamily="34" charset="0"/>
                <a:cs typeface="Arial" panose="020B0604020202020204" pitchFamily="34" charset="0"/>
              </a:rPr>
              <a:t>	DO NOT create an invoice for the IC</a:t>
            </a:r>
            <a:br>
              <a:rPr lang="en-US" sz="1600" dirty="0">
                <a:solidFill>
                  <a:srgbClr val="663300"/>
                </a:solidFill>
                <a:latin typeface="Arial" panose="020B0604020202020204" pitchFamily="34" charset="0"/>
                <a:cs typeface="Arial" panose="020B0604020202020204" pitchFamily="34" charset="0"/>
              </a:rPr>
            </a:br>
            <a:r>
              <a:rPr lang="en-US" sz="1600" dirty="0">
                <a:solidFill>
                  <a:srgbClr val="663300"/>
                </a:solidFill>
                <a:latin typeface="Arial" panose="020B0604020202020204" pitchFamily="34" charset="0"/>
                <a:cs typeface="Arial" panose="020B0604020202020204" pitchFamily="34" charset="0"/>
              </a:rPr>
              <a:t>	Do not pay the IC before work is completed</a:t>
            </a:r>
            <a:br>
              <a:rPr lang="en-US" sz="1600" dirty="0">
                <a:solidFill>
                  <a:srgbClr val="663300"/>
                </a:solidFill>
                <a:latin typeface="Arial" panose="020B0604020202020204" pitchFamily="34" charset="0"/>
                <a:cs typeface="Arial" panose="020B0604020202020204" pitchFamily="34" charset="0"/>
              </a:rPr>
            </a:br>
            <a:r>
              <a:rPr lang="en-US" sz="1600" dirty="0">
                <a:solidFill>
                  <a:srgbClr val="663300"/>
                </a:solidFill>
                <a:latin typeface="Arial" panose="020B0604020202020204" pitchFamily="34" charset="0"/>
                <a:cs typeface="Arial" panose="020B0604020202020204" pitchFamily="34" charset="0"/>
              </a:rPr>
              <a:t>	ICs need to observe all of the usual campus rules including Minors on 			Campus Policy</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a:t>
            </a:r>
            <a:r>
              <a:rPr lang="en-US" sz="1600" dirty="0">
                <a:solidFill>
                  <a:srgbClr val="663300"/>
                </a:solidFill>
                <a:latin typeface="Arial" panose="020B0604020202020204" pitchFamily="34" charset="0"/>
                <a:cs typeface="Arial" panose="020B0604020202020204" pitchFamily="34" charset="0"/>
              </a:rPr>
              <a:t>Always go to </a:t>
            </a:r>
            <a:r>
              <a:rPr lang="en-US" sz="1600" dirty="0">
                <a:latin typeface="Arial" panose="020B0604020202020204" pitchFamily="34" charset="0"/>
                <a:cs typeface="Arial" panose="020B0604020202020204" pitchFamily="34" charset="0"/>
                <a:hlinkClick r:id="rId3"/>
              </a:rPr>
              <a:t>https://wmich.edu/legal/contracts/agreements</a:t>
            </a:r>
            <a:r>
              <a:rPr lang="en-US" sz="1600" dirty="0">
                <a:latin typeface="Arial" panose="020B0604020202020204" pitchFamily="34" charset="0"/>
                <a:cs typeface="Arial" panose="020B0604020202020204" pitchFamily="34" charset="0"/>
              </a:rPr>
              <a:t> </a:t>
            </a:r>
            <a:r>
              <a:rPr lang="en-US" sz="1600" dirty="0">
                <a:solidFill>
                  <a:srgbClr val="663300"/>
                </a:solidFill>
                <a:latin typeface="Arial" panose="020B0604020202020204" pitchFamily="34" charset="0"/>
                <a:cs typeface="Arial" panose="020B0604020202020204" pitchFamily="34" charset="0"/>
              </a:rPr>
              <a:t>for form – do 		NOT save/do not Google</a:t>
            </a:r>
            <a:br>
              <a:rPr lang="en-US" sz="1600" dirty="0">
                <a:solidFill>
                  <a:srgbClr val="663300"/>
                </a:solidFill>
                <a:latin typeface="Arial" panose="020B0604020202020204" pitchFamily="34" charset="0"/>
                <a:cs typeface="Arial" panose="020B0604020202020204" pitchFamily="34" charset="0"/>
              </a:rPr>
            </a:br>
            <a:r>
              <a:rPr lang="en-US" sz="1600" dirty="0">
                <a:solidFill>
                  <a:srgbClr val="663300"/>
                </a:solidFill>
                <a:latin typeface="Arial" panose="020B0604020202020204" pitchFamily="34" charset="0"/>
                <a:cs typeface="Arial" panose="020B0604020202020204" pitchFamily="34" charset="0"/>
              </a:rPr>
              <a:t>	Do not pay an IC with </a:t>
            </a:r>
            <a:r>
              <a:rPr lang="en-US" sz="1600" dirty="0" err="1">
                <a:solidFill>
                  <a:srgbClr val="663300"/>
                </a:solidFill>
                <a:latin typeface="Arial" panose="020B0604020202020204" pitchFamily="34" charset="0"/>
                <a:cs typeface="Arial" panose="020B0604020202020204" pitchFamily="34" charset="0"/>
              </a:rPr>
              <a:t>Procard</a:t>
            </a:r>
            <a:br>
              <a:rPr lang="en-US" sz="1600" dirty="0">
                <a:solidFill>
                  <a:srgbClr val="663300"/>
                </a:solidFill>
                <a:latin typeface="Arial" panose="020B0604020202020204" pitchFamily="34" charset="0"/>
                <a:cs typeface="Arial" panose="020B0604020202020204" pitchFamily="34" charset="0"/>
              </a:rPr>
            </a:br>
            <a:r>
              <a:rPr lang="en-US" sz="1600" dirty="0">
                <a:solidFill>
                  <a:srgbClr val="663300"/>
                </a:solidFill>
                <a:latin typeface="Arial" panose="020B0604020202020204" pitchFamily="34" charset="0"/>
                <a:cs typeface="Arial" panose="020B0604020202020204" pitchFamily="34" charset="0"/>
              </a:rPr>
              <a:t>	Follow purchasing rules &gt;$5,000</a:t>
            </a:r>
            <a:br>
              <a:rPr lang="en-US" sz="1600" dirty="0">
                <a:solidFill>
                  <a:srgbClr val="663300"/>
                </a:solidFill>
                <a:latin typeface="Arial" panose="020B0604020202020204" pitchFamily="34" charset="0"/>
                <a:cs typeface="Arial" panose="020B0604020202020204" pitchFamily="34" charset="0"/>
              </a:rPr>
            </a:br>
            <a:r>
              <a:rPr lang="en-US" sz="1600" dirty="0">
                <a:solidFill>
                  <a:srgbClr val="663300"/>
                </a:solidFill>
                <a:latin typeface="Arial" panose="020B0604020202020204" pitchFamily="34" charset="0"/>
                <a:cs typeface="Arial" panose="020B0604020202020204" pitchFamily="34" charset="0"/>
              </a:rPr>
              <a:t>	Give totals (# of students being supervised x $ amount each)</a:t>
            </a:r>
            <a:br>
              <a:rPr lang="en-US" sz="1600" dirty="0">
                <a:solidFill>
                  <a:srgbClr val="663300"/>
                </a:solidFill>
                <a:latin typeface="Arial" panose="020B0604020202020204" pitchFamily="34" charset="0"/>
                <a:cs typeface="Arial" panose="020B0604020202020204" pitchFamily="34" charset="0"/>
              </a:rPr>
            </a:br>
            <a:endParaRPr lang="en-US" sz="1600" dirty="0">
              <a:solidFill>
                <a:srgbClr val="663300"/>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A34C5183-DEDB-4D0A-B960-30812F9EF759}"/>
              </a:ext>
            </a:extLst>
          </p:cNvPr>
          <p:cNvCxnSpPr/>
          <p:nvPr/>
        </p:nvCxnSpPr>
        <p:spPr>
          <a:xfrm>
            <a:off x="431593" y="1407559"/>
            <a:ext cx="8280813" cy="0"/>
          </a:xfrm>
          <a:prstGeom prst="line">
            <a:avLst/>
          </a:prstGeom>
          <a:no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879991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0"/>
          <p:cNvSpPr/>
          <p:nvPr/>
        </p:nvSpPr>
        <p:spPr>
          <a:xfrm>
            <a:off x="0" y="2102"/>
            <a:ext cx="9144000" cy="6858001"/>
          </a:xfrm>
          <a:prstGeom prst="rect">
            <a:avLst/>
          </a:prstGeom>
          <a:solidFill>
            <a:srgbClr val="DF9F1E">
              <a:alpha val="8000"/>
            </a:srgbClr>
          </a:solidFill>
          <a:ln w="12700">
            <a:miter lim="400000"/>
          </a:ln>
        </p:spPr>
        <p:txBody>
          <a:bodyPr lIns="45719" rIns="45719" anchor="ctr"/>
          <a:lstStyle/>
          <a:p>
            <a:pPr algn="ctr">
              <a:defRPr>
                <a:solidFill>
                  <a:srgbClr val="FFFFFF"/>
                </a:solidFill>
              </a:defRPr>
            </a:pPr>
            <a:endParaRPr b="1" dirty="0"/>
          </a:p>
        </p:txBody>
      </p:sp>
      <p:sp>
        <p:nvSpPr>
          <p:cNvPr id="122" name="Rectangle 2"/>
          <p:cNvSpPr/>
          <p:nvPr/>
        </p:nvSpPr>
        <p:spPr>
          <a:xfrm>
            <a:off x="0" y="6456400"/>
            <a:ext cx="9144000" cy="412231"/>
          </a:xfrm>
          <a:prstGeom prst="rect">
            <a:avLst/>
          </a:prstGeom>
          <a:solidFill>
            <a:srgbClr val="F1C500"/>
          </a:solidFill>
          <a:ln w="12700">
            <a:miter lim="400000"/>
          </a:ln>
        </p:spPr>
        <p:txBody>
          <a:bodyPr lIns="45719" rIns="45719" anchor="ctr"/>
          <a:lstStyle/>
          <a:p>
            <a:pPr algn="ctr">
              <a:defRPr>
                <a:solidFill>
                  <a:srgbClr val="FFFFFF"/>
                </a:solidFill>
              </a:defRPr>
            </a:pPr>
            <a:endParaRPr dirty="0"/>
          </a:p>
        </p:txBody>
      </p:sp>
      <p:pic>
        <p:nvPicPr>
          <p:cNvPr id="126" name="Picture 8" descr="Picture 8"/>
          <p:cNvPicPr>
            <a:picLocks noChangeAspect="1"/>
          </p:cNvPicPr>
          <p:nvPr/>
        </p:nvPicPr>
        <p:blipFill>
          <a:blip r:embed="rId2"/>
          <a:stretch>
            <a:fillRect/>
          </a:stretch>
        </p:blipFill>
        <p:spPr>
          <a:xfrm>
            <a:off x="544687" y="5860286"/>
            <a:ext cx="1230326" cy="390829"/>
          </a:xfrm>
          <a:prstGeom prst="rect">
            <a:avLst/>
          </a:prstGeom>
          <a:ln w="12700">
            <a:miter lim="400000"/>
          </a:ln>
        </p:spPr>
      </p:pic>
      <p:sp>
        <p:nvSpPr>
          <p:cNvPr id="5" name="Title 4">
            <a:extLst>
              <a:ext uri="{FF2B5EF4-FFF2-40B4-BE49-F238E27FC236}">
                <a16:creationId xmlns:a16="http://schemas.microsoft.com/office/drawing/2014/main" id="{D2D86BCB-8729-4935-99EB-4DF3D6FFA985}"/>
              </a:ext>
            </a:extLst>
          </p:cNvPr>
          <p:cNvSpPr>
            <a:spLocks noGrp="1"/>
          </p:cNvSpPr>
          <p:nvPr>
            <p:ph type="title"/>
          </p:nvPr>
        </p:nvSpPr>
        <p:spPr>
          <a:xfrm>
            <a:off x="318499" y="220624"/>
            <a:ext cx="8628522" cy="1325564"/>
          </a:xfrm>
          <a:noFill/>
        </p:spPr>
        <p:txBody>
          <a:bodyPr>
            <a:normAutofit/>
          </a:bodyPr>
          <a:lstStyle/>
          <a:p>
            <a:r>
              <a:rPr lang="en-US" sz="2400" b="1" dirty="0">
                <a:solidFill>
                  <a:schemeClr val="accent2"/>
                </a:solidFill>
                <a:latin typeface="Arial" panose="020B0604020202020204" pitchFamily="34" charset="0"/>
                <a:cs typeface="Arial" panose="020B0604020202020204" pitchFamily="34" charset="0"/>
              </a:rPr>
              <a:t>IC Payments to Foreign Nationals Working in the U.S.</a:t>
            </a:r>
          </a:p>
        </p:txBody>
      </p:sp>
      <p:sp>
        <p:nvSpPr>
          <p:cNvPr id="3" name="Text Placeholder 2">
            <a:extLst>
              <a:ext uri="{FF2B5EF4-FFF2-40B4-BE49-F238E27FC236}">
                <a16:creationId xmlns:a16="http://schemas.microsoft.com/office/drawing/2014/main" id="{1EBB1BAB-C649-4B2D-B1FB-5EA7FE3062B8}"/>
              </a:ext>
            </a:extLst>
          </p:cNvPr>
          <p:cNvSpPr>
            <a:spLocks noGrp="1"/>
          </p:cNvSpPr>
          <p:nvPr>
            <p:ph type="body" idx="1"/>
          </p:nvPr>
        </p:nvSpPr>
        <p:spPr>
          <a:xfrm>
            <a:off x="318499" y="1527568"/>
            <a:ext cx="8318372" cy="4351338"/>
          </a:xfrm>
        </p:spPr>
        <p:txBody>
          <a:bodyPr>
            <a:normAutofit/>
          </a:bodyPr>
          <a:lstStyle/>
          <a:p>
            <a:pPr marL="0" indent="0">
              <a:buNone/>
            </a:pPr>
            <a:r>
              <a:rPr lang="en-US" sz="2000" b="1" dirty="0">
                <a:solidFill>
                  <a:srgbClr val="6633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Why are payments to foreign nationals so complex?</a:t>
            </a:r>
          </a:p>
          <a:p>
            <a:pPr marL="0" indent="0">
              <a:buNone/>
            </a:pPr>
            <a:endParaRPr lang="en-US" sz="2000" b="1" dirty="0">
              <a:solidFill>
                <a:srgbClr val="6633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a:solidFill>
                  <a:srgbClr val="663300"/>
                </a:solidFill>
                <a:latin typeface="Arial" panose="020B0604020202020204" pitchFamily="34" charset="0"/>
                <a:cs typeface="Arial" panose="020B0604020202020204" pitchFamily="34" charset="0"/>
              </a:rPr>
              <a:t>Contract </a:t>
            </a:r>
          </a:p>
          <a:p>
            <a:pPr marL="342900" indent="-342900">
              <a:buFont typeface="Arial" panose="020B0604020202020204" pitchFamily="34" charset="0"/>
              <a:buChar char="•"/>
            </a:pPr>
            <a:r>
              <a:rPr lang="en-US" sz="2000" b="1" dirty="0">
                <a:solidFill>
                  <a:srgbClr val="663300"/>
                </a:solidFill>
                <a:latin typeface="Arial" panose="020B0604020202020204" pitchFamily="34" charset="0"/>
                <a:cs typeface="Arial" panose="020B0604020202020204" pitchFamily="34" charset="0"/>
              </a:rPr>
              <a:t>Export control </a:t>
            </a:r>
          </a:p>
          <a:p>
            <a:pPr marL="342900" indent="-342900">
              <a:buFont typeface="Arial" panose="020B0604020202020204" pitchFamily="34" charset="0"/>
              <a:buChar char="•"/>
            </a:pPr>
            <a:r>
              <a:rPr lang="en-US" sz="2000" b="1" dirty="0">
                <a:solidFill>
                  <a:srgbClr val="663300"/>
                </a:solidFill>
                <a:latin typeface="Arial" panose="020B0604020202020204" pitchFamily="34" charset="0"/>
                <a:cs typeface="Arial" panose="020B0604020202020204" pitchFamily="34" charset="0"/>
              </a:rPr>
              <a:t>Immigration</a:t>
            </a:r>
          </a:p>
          <a:p>
            <a:pPr marL="342900" indent="-342900">
              <a:buFont typeface="Arial" panose="020B0604020202020204" pitchFamily="34" charset="0"/>
              <a:buChar char="•"/>
            </a:pPr>
            <a:r>
              <a:rPr lang="en-US" sz="2000" b="1" dirty="0">
                <a:solidFill>
                  <a:srgbClr val="663300"/>
                </a:solidFill>
                <a:latin typeface="Arial" panose="020B0604020202020204" pitchFamily="34" charset="0"/>
                <a:cs typeface="Arial" panose="020B0604020202020204" pitchFamily="34" charset="0"/>
              </a:rPr>
              <a:t>Tax</a:t>
            </a:r>
          </a:p>
          <a:p>
            <a:pPr marL="137160"/>
            <a:endParaRPr lang="en-US" sz="2000" dirty="0">
              <a:solidFill>
                <a:srgbClr val="663300"/>
              </a:solidFill>
              <a:latin typeface="Arial" panose="020B0604020202020204" pitchFamily="34" charset="0"/>
              <a:cs typeface="Arial" panose="020B0604020202020204" pitchFamily="34" charset="0"/>
            </a:endParaRPr>
          </a:p>
          <a:p>
            <a:pPr marL="137160"/>
            <a:r>
              <a:rPr lang="en-US" sz="2000" b="1" dirty="0">
                <a:solidFill>
                  <a:srgbClr val="6633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All of these bodies of law must be complied with when paying foreign nationals</a:t>
            </a:r>
          </a:p>
          <a:p>
            <a:pPr marL="0" indent="-38100">
              <a:buNone/>
            </a:pPr>
            <a:endParaRPr lang="en-US" sz="1600" dirty="0">
              <a:solidFill>
                <a:srgbClr val="663300"/>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A34C5183-DEDB-4D0A-B960-30812F9EF759}"/>
              </a:ext>
            </a:extLst>
          </p:cNvPr>
          <p:cNvCxnSpPr/>
          <p:nvPr/>
        </p:nvCxnSpPr>
        <p:spPr>
          <a:xfrm>
            <a:off x="431593" y="1407559"/>
            <a:ext cx="8280813" cy="0"/>
          </a:xfrm>
          <a:prstGeom prst="line">
            <a:avLst/>
          </a:prstGeom>
          <a:no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58525051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0"/>
          <p:cNvSpPr/>
          <p:nvPr/>
        </p:nvSpPr>
        <p:spPr>
          <a:xfrm>
            <a:off x="0" y="2102"/>
            <a:ext cx="9144000" cy="6858001"/>
          </a:xfrm>
          <a:prstGeom prst="rect">
            <a:avLst/>
          </a:prstGeom>
          <a:solidFill>
            <a:srgbClr val="DF9F1E">
              <a:alpha val="8000"/>
            </a:srgbClr>
          </a:solidFill>
          <a:ln w="12700">
            <a:miter lim="400000"/>
          </a:ln>
        </p:spPr>
        <p:txBody>
          <a:bodyPr lIns="45719" rIns="45719" anchor="ctr"/>
          <a:lstStyle/>
          <a:p>
            <a:pPr algn="ctr">
              <a:defRPr>
                <a:solidFill>
                  <a:srgbClr val="FFFFFF"/>
                </a:solidFill>
              </a:defRPr>
            </a:pPr>
            <a:endParaRPr b="1" dirty="0"/>
          </a:p>
        </p:txBody>
      </p:sp>
      <p:sp>
        <p:nvSpPr>
          <p:cNvPr id="122" name="Rectangle 2"/>
          <p:cNvSpPr/>
          <p:nvPr/>
        </p:nvSpPr>
        <p:spPr>
          <a:xfrm>
            <a:off x="0" y="6456400"/>
            <a:ext cx="9144000" cy="412231"/>
          </a:xfrm>
          <a:prstGeom prst="rect">
            <a:avLst/>
          </a:prstGeom>
          <a:solidFill>
            <a:srgbClr val="F1C500"/>
          </a:solidFill>
          <a:ln w="12700">
            <a:miter lim="400000"/>
          </a:ln>
        </p:spPr>
        <p:txBody>
          <a:bodyPr lIns="45719" rIns="45719" anchor="ctr"/>
          <a:lstStyle/>
          <a:p>
            <a:pPr algn="ctr">
              <a:defRPr>
                <a:solidFill>
                  <a:srgbClr val="FFFFFF"/>
                </a:solidFill>
              </a:defRPr>
            </a:pPr>
            <a:endParaRPr dirty="0"/>
          </a:p>
        </p:txBody>
      </p:sp>
      <p:pic>
        <p:nvPicPr>
          <p:cNvPr id="126" name="Picture 8" descr="Picture 8"/>
          <p:cNvPicPr>
            <a:picLocks noChangeAspect="1"/>
          </p:cNvPicPr>
          <p:nvPr/>
        </p:nvPicPr>
        <p:blipFill>
          <a:blip r:embed="rId2"/>
          <a:stretch>
            <a:fillRect/>
          </a:stretch>
        </p:blipFill>
        <p:spPr>
          <a:xfrm>
            <a:off x="544687" y="5860286"/>
            <a:ext cx="1230326" cy="390829"/>
          </a:xfrm>
          <a:prstGeom prst="rect">
            <a:avLst/>
          </a:prstGeom>
          <a:ln w="12700">
            <a:miter lim="400000"/>
          </a:ln>
        </p:spPr>
      </p:pic>
      <p:sp>
        <p:nvSpPr>
          <p:cNvPr id="5" name="Title 4">
            <a:extLst>
              <a:ext uri="{FF2B5EF4-FFF2-40B4-BE49-F238E27FC236}">
                <a16:creationId xmlns:a16="http://schemas.microsoft.com/office/drawing/2014/main" id="{D2D86BCB-8729-4935-99EB-4DF3D6FFA985}"/>
              </a:ext>
            </a:extLst>
          </p:cNvPr>
          <p:cNvSpPr>
            <a:spLocks noGrp="1"/>
          </p:cNvSpPr>
          <p:nvPr>
            <p:ph type="title"/>
          </p:nvPr>
        </p:nvSpPr>
        <p:spPr>
          <a:xfrm>
            <a:off x="318499" y="220624"/>
            <a:ext cx="8628522" cy="1325564"/>
          </a:xfrm>
          <a:noFill/>
        </p:spPr>
        <p:txBody>
          <a:bodyPr>
            <a:normAutofit/>
          </a:bodyPr>
          <a:lstStyle/>
          <a:p>
            <a:r>
              <a:rPr lang="en-US" sz="2400" b="1" dirty="0">
                <a:solidFill>
                  <a:schemeClr val="accent2"/>
                </a:solidFill>
                <a:latin typeface="Arial" panose="020B0604020202020204" pitchFamily="34" charset="0"/>
                <a:cs typeface="Arial" panose="020B0604020202020204" pitchFamily="34" charset="0"/>
              </a:rPr>
              <a:t>IC Payments to Foreign Nationals Working in the U.S.</a:t>
            </a:r>
          </a:p>
        </p:txBody>
      </p:sp>
      <p:sp>
        <p:nvSpPr>
          <p:cNvPr id="3" name="Text Placeholder 2">
            <a:extLst>
              <a:ext uri="{FF2B5EF4-FFF2-40B4-BE49-F238E27FC236}">
                <a16:creationId xmlns:a16="http://schemas.microsoft.com/office/drawing/2014/main" id="{1EBB1BAB-C649-4B2D-B1FB-5EA7FE3062B8}"/>
              </a:ext>
            </a:extLst>
          </p:cNvPr>
          <p:cNvSpPr>
            <a:spLocks noGrp="1"/>
          </p:cNvSpPr>
          <p:nvPr>
            <p:ph type="body" idx="1"/>
          </p:nvPr>
        </p:nvSpPr>
        <p:spPr>
          <a:xfrm>
            <a:off x="318499" y="1527568"/>
            <a:ext cx="8318372" cy="4351338"/>
          </a:xfrm>
        </p:spPr>
        <p:txBody>
          <a:bodyPr>
            <a:normAutofit/>
          </a:bodyPr>
          <a:lstStyle/>
          <a:p>
            <a:pPr marL="0" indent="0">
              <a:buNone/>
            </a:pPr>
            <a:r>
              <a:rPr lang="en-US" sz="2000" b="1" dirty="0">
                <a:solidFill>
                  <a:srgbClr val="6633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EXPORT CONTROL LAWS</a:t>
            </a:r>
          </a:p>
          <a:p>
            <a:pPr marL="0" indent="0">
              <a:buNone/>
            </a:pPr>
            <a:endParaRPr lang="en-US" sz="2000" b="1" dirty="0">
              <a:solidFill>
                <a:srgbClr val="6633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rgbClr val="663300"/>
                </a:solidFill>
                <a:latin typeface="Arial" panose="020B0604020202020204" pitchFamily="34" charset="0"/>
                <a:cs typeface="Arial" panose="020B0604020202020204" pitchFamily="34" charset="0"/>
              </a:rPr>
              <a:t>“Export control” is a catch all term that covers how the U.S. prevents the unintended export of goods, information or services from the United States to foreign countries, persons, or entities.</a:t>
            </a:r>
          </a:p>
          <a:p>
            <a:endParaRPr lang="en-US" sz="2000" dirty="0">
              <a:solidFill>
                <a:srgbClr val="6633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rgbClr val="663300"/>
                </a:solidFill>
                <a:latin typeface="Arial" panose="020B0604020202020204" pitchFamily="34" charset="0"/>
                <a:cs typeface="Arial" panose="020B0604020202020204" pitchFamily="34" charset="0"/>
              </a:rPr>
              <a:t>Before inviting a foreign national, submit the online international visitor form to verify that the visitor can legally be invited.</a:t>
            </a:r>
          </a:p>
          <a:p>
            <a:pPr marL="0" indent="-38100">
              <a:buNone/>
            </a:pPr>
            <a:endParaRPr lang="en-US" sz="1600" dirty="0">
              <a:solidFill>
                <a:srgbClr val="663300"/>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A34C5183-DEDB-4D0A-B960-30812F9EF759}"/>
              </a:ext>
            </a:extLst>
          </p:cNvPr>
          <p:cNvCxnSpPr/>
          <p:nvPr/>
        </p:nvCxnSpPr>
        <p:spPr>
          <a:xfrm>
            <a:off x="431593" y="1407559"/>
            <a:ext cx="8280813" cy="0"/>
          </a:xfrm>
          <a:prstGeom prst="line">
            <a:avLst/>
          </a:prstGeom>
          <a:no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03043906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0"/>
          <p:cNvSpPr/>
          <p:nvPr/>
        </p:nvSpPr>
        <p:spPr>
          <a:xfrm>
            <a:off x="0" y="2102"/>
            <a:ext cx="9144000" cy="6858001"/>
          </a:xfrm>
          <a:prstGeom prst="rect">
            <a:avLst/>
          </a:prstGeom>
          <a:solidFill>
            <a:srgbClr val="DF9F1E">
              <a:alpha val="8000"/>
            </a:srgbClr>
          </a:solidFill>
          <a:ln w="12700">
            <a:miter lim="400000"/>
          </a:ln>
        </p:spPr>
        <p:txBody>
          <a:bodyPr lIns="45719" rIns="45719" anchor="ctr"/>
          <a:lstStyle/>
          <a:p>
            <a:pPr algn="ctr">
              <a:defRPr>
                <a:solidFill>
                  <a:srgbClr val="FFFFFF"/>
                </a:solidFill>
              </a:defRPr>
            </a:pPr>
            <a:endParaRPr b="1" dirty="0"/>
          </a:p>
        </p:txBody>
      </p:sp>
      <p:sp>
        <p:nvSpPr>
          <p:cNvPr id="122" name="Rectangle 2"/>
          <p:cNvSpPr/>
          <p:nvPr/>
        </p:nvSpPr>
        <p:spPr>
          <a:xfrm>
            <a:off x="0" y="6456400"/>
            <a:ext cx="9144000" cy="412231"/>
          </a:xfrm>
          <a:prstGeom prst="rect">
            <a:avLst/>
          </a:prstGeom>
          <a:solidFill>
            <a:srgbClr val="F1C500"/>
          </a:solidFill>
          <a:ln w="12700">
            <a:miter lim="400000"/>
          </a:ln>
        </p:spPr>
        <p:txBody>
          <a:bodyPr lIns="45719" rIns="45719" anchor="ctr"/>
          <a:lstStyle/>
          <a:p>
            <a:pPr algn="ctr">
              <a:defRPr>
                <a:solidFill>
                  <a:srgbClr val="FFFFFF"/>
                </a:solidFill>
              </a:defRPr>
            </a:pPr>
            <a:endParaRPr dirty="0"/>
          </a:p>
        </p:txBody>
      </p:sp>
      <p:pic>
        <p:nvPicPr>
          <p:cNvPr id="126" name="Picture 8" descr="Picture 8"/>
          <p:cNvPicPr>
            <a:picLocks noChangeAspect="1"/>
          </p:cNvPicPr>
          <p:nvPr/>
        </p:nvPicPr>
        <p:blipFill>
          <a:blip r:embed="rId2"/>
          <a:stretch>
            <a:fillRect/>
          </a:stretch>
        </p:blipFill>
        <p:spPr>
          <a:xfrm>
            <a:off x="544687" y="5860286"/>
            <a:ext cx="1230326" cy="390829"/>
          </a:xfrm>
          <a:prstGeom prst="rect">
            <a:avLst/>
          </a:prstGeom>
          <a:ln w="12700">
            <a:miter lim="400000"/>
          </a:ln>
        </p:spPr>
      </p:pic>
      <p:sp>
        <p:nvSpPr>
          <p:cNvPr id="5" name="Title 4">
            <a:extLst>
              <a:ext uri="{FF2B5EF4-FFF2-40B4-BE49-F238E27FC236}">
                <a16:creationId xmlns:a16="http://schemas.microsoft.com/office/drawing/2014/main" id="{D2D86BCB-8729-4935-99EB-4DF3D6FFA985}"/>
              </a:ext>
            </a:extLst>
          </p:cNvPr>
          <p:cNvSpPr>
            <a:spLocks noGrp="1"/>
          </p:cNvSpPr>
          <p:nvPr>
            <p:ph type="title"/>
          </p:nvPr>
        </p:nvSpPr>
        <p:spPr>
          <a:xfrm>
            <a:off x="318499" y="220624"/>
            <a:ext cx="8628522" cy="1325564"/>
          </a:xfrm>
          <a:noFill/>
        </p:spPr>
        <p:txBody>
          <a:bodyPr>
            <a:normAutofit/>
          </a:bodyPr>
          <a:lstStyle/>
          <a:p>
            <a:r>
              <a:rPr lang="en-US" sz="2400" b="1" dirty="0">
                <a:solidFill>
                  <a:schemeClr val="accent2"/>
                </a:solidFill>
                <a:latin typeface="Arial" panose="020B0604020202020204" pitchFamily="34" charset="0"/>
                <a:cs typeface="Arial" panose="020B0604020202020204" pitchFamily="34" charset="0"/>
              </a:rPr>
              <a:t>IC Payments to Foreign Nationals Working in the U.S.</a:t>
            </a:r>
          </a:p>
        </p:txBody>
      </p:sp>
      <p:sp>
        <p:nvSpPr>
          <p:cNvPr id="3" name="Text Placeholder 2">
            <a:extLst>
              <a:ext uri="{FF2B5EF4-FFF2-40B4-BE49-F238E27FC236}">
                <a16:creationId xmlns:a16="http://schemas.microsoft.com/office/drawing/2014/main" id="{1EBB1BAB-C649-4B2D-B1FB-5EA7FE3062B8}"/>
              </a:ext>
            </a:extLst>
          </p:cNvPr>
          <p:cNvSpPr>
            <a:spLocks noGrp="1"/>
          </p:cNvSpPr>
          <p:nvPr>
            <p:ph type="body" idx="1"/>
          </p:nvPr>
        </p:nvSpPr>
        <p:spPr>
          <a:xfrm>
            <a:off x="318499" y="1527568"/>
            <a:ext cx="8318372" cy="4351338"/>
          </a:xfrm>
        </p:spPr>
        <p:txBody>
          <a:bodyPr>
            <a:normAutofit/>
          </a:bodyPr>
          <a:lstStyle/>
          <a:p>
            <a:pPr marL="0" indent="0">
              <a:buNone/>
            </a:pPr>
            <a:r>
              <a:rPr lang="en-US" sz="2000" b="1" dirty="0">
                <a:solidFill>
                  <a:srgbClr val="6633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TAX LAWS</a:t>
            </a:r>
          </a:p>
          <a:p>
            <a:pPr marL="342900" indent="-342900">
              <a:buFont typeface="Arial" panose="020B0604020202020204" pitchFamily="34" charset="0"/>
              <a:buChar char="•"/>
            </a:pPr>
            <a:r>
              <a:rPr lang="en-US" sz="2000" dirty="0">
                <a:solidFill>
                  <a:srgbClr val="663300"/>
                </a:solidFill>
                <a:latin typeface="Arial" panose="020B0604020202020204" pitchFamily="34" charset="0"/>
                <a:cs typeface="Arial" panose="020B0604020202020204" pitchFamily="34" charset="0"/>
              </a:rPr>
              <a:t>All honorarium and independent contractor payments to foreign nationals are subject to </a:t>
            </a:r>
            <a:r>
              <a:rPr lang="en-US" sz="2000" b="1" dirty="0">
                <a:solidFill>
                  <a:srgbClr val="663300"/>
                </a:solidFill>
                <a:latin typeface="Arial" panose="020B0604020202020204" pitchFamily="34" charset="0"/>
                <a:cs typeface="Arial" panose="020B0604020202020204" pitchFamily="34" charset="0"/>
              </a:rPr>
              <a:t>30%</a:t>
            </a:r>
            <a:r>
              <a:rPr lang="en-US" sz="2000" dirty="0">
                <a:solidFill>
                  <a:srgbClr val="663300"/>
                </a:solidFill>
                <a:latin typeface="Arial" panose="020B0604020202020204" pitchFamily="34" charset="0"/>
                <a:cs typeface="Arial" panose="020B0604020202020204" pitchFamily="34" charset="0"/>
              </a:rPr>
              <a:t> U.S. tax withholding absent a valid tax treaty claim.</a:t>
            </a:r>
          </a:p>
          <a:p>
            <a:pPr marL="342900" indent="-342900">
              <a:buFont typeface="Arial" panose="020B0604020202020204" pitchFamily="34" charset="0"/>
              <a:buChar char="•"/>
            </a:pPr>
            <a:r>
              <a:rPr lang="en-US" sz="2000" dirty="0">
                <a:solidFill>
                  <a:srgbClr val="663300"/>
                </a:solidFill>
                <a:latin typeface="Arial" panose="020B0604020202020204" pitchFamily="34" charset="0"/>
                <a:cs typeface="Arial" panose="020B0604020202020204" pitchFamily="34" charset="0"/>
              </a:rPr>
              <a:t>Note that visitors providing a service to WMU must have a U.S. social security or ITIN in order to claim a tax treaty exemption from withholding.</a:t>
            </a:r>
          </a:p>
          <a:p>
            <a:pPr marL="342900" indent="-342900">
              <a:buFont typeface="Arial" panose="020B0604020202020204" pitchFamily="34" charset="0"/>
              <a:buChar char="•"/>
            </a:pPr>
            <a:r>
              <a:rPr lang="en-US" sz="2000" dirty="0">
                <a:solidFill>
                  <a:srgbClr val="663300"/>
                </a:solidFill>
                <a:latin typeface="Arial" panose="020B0604020202020204" pitchFamily="34" charset="0"/>
                <a:cs typeface="Arial" panose="020B0604020202020204" pitchFamily="34" charset="0"/>
              </a:rPr>
              <a:t>Form 8233 must be completed and signed by the visitor.  The tax treaty section number and explanation of why the exemption applies are required on the form.  After the form is accepted by WMU, a copy is required to be mailed to the IRS and there is a 10 day waiting period before payment can be made.</a:t>
            </a:r>
          </a:p>
          <a:p>
            <a:pPr marL="0" indent="-38100">
              <a:buNone/>
            </a:pPr>
            <a:endParaRPr lang="en-US" sz="1600" dirty="0">
              <a:solidFill>
                <a:srgbClr val="663300"/>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A34C5183-DEDB-4D0A-B960-30812F9EF759}"/>
              </a:ext>
            </a:extLst>
          </p:cNvPr>
          <p:cNvCxnSpPr/>
          <p:nvPr/>
        </p:nvCxnSpPr>
        <p:spPr>
          <a:xfrm>
            <a:off x="431593" y="1407559"/>
            <a:ext cx="8280813" cy="0"/>
          </a:xfrm>
          <a:prstGeom prst="line">
            <a:avLst/>
          </a:prstGeom>
          <a:no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26545880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0"/>
          <p:cNvSpPr/>
          <p:nvPr/>
        </p:nvSpPr>
        <p:spPr>
          <a:xfrm>
            <a:off x="0" y="2102"/>
            <a:ext cx="9144000" cy="6858001"/>
          </a:xfrm>
          <a:prstGeom prst="rect">
            <a:avLst/>
          </a:prstGeom>
          <a:solidFill>
            <a:srgbClr val="DF9F1E">
              <a:alpha val="8000"/>
            </a:srgbClr>
          </a:solidFill>
          <a:ln w="12700">
            <a:miter lim="400000"/>
          </a:ln>
        </p:spPr>
        <p:txBody>
          <a:bodyPr lIns="45719" rIns="45719" anchor="ctr"/>
          <a:lstStyle/>
          <a:p>
            <a:pPr algn="ctr">
              <a:defRPr>
                <a:solidFill>
                  <a:srgbClr val="FFFFFF"/>
                </a:solidFill>
              </a:defRPr>
            </a:pPr>
            <a:endParaRPr b="1" dirty="0"/>
          </a:p>
        </p:txBody>
      </p:sp>
      <p:sp>
        <p:nvSpPr>
          <p:cNvPr id="122" name="Rectangle 2"/>
          <p:cNvSpPr/>
          <p:nvPr/>
        </p:nvSpPr>
        <p:spPr>
          <a:xfrm>
            <a:off x="0" y="6456400"/>
            <a:ext cx="9144000" cy="412231"/>
          </a:xfrm>
          <a:prstGeom prst="rect">
            <a:avLst/>
          </a:prstGeom>
          <a:solidFill>
            <a:srgbClr val="F1C500"/>
          </a:solidFill>
          <a:ln w="12700">
            <a:miter lim="400000"/>
          </a:ln>
        </p:spPr>
        <p:txBody>
          <a:bodyPr lIns="45719" rIns="45719" anchor="ctr"/>
          <a:lstStyle/>
          <a:p>
            <a:pPr algn="ctr">
              <a:defRPr>
                <a:solidFill>
                  <a:srgbClr val="FFFFFF"/>
                </a:solidFill>
              </a:defRPr>
            </a:pPr>
            <a:endParaRPr dirty="0"/>
          </a:p>
        </p:txBody>
      </p:sp>
      <p:pic>
        <p:nvPicPr>
          <p:cNvPr id="126" name="Picture 8" descr="Picture 8"/>
          <p:cNvPicPr>
            <a:picLocks noChangeAspect="1"/>
          </p:cNvPicPr>
          <p:nvPr/>
        </p:nvPicPr>
        <p:blipFill>
          <a:blip r:embed="rId2"/>
          <a:stretch>
            <a:fillRect/>
          </a:stretch>
        </p:blipFill>
        <p:spPr>
          <a:xfrm>
            <a:off x="544687" y="5860286"/>
            <a:ext cx="1230326" cy="390829"/>
          </a:xfrm>
          <a:prstGeom prst="rect">
            <a:avLst/>
          </a:prstGeom>
          <a:ln w="12700">
            <a:miter lim="400000"/>
          </a:ln>
        </p:spPr>
      </p:pic>
      <p:sp>
        <p:nvSpPr>
          <p:cNvPr id="5" name="Title 4">
            <a:extLst>
              <a:ext uri="{FF2B5EF4-FFF2-40B4-BE49-F238E27FC236}">
                <a16:creationId xmlns:a16="http://schemas.microsoft.com/office/drawing/2014/main" id="{D2D86BCB-8729-4935-99EB-4DF3D6FFA985}"/>
              </a:ext>
            </a:extLst>
          </p:cNvPr>
          <p:cNvSpPr>
            <a:spLocks noGrp="1"/>
          </p:cNvSpPr>
          <p:nvPr>
            <p:ph type="title"/>
          </p:nvPr>
        </p:nvSpPr>
        <p:spPr>
          <a:xfrm>
            <a:off x="318499" y="220624"/>
            <a:ext cx="8628522" cy="1325564"/>
          </a:xfrm>
          <a:noFill/>
        </p:spPr>
        <p:txBody>
          <a:bodyPr>
            <a:normAutofit/>
          </a:bodyPr>
          <a:lstStyle/>
          <a:p>
            <a:r>
              <a:rPr lang="en-US" sz="2400" b="1" dirty="0">
                <a:solidFill>
                  <a:schemeClr val="accent2"/>
                </a:solidFill>
                <a:latin typeface="Arial" panose="020B0604020202020204" pitchFamily="34" charset="0"/>
                <a:cs typeface="Arial" panose="020B0604020202020204" pitchFamily="34" charset="0"/>
              </a:rPr>
              <a:t>IC Payments to Foreign Nationals Working in the U.S.</a:t>
            </a:r>
          </a:p>
        </p:txBody>
      </p:sp>
      <p:sp>
        <p:nvSpPr>
          <p:cNvPr id="3" name="Text Placeholder 2">
            <a:extLst>
              <a:ext uri="{FF2B5EF4-FFF2-40B4-BE49-F238E27FC236}">
                <a16:creationId xmlns:a16="http://schemas.microsoft.com/office/drawing/2014/main" id="{1EBB1BAB-C649-4B2D-B1FB-5EA7FE3062B8}"/>
              </a:ext>
            </a:extLst>
          </p:cNvPr>
          <p:cNvSpPr>
            <a:spLocks noGrp="1"/>
          </p:cNvSpPr>
          <p:nvPr>
            <p:ph type="body" idx="1"/>
          </p:nvPr>
        </p:nvSpPr>
        <p:spPr>
          <a:xfrm>
            <a:off x="318499" y="1527568"/>
            <a:ext cx="8318372" cy="4351338"/>
          </a:xfrm>
        </p:spPr>
        <p:txBody>
          <a:bodyPr>
            <a:normAutofit/>
          </a:bodyPr>
          <a:lstStyle/>
          <a:p>
            <a:pPr marL="0" indent="0">
              <a:buNone/>
            </a:pPr>
            <a:r>
              <a:rPr lang="en-US" sz="2000" b="1" dirty="0">
                <a:solidFill>
                  <a:srgbClr val="6633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TAX LAWS</a:t>
            </a:r>
          </a:p>
          <a:p>
            <a:pPr marL="0" indent="0">
              <a:buNone/>
            </a:pPr>
            <a:r>
              <a:rPr lang="en-US" sz="2000" b="1" dirty="0">
                <a:solidFill>
                  <a:srgbClr val="663300"/>
                </a:solidFill>
                <a:latin typeface="Arial" panose="020B0604020202020204" pitchFamily="34" charset="0"/>
                <a:cs typeface="Arial" panose="020B0604020202020204" pitchFamily="34" charset="0"/>
              </a:rPr>
              <a:t>In order to issue payment to a foreign national for services performed in the US we will need the following documentation: </a:t>
            </a:r>
          </a:p>
          <a:p>
            <a:r>
              <a:rPr lang="en-US" sz="2000" dirty="0">
                <a:solidFill>
                  <a:srgbClr val="663300"/>
                </a:solidFill>
                <a:latin typeface="Arial" panose="020B0604020202020204" pitchFamily="34" charset="0"/>
                <a:cs typeface="Arial" panose="020B0604020202020204" pitchFamily="34" charset="0"/>
              </a:rPr>
              <a:t>A copy of the individuals passport</a:t>
            </a:r>
          </a:p>
          <a:p>
            <a:r>
              <a:rPr lang="en-US" sz="2000" dirty="0">
                <a:solidFill>
                  <a:srgbClr val="663300"/>
                </a:solidFill>
                <a:latin typeface="Arial" panose="020B0604020202020204" pitchFamily="34" charset="0"/>
                <a:cs typeface="Arial" panose="020B0604020202020204" pitchFamily="34" charset="0"/>
              </a:rPr>
              <a:t>A copy of their visa </a:t>
            </a:r>
          </a:p>
          <a:p>
            <a:r>
              <a:rPr lang="en-US" sz="2000" dirty="0">
                <a:solidFill>
                  <a:srgbClr val="663300"/>
                </a:solidFill>
                <a:latin typeface="Arial" panose="020B0604020202020204" pitchFamily="34" charset="0"/>
                <a:cs typeface="Arial" panose="020B0604020202020204" pitchFamily="34" charset="0"/>
              </a:rPr>
              <a:t>Copy of the I-94 </a:t>
            </a:r>
          </a:p>
          <a:p>
            <a:pPr marL="0" indent="0">
              <a:buNone/>
            </a:pPr>
            <a:endParaRPr lang="en-US" sz="2000" dirty="0">
              <a:solidFill>
                <a:srgbClr val="663300"/>
              </a:solidFill>
              <a:latin typeface="Arial" panose="020B0604020202020204" pitchFamily="34" charset="0"/>
              <a:cs typeface="Arial" panose="020B0604020202020204" pitchFamily="34" charset="0"/>
            </a:endParaRPr>
          </a:p>
          <a:p>
            <a:pPr marL="0" indent="0">
              <a:buNone/>
            </a:pPr>
            <a:r>
              <a:rPr lang="en-US" sz="2000" b="1" dirty="0">
                <a:solidFill>
                  <a:srgbClr val="663300"/>
                </a:solidFill>
                <a:latin typeface="Arial" panose="020B0604020202020204" pitchFamily="34" charset="0"/>
                <a:cs typeface="Arial" panose="020B0604020202020204" pitchFamily="34" charset="0"/>
              </a:rPr>
              <a:t>The visa type will determine what additional documentation is required</a:t>
            </a:r>
            <a:r>
              <a:rPr lang="en-US" sz="2000" dirty="0">
                <a:solidFill>
                  <a:srgbClr val="663300"/>
                </a:solidFill>
                <a:latin typeface="Arial" panose="020B0604020202020204" pitchFamily="34" charset="0"/>
                <a:cs typeface="Arial" panose="020B0604020202020204" pitchFamily="34" charset="0"/>
              </a:rPr>
              <a:t>.  </a:t>
            </a:r>
          </a:p>
          <a:p>
            <a:pPr marL="0" indent="-38100">
              <a:buNone/>
            </a:pPr>
            <a:endParaRPr lang="en-US" sz="1600" dirty="0">
              <a:solidFill>
                <a:srgbClr val="663300"/>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A34C5183-DEDB-4D0A-B960-30812F9EF759}"/>
              </a:ext>
            </a:extLst>
          </p:cNvPr>
          <p:cNvCxnSpPr/>
          <p:nvPr/>
        </p:nvCxnSpPr>
        <p:spPr>
          <a:xfrm>
            <a:off x="431593" y="1407559"/>
            <a:ext cx="8280813" cy="0"/>
          </a:xfrm>
          <a:prstGeom prst="line">
            <a:avLst/>
          </a:prstGeom>
          <a:no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92161742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0"/>
          <p:cNvSpPr/>
          <p:nvPr/>
        </p:nvSpPr>
        <p:spPr>
          <a:xfrm>
            <a:off x="0" y="2102"/>
            <a:ext cx="9144000" cy="6858001"/>
          </a:xfrm>
          <a:prstGeom prst="rect">
            <a:avLst/>
          </a:prstGeom>
          <a:solidFill>
            <a:srgbClr val="DF9F1E">
              <a:alpha val="8000"/>
            </a:srgbClr>
          </a:solidFill>
          <a:ln w="12700">
            <a:miter lim="400000"/>
          </a:ln>
        </p:spPr>
        <p:txBody>
          <a:bodyPr lIns="45719" rIns="45719" anchor="ctr"/>
          <a:lstStyle/>
          <a:p>
            <a:pPr algn="ctr">
              <a:defRPr>
                <a:solidFill>
                  <a:srgbClr val="FFFFFF"/>
                </a:solidFill>
              </a:defRPr>
            </a:pPr>
            <a:endParaRPr b="1" dirty="0"/>
          </a:p>
        </p:txBody>
      </p:sp>
      <p:sp>
        <p:nvSpPr>
          <p:cNvPr id="122" name="Rectangle 2"/>
          <p:cNvSpPr/>
          <p:nvPr/>
        </p:nvSpPr>
        <p:spPr>
          <a:xfrm>
            <a:off x="0" y="6456400"/>
            <a:ext cx="9144000" cy="412231"/>
          </a:xfrm>
          <a:prstGeom prst="rect">
            <a:avLst/>
          </a:prstGeom>
          <a:solidFill>
            <a:srgbClr val="F1C500"/>
          </a:solidFill>
          <a:ln w="12700">
            <a:miter lim="400000"/>
          </a:ln>
        </p:spPr>
        <p:txBody>
          <a:bodyPr lIns="45719" rIns="45719" anchor="ctr"/>
          <a:lstStyle/>
          <a:p>
            <a:pPr algn="ctr">
              <a:defRPr>
                <a:solidFill>
                  <a:srgbClr val="FFFFFF"/>
                </a:solidFill>
              </a:defRPr>
            </a:pPr>
            <a:endParaRPr dirty="0"/>
          </a:p>
        </p:txBody>
      </p:sp>
      <p:pic>
        <p:nvPicPr>
          <p:cNvPr id="126" name="Picture 8" descr="Picture 8"/>
          <p:cNvPicPr>
            <a:picLocks noChangeAspect="1"/>
          </p:cNvPicPr>
          <p:nvPr/>
        </p:nvPicPr>
        <p:blipFill>
          <a:blip r:embed="rId2"/>
          <a:stretch>
            <a:fillRect/>
          </a:stretch>
        </p:blipFill>
        <p:spPr>
          <a:xfrm>
            <a:off x="544687" y="5860286"/>
            <a:ext cx="1230326" cy="390829"/>
          </a:xfrm>
          <a:prstGeom prst="rect">
            <a:avLst/>
          </a:prstGeom>
          <a:ln w="12700">
            <a:miter lim="400000"/>
          </a:ln>
        </p:spPr>
      </p:pic>
      <p:sp>
        <p:nvSpPr>
          <p:cNvPr id="5" name="Title 4">
            <a:extLst>
              <a:ext uri="{FF2B5EF4-FFF2-40B4-BE49-F238E27FC236}">
                <a16:creationId xmlns:a16="http://schemas.microsoft.com/office/drawing/2014/main" id="{D2D86BCB-8729-4935-99EB-4DF3D6FFA985}"/>
              </a:ext>
            </a:extLst>
          </p:cNvPr>
          <p:cNvSpPr>
            <a:spLocks noGrp="1"/>
          </p:cNvSpPr>
          <p:nvPr>
            <p:ph type="title"/>
          </p:nvPr>
        </p:nvSpPr>
        <p:spPr>
          <a:xfrm>
            <a:off x="318499" y="220624"/>
            <a:ext cx="8628522" cy="1325564"/>
          </a:xfrm>
          <a:noFill/>
        </p:spPr>
        <p:txBody>
          <a:bodyPr>
            <a:normAutofit/>
          </a:bodyPr>
          <a:lstStyle/>
          <a:p>
            <a:r>
              <a:rPr lang="en-US" sz="2400" b="1" dirty="0">
                <a:solidFill>
                  <a:schemeClr val="accent2"/>
                </a:solidFill>
                <a:latin typeface="Arial" panose="020B0604020202020204" pitchFamily="34" charset="0"/>
                <a:cs typeface="Arial" panose="020B0604020202020204" pitchFamily="34" charset="0"/>
              </a:rPr>
              <a:t>IC Payments to Foreign Nationals Working in the U.S.</a:t>
            </a:r>
          </a:p>
        </p:txBody>
      </p:sp>
      <p:sp>
        <p:nvSpPr>
          <p:cNvPr id="3" name="Text Placeholder 2">
            <a:extLst>
              <a:ext uri="{FF2B5EF4-FFF2-40B4-BE49-F238E27FC236}">
                <a16:creationId xmlns:a16="http://schemas.microsoft.com/office/drawing/2014/main" id="{1EBB1BAB-C649-4B2D-B1FB-5EA7FE3062B8}"/>
              </a:ext>
            </a:extLst>
          </p:cNvPr>
          <p:cNvSpPr>
            <a:spLocks noGrp="1"/>
          </p:cNvSpPr>
          <p:nvPr>
            <p:ph type="body" idx="1"/>
          </p:nvPr>
        </p:nvSpPr>
        <p:spPr>
          <a:xfrm>
            <a:off x="318499" y="1527568"/>
            <a:ext cx="8318372" cy="4351338"/>
          </a:xfrm>
        </p:spPr>
        <p:txBody>
          <a:bodyPr>
            <a:normAutofit/>
          </a:bodyPr>
          <a:lstStyle/>
          <a:p>
            <a:pPr marL="0" indent="0">
              <a:buNone/>
            </a:pPr>
            <a:r>
              <a:rPr lang="en-US" sz="1800" b="1" dirty="0">
                <a:solidFill>
                  <a:srgbClr val="6633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DOCUMENTATION REQUIRED BY VISA TYPE</a:t>
            </a:r>
          </a:p>
          <a:p>
            <a:pPr marL="0" indent="0">
              <a:buNone/>
            </a:pPr>
            <a:r>
              <a:rPr lang="en-US" sz="1800" b="1" i="0" u="none" strike="noStrike" baseline="0" dirty="0">
                <a:solidFill>
                  <a:srgbClr val="663300"/>
                </a:solidFill>
                <a:latin typeface="Arial" panose="020B0604020202020204" pitchFamily="34" charset="0"/>
                <a:cs typeface="Arial" panose="020B0604020202020204" pitchFamily="34" charset="0"/>
              </a:rPr>
              <a:t>J-1 Exchange Visitor categories </a:t>
            </a:r>
            <a:r>
              <a:rPr lang="en-US" sz="1800" b="0" i="0" u="none" strike="noStrike" baseline="0" dirty="0">
                <a:solidFill>
                  <a:srgbClr val="663300"/>
                </a:solidFill>
                <a:latin typeface="Arial" panose="020B0604020202020204" pitchFamily="34" charset="0"/>
                <a:cs typeface="Arial" panose="020B0604020202020204" pitchFamily="34" charset="0"/>
              </a:rPr>
              <a:t>(professor, research scholar, short term scholar, specialist) </a:t>
            </a:r>
          </a:p>
          <a:p>
            <a:r>
              <a:rPr lang="en-US" sz="1800" b="0" i="0" u="none" strike="noStrike" baseline="0" dirty="0">
                <a:solidFill>
                  <a:srgbClr val="663300"/>
                </a:solidFill>
                <a:latin typeface="Arial" panose="020B0604020202020204" pitchFamily="34" charset="0"/>
                <a:cs typeface="Arial" panose="020B0604020202020204" pitchFamily="34" charset="0"/>
              </a:rPr>
              <a:t>WMU is sponsor of DS-2019 </a:t>
            </a:r>
          </a:p>
          <a:p>
            <a:r>
              <a:rPr lang="en-US" sz="1800" b="0" i="0" u="none" strike="noStrike" baseline="0" dirty="0">
                <a:solidFill>
                  <a:srgbClr val="663300"/>
                </a:solidFill>
                <a:latin typeface="Arial" panose="020B0604020202020204" pitchFamily="34" charset="0"/>
                <a:cs typeface="Arial" panose="020B0604020202020204" pitchFamily="34" charset="0"/>
              </a:rPr>
              <a:t>DS-2019 (service within dates of DS-2019) </a:t>
            </a:r>
          </a:p>
          <a:p>
            <a:r>
              <a:rPr lang="en-US" sz="1800" b="0" i="0" u="none" strike="noStrike" baseline="0" dirty="0">
                <a:solidFill>
                  <a:srgbClr val="663300"/>
                </a:solidFill>
                <a:latin typeface="Arial" panose="020B0604020202020204" pitchFamily="34" charset="0"/>
                <a:cs typeface="Arial" panose="020B0604020202020204" pitchFamily="34" charset="0"/>
              </a:rPr>
              <a:t>I-94 </a:t>
            </a:r>
          </a:p>
          <a:p>
            <a:r>
              <a:rPr lang="en-US" sz="1800" b="0" i="0" u="none" strike="noStrike" baseline="0" dirty="0">
                <a:solidFill>
                  <a:srgbClr val="663300"/>
                </a:solidFill>
                <a:latin typeface="Arial" panose="020B0604020202020204" pitchFamily="34" charset="0"/>
                <a:cs typeface="Arial" panose="020B0604020202020204" pitchFamily="34" charset="0"/>
              </a:rPr>
              <a:t>Passport </a:t>
            </a:r>
          </a:p>
          <a:p>
            <a:pPr marL="0" indent="0">
              <a:buNone/>
            </a:pPr>
            <a:r>
              <a:rPr lang="en-US" sz="1800" b="1" i="0" u="none" strike="noStrike" baseline="0" dirty="0">
                <a:solidFill>
                  <a:srgbClr val="663300"/>
                </a:solidFill>
                <a:latin typeface="Arial" panose="020B0604020202020204" pitchFamily="34" charset="0"/>
                <a:cs typeface="Arial" panose="020B0604020202020204" pitchFamily="34" charset="0"/>
              </a:rPr>
              <a:t>O-1 Visa </a:t>
            </a:r>
            <a:endParaRPr lang="en-US" sz="1800" b="0" i="0" u="none" strike="noStrike" baseline="0" dirty="0">
              <a:solidFill>
                <a:srgbClr val="663300"/>
              </a:solidFill>
              <a:latin typeface="Arial" panose="020B0604020202020204" pitchFamily="34" charset="0"/>
              <a:cs typeface="Arial" panose="020B0604020202020204" pitchFamily="34" charset="0"/>
            </a:endParaRPr>
          </a:p>
          <a:p>
            <a:r>
              <a:rPr lang="en-US" sz="1800" b="0" i="0" u="none" strike="noStrike" baseline="0" dirty="0">
                <a:solidFill>
                  <a:srgbClr val="663300"/>
                </a:solidFill>
                <a:latin typeface="Arial" panose="020B0604020202020204" pitchFamily="34" charset="0"/>
                <a:cs typeface="Arial" panose="020B0604020202020204" pitchFamily="34" charset="0"/>
              </a:rPr>
              <a:t>I-94 and I-797 </a:t>
            </a:r>
          </a:p>
          <a:p>
            <a:r>
              <a:rPr lang="en-US" sz="1800" b="0" i="0" u="none" strike="noStrike" baseline="0" dirty="0">
                <a:solidFill>
                  <a:srgbClr val="663300"/>
                </a:solidFill>
                <a:latin typeface="Arial" panose="020B0604020202020204" pitchFamily="34" charset="0"/>
                <a:cs typeface="Arial" panose="020B0604020202020204" pitchFamily="34" charset="0"/>
              </a:rPr>
              <a:t>Passport </a:t>
            </a:r>
          </a:p>
          <a:p>
            <a:r>
              <a:rPr lang="en-US" sz="1800" b="0" i="0" u="none" strike="noStrike" baseline="0" dirty="0">
                <a:solidFill>
                  <a:srgbClr val="663300"/>
                </a:solidFill>
                <a:latin typeface="Arial" panose="020B0604020202020204" pitchFamily="34" charset="0"/>
                <a:cs typeface="Arial" panose="020B0604020202020204" pitchFamily="34" charset="0"/>
              </a:rPr>
              <a:t>Eligible to receive payment if WMU is indicated on the I-797 (related to service contract)</a:t>
            </a:r>
            <a:endParaRPr lang="en-US" sz="1800" dirty="0">
              <a:solidFill>
                <a:srgbClr val="663300"/>
              </a:solidFill>
              <a:latin typeface="Arial" panose="020B0604020202020204" pitchFamily="34" charset="0"/>
              <a:cs typeface="Arial" panose="020B0604020202020204" pitchFamily="34" charset="0"/>
            </a:endParaRPr>
          </a:p>
          <a:p>
            <a:pPr marL="0" indent="-38100">
              <a:buNone/>
            </a:pPr>
            <a:endParaRPr lang="en-US" sz="1600" dirty="0">
              <a:solidFill>
                <a:srgbClr val="663300"/>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A34C5183-DEDB-4D0A-B960-30812F9EF759}"/>
              </a:ext>
            </a:extLst>
          </p:cNvPr>
          <p:cNvCxnSpPr/>
          <p:nvPr/>
        </p:nvCxnSpPr>
        <p:spPr>
          <a:xfrm>
            <a:off x="431593" y="1407559"/>
            <a:ext cx="8280813" cy="0"/>
          </a:xfrm>
          <a:prstGeom prst="line">
            <a:avLst/>
          </a:prstGeom>
          <a:no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94606325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0"/>
          <p:cNvSpPr/>
          <p:nvPr/>
        </p:nvSpPr>
        <p:spPr>
          <a:xfrm>
            <a:off x="0" y="2102"/>
            <a:ext cx="9144000" cy="6858001"/>
          </a:xfrm>
          <a:prstGeom prst="rect">
            <a:avLst/>
          </a:prstGeom>
          <a:solidFill>
            <a:srgbClr val="DF9F1E">
              <a:alpha val="8000"/>
            </a:srgbClr>
          </a:solidFill>
          <a:ln w="12700">
            <a:miter lim="400000"/>
          </a:ln>
        </p:spPr>
        <p:txBody>
          <a:bodyPr lIns="45719" rIns="45719" anchor="ctr"/>
          <a:lstStyle/>
          <a:p>
            <a:pPr algn="ctr">
              <a:defRPr>
                <a:solidFill>
                  <a:srgbClr val="FFFFFF"/>
                </a:solidFill>
              </a:defRPr>
            </a:pPr>
            <a:endParaRPr b="1" dirty="0"/>
          </a:p>
        </p:txBody>
      </p:sp>
      <p:sp>
        <p:nvSpPr>
          <p:cNvPr id="122" name="Rectangle 2"/>
          <p:cNvSpPr/>
          <p:nvPr/>
        </p:nvSpPr>
        <p:spPr>
          <a:xfrm>
            <a:off x="0" y="6456400"/>
            <a:ext cx="9144000" cy="412231"/>
          </a:xfrm>
          <a:prstGeom prst="rect">
            <a:avLst/>
          </a:prstGeom>
          <a:solidFill>
            <a:srgbClr val="F1C500"/>
          </a:solidFill>
          <a:ln w="12700">
            <a:miter lim="400000"/>
          </a:ln>
        </p:spPr>
        <p:txBody>
          <a:bodyPr lIns="45719" rIns="45719" anchor="ctr"/>
          <a:lstStyle/>
          <a:p>
            <a:pPr algn="ctr">
              <a:defRPr>
                <a:solidFill>
                  <a:srgbClr val="FFFFFF"/>
                </a:solidFill>
              </a:defRPr>
            </a:pPr>
            <a:endParaRPr dirty="0"/>
          </a:p>
        </p:txBody>
      </p:sp>
      <p:pic>
        <p:nvPicPr>
          <p:cNvPr id="126" name="Picture 8" descr="Picture 8"/>
          <p:cNvPicPr>
            <a:picLocks noChangeAspect="1"/>
          </p:cNvPicPr>
          <p:nvPr/>
        </p:nvPicPr>
        <p:blipFill>
          <a:blip r:embed="rId2"/>
          <a:stretch>
            <a:fillRect/>
          </a:stretch>
        </p:blipFill>
        <p:spPr>
          <a:xfrm>
            <a:off x="544687" y="5860286"/>
            <a:ext cx="1230326" cy="390829"/>
          </a:xfrm>
          <a:prstGeom prst="rect">
            <a:avLst/>
          </a:prstGeom>
          <a:ln w="12700">
            <a:miter lim="400000"/>
          </a:ln>
        </p:spPr>
      </p:pic>
      <p:sp>
        <p:nvSpPr>
          <p:cNvPr id="5" name="Title 4">
            <a:extLst>
              <a:ext uri="{FF2B5EF4-FFF2-40B4-BE49-F238E27FC236}">
                <a16:creationId xmlns:a16="http://schemas.microsoft.com/office/drawing/2014/main" id="{D2D86BCB-8729-4935-99EB-4DF3D6FFA985}"/>
              </a:ext>
            </a:extLst>
          </p:cNvPr>
          <p:cNvSpPr>
            <a:spLocks noGrp="1"/>
          </p:cNvSpPr>
          <p:nvPr>
            <p:ph type="title"/>
          </p:nvPr>
        </p:nvSpPr>
        <p:spPr>
          <a:xfrm>
            <a:off x="318499" y="220624"/>
            <a:ext cx="8628522" cy="1325564"/>
          </a:xfrm>
          <a:noFill/>
        </p:spPr>
        <p:txBody>
          <a:bodyPr>
            <a:normAutofit/>
          </a:bodyPr>
          <a:lstStyle/>
          <a:p>
            <a:r>
              <a:rPr lang="en-US" sz="2400" b="1" dirty="0">
                <a:solidFill>
                  <a:schemeClr val="accent2"/>
                </a:solidFill>
                <a:latin typeface="Arial" panose="020B0604020202020204" pitchFamily="34" charset="0"/>
                <a:cs typeface="Arial" panose="020B0604020202020204" pitchFamily="34" charset="0"/>
              </a:rPr>
              <a:t>IC Payments to Foreign Nationals Working in the U.S.</a:t>
            </a:r>
          </a:p>
        </p:txBody>
      </p:sp>
      <p:sp>
        <p:nvSpPr>
          <p:cNvPr id="3" name="Text Placeholder 2">
            <a:extLst>
              <a:ext uri="{FF2B5EF4-FFF2-40B4-BE49-F238E27FC236}">
                <a16:creationId xmlns:a16="http://schemas.microsoft.com/office/drawing/2014/main" id="{1EBB1BAB-C649-4B2D-B1FB-5EA7FE3062B8}"/>
              </a:ext>
            </a:extLst>
          </p:cNvPr>
          <p:cNvSpPr>
            <a:spLocks noGrp="1"/>
          </p:cNvSpPr>
          <p:nvPr>
            <p:ph type="body" idx="1"/>
          </p:nvPr>
        </p:nvSpPr>
        <p:spPr>
          <a:xfrm>
            <a:off x="318499" y="1527568"/>
            <a:ext cx="8318372" cy="4351338"/>
          </a:xfrm>
        </p:spPr>
        <p:txBody>
          <a:bodyPr>
            <a:normAutofit/>
          </a:bodyPr>
          <a:lstStyle/>
          <a:p>
            <a:pPr marL="0" indent="0">
              <a:buNone/>
            </a:pPr>
            <a:r>
              <a:rPr lang="en-US" sz="1600" b="1" dirty="0">
                <a:solidFill>
                  <a:srgbClr val="6633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DOCUMENTATION REQUIRED BY VISA TYPE (CONTINUED)</a:t>
            </a:r>
          </a:p>
          <a:p>
            <a:pPr marL="0" indent="0">
              <a:buNone/>
            </a:pPr>
            <a:r>
              <a:rPr lang="en-US" sz="1600" b="1" i="0" u="none" strike="noStrike" baseline="0" dirty="0">
                <a:solidFill>
                  <a:srgbClr val="663300"/>
                </a:solidFill>
                <a:latin typeface="Arial" panose="020B0604020202020204" pitchFamily="34" charset="0"/>
                <a:cs typeface="Arial" panose="020B0604020202020204" pitchFamily="34" charset="0"/>
              </a:rPr>
              <a:t>P-1,P-2 &amp; P-3 Visas </a:t>
            </a:r>
            <a:endParaRPr lang="en-US" sz="1600" b="0" i="0" u="none" strike="noStrike" baseline="0" dirty="0">
              <a:solidFill>
                <a:srgbClr val="663300"/>
              </a:solidFill>
              <a:latin typeface="Arial" panose="020B0604020202020204" pitchFamily="34" charset="0"/>
              <a:cs typeface="Arial" panose="020B0604020202020204" pitchFamily="34" charset="0"/>
            </a:endParaRPr>
          </a:p>
          <a:p>
            <a:r>
              <a:rPr lang="en-US" sz="1600" b="0" i="0" u="none" strike="noStrike" baseline="0" dirty="0">
                <a:solidFill>
                  <a:srgbClr val="663300"/>
                </a:solidFill>
                <a:latin typeface="Arial" panose="020B0604020202020204" pitchFamily="34" charset="0"/>
                <a:cs typeface="Arial" panose="020B0604020202020204" pitchFamily="34" charset="0"/>
              </a:rPr>
              <a:t>I-94 and I-797 </a:t>
            </a:r>
          </a:p>
          <a:p>
            <a:r>
              <a:rPr lang="en-US" sz="1600" b="0" i="0" u="none" strike="noStrike" baseline="0" dirty="0">
                <a:solidFill>
                  <a:srgbClr val="663300"/>
                </a:solidFill>
                <a:latin typeface="Arial" panose="020B0604020202020204" pitchFamily="34" charset="0"/>
                <a:cs typeface="Arial" panose="020B0604020202020204" pitchFamily="34" charset="0"/>
              </a:rPr>
              <a:t>Passport </a:t>
            </a:r>
          </a:p>
          <a:p>
            <a:r>
              <a:rPr lang="en-US" sz="1600" b="0" i="0" u="none" strike="noStrike" baseline="0" dirty="0">
                <a:solidFill>
                  <a:srgbClr val="663300"/>
                </a:solidFill>
                <a:latin typeface="Arial" panose="020B0604020202020204" pitchFamily="34" charset="0"/>
                <a:cs typeface="Arial" panose="020B0604020202020204" pitchFamily="34" charset="0"/>
              </a:rPr>
              <a:t>Eligible to receive payment if WMU is indicated on the I-797 (related to service contract) </a:t>
            </a:r>
          </a:p>
          <a:p>
            <a:pPr marL="0" indent="0">
              <a:buNone/>
            </a:pPr>
            <a:r>
              <a:rPr lang="en-US" sz="1600" b="1" i="0" u="none" strike="noStrike" baseline="0" dirty="0">
                <a:solidFill>
                  <a:srgbClr val="663300"/>
                </a:solidFill>
                <a:latin typeface="Arial" panose="020B0604020202020204" pitchFamily="34" charset="0"/>
                <a:cs typeface="Arial" panose="020B0604020202020204" pitchFamily="34" charset="0"/>
              </a:rPr>
              <a:t>H-4 visa with EAD card </a:t>
            </a:r>
            <a:endParaRPr lang="en-US" sz="1600" b="0" i="0" u="none" strike="noStrike" baseline="0" dirty="0">
              <a:solidFill>
                <a:srgbClr val="663300"/>
              </a:solidFill>
              <a:latin typeface="Arial" panose="020B0604020202020204" pitchFamily="34" charset="0"/>
              <a:cs typeface="Arial" panose="020B0604020202020204" pitchFamily="34" charset="0"/>
            </a:endParaRPr>
          </a:p>
          <a:p>
            <a:r>
              <a:rPr lang="en-US" sz="1600" b="0" i="0" u="none" strike="noStrike" baseline="0" dirty="0">
                <a:solidFill>
                  <a:srgbClr val="663300"/>
                </a:solidFill>
                <a:latin typeface="Arial" panose="020B0604020202020204" pitchFamily="34" charset="0"/>
                <a:cs typeface="Arial" panose="020B0604020202020204" pitchFamily="34" charset="0"/>
              </a:rPr>
              <a:t>Employment Authorization Document (I-766) </a:t>
            </a:r>
          </a:p>
          <a:p>
            <a:pPr marL="0" indent="0">
              <a:buNone/>
            </a:pPr>
            <a:r>
              <a:rPr lang="en-US" sz="1600" b="1" i="0" u="none" strike="noStrike" baseline="0" dirty="0">
                <a:solidFill>
                  <a:srgbClr val="663300"/>
                </a:solidFill>
                <a:latin typeface="Arial" panose="020B0604020202020204" pitchFamily="34" charset="0"/>
                <a:cs typeface="Arial" panose="020B0604020202020204" pitchFamily="34" charset="0"/>
              </a:rPr>
              <a:t>J-2 visa with EAD card </a:t>
            </a:r>
            <a:endParaRPr lang="en-US" sz="1600" b="0" i="0" u="none" strike="noStrike" baseline="0" dirty="0">
              <a:solidFill>
                <a:srgbClr val="663300"/>
              </a:solidFill>
              <a:latin typeface="Arial" panose="020B0604020202020204" pitchFamily="34" charset="0"/>
              <a:cs typeface="Arial" panose="020B0604020202020204" pitchFamily="34" charset="0"/>
            </a:endParaRPr>
          </a:p>
          <a:p>
            <a:r>
              <a:rPr lang="en-US" sz="1600" b="0" i="0" u="none" strike="noStrike" baseline="0" dirty="0">
                <a:solidFill>
                  <a:srgbClr val="663300"/>
                </a:solidFill>
                <a:latin typeface="Arial" panose="020B0604020202020204" pitchFamily="34" charset="0"/>
                <a:cs typeface="Arial" panose="020B0604020202020204" pitchFamily="34" charset="0"/>
              </a:rPr>
              <a:t>Employment Authorization Document (I-766) </a:t>
            </a:r>
          </a:p>
          <a:p>
            <a:pPr marL="0" indent="0">
              <a:buNone/>
            </a:pPr>
            <a:r>
              <a:rPr lang="en-US" sz="1600" b="1" i="0" u="none" strike="noStrike" baseline="0" dirty="0">
                <a:solidFill>
                  <a:srgbClr val="663300"/>
                </a:solidFill>
                <a:latin typeface="Arial" panose="020B0604020202020204" pitchFamily="34" charset="0"/>
                <a:cs typeface="Arial" panose="020B0604020202020204" pitchFamily="34" charset="0"/>
              </a:rPr>
              <a:t>F-1 visa with EAD card </a:t>
            </a:r>
            <a:endParaRPr lang="en-US" sz="1600" b="0" i="0" u="none" strike="noStrike" baseline="0" dirty="0">
              <a:solidFill>
                <a:srgbClr val="663300"/>
              </a:solidFill>
              <a:latin typeface="Arial" panose="020B0604020202020204" pitchFamily="34" charset="0"/>
              <a:cs typeface="Arial" panose="020B0604020202020204" pitchFamily="34" charset="0"/>
            </a:endParaRPr>
          </a:p>
          <a:p>
            <a:r>
              <a:rPr lang="en-US" sz="1600" b="0" i="0" u="none" strike="noStrike" baseline="0" dirty="0">
                <a:solidFill>
                  <a:srgbClr val="663300"/>
                </a:solidFill>
                <a:latin typeface="Arial" panose="020B0604020202020204" pitchFamily="34" charset="0"/>
                <a:cs typeface="Arial" panose="020B0604020202020204" pitchFamily="34" charset="0"/>
              </a:rPr>
              <a:t>Employment Authorization Document (I-766) for Optional Practical Training </a:t>
            </a:r>
          </a:p>
          <a:p>
            <a:r>
              <a:rPr lang="en-US" sz="1600" b="0" i="0" u="none" strike="noStrike" baseline="0" dirty="0">
                <a:solidFill>
                  <a:srgbClr val="663300"/>
                </a:solidFill>
                <a:latin typeface="Arial" panose="020B0604020202020204" pitchFamily="34" charset="0"/>
                <a:cs typeface="Arial" panose="020B0604020202020204" pitchFamily="34" charset="0"/>
              </a:rPr>
              <a:t>I-20 showing it is practical training in their field </a:t>
            </a:r>
          </a:p>
          <a:p>
            <a:pPr marL="0" indent="-38100">
              <a:buNone/>
            </a:pPr>
            <a:endParaRPr lang="en-US" sz="1600" dirty="0">
              <a:solidFill>
                <a:srgbClr val="663300"/>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A34C5183-DEDB-4D0A-B960-30812F9EF759}"/>
              </a:ext>
            </a:extLst>
          </p:cNvPr>
          <p:cNvCxnSpPr/>
          <p:nvPr/>
        </p:nvCxnSpPr>
        <p:spPr>
          <a:xfrm>
            <a:off x="431593" y="1407559"/>
            <a:ext cx="8280813" cy="0"/>
          </a:xfrm>
          <a:prstGeom prst="line">
            <a:avLst/>
          </a:prstGeom>
          <a:no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32419650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0"/>
          <p:cNvSpPr/>
          <p:nvPr/>
        </p:nvSpPr>
        <p:spPr>
          <a:xfrm>
            <a:off x="0" y="2102"/>
            <a:ext cx="9144000" cy="6858001"/>
          </a:xfrm>
          <a:prstGeom prst="rect">
            <a:avLst/>
          </a:prstGeom>
          <a:solidFill>
            <a:srgbClr val="DF9F1E">
              <a:alpha val="8000"/>
            </a:srgbClr>
          </a:solidFill>
          <a:ln w="12700">
            <a:miter lim="400000"/>
          </a:ln>
        </p:spPr>
        <p:txBody>
          <a:bodyPr lIns="45719" rIns="45719" anchor="ctr"/>
          <a:lstStyle/>
          <a:p>
            <a:pPr algn="ctr">
              <a:defRPr>
                <a:solidFill>
                  <a:srgbClr val="FFFFFF"/>
                </a:solidFill>
              </a:defRPr>
            </a:pPr>
            <a:endParaRPr b="1" dirty="0"/>
          </a:p>
        </p:txBody>
      </p:sp>
      <p:sp>
        <p:nvSpPr>
          <p:cNvPr id="122" name="Rectangle 2"/>
          <p:cNvSpPr/>
          <p:nvPr/>
        </p:nvSpPr>
        <p:spPr>
          <a:xfrm>
            <a:off x="0" y="6456400"/>
            <a:ext cx="9144000" cy="412231"/>
          </a:xfrm>
          <a:prstGeom prst="rect">
            <a:avLst/>
          </a:prstGeom>
          <a:solidFill>
            <a:srgbClr val="F1C500"/>
          </a:solidFill>
          <a:ln w="12700">
            <a:miter lim="400000"/>
          </a:ln>
        </p:spPr>
        <p:txBody>
          <a:bodyPr lIns="45719" rIns="45719" anchor="ctr"/>
          <a:lstStyle/>
          <a:p>
            <a:pPr algn="ctr">
              <a:defRPr>
                <a:solidFill>
                  <a:srgbClr val="FFFFFF"/>
                </a:solidFill>
              </a:defRPr>
            </a:pPr>
            <a:endParaRPr/>
          </a:p>
        </p:txBody>
      </p:sp>
      <p:pic>
        <p:nvPicPr>
          <p:cNvPr id="126" name="Picture 8" descr="Picture 8"/>
          <p:cNvPicPr>
            <a:picLocks noChangeAspect="1"/>
          </p:cNvPicPr>
          <p:nvPr/>
        </p:nvPicPr>
        <p:blipFill>
          <a:blip r:embed="rId2"/>
          <a:stretch>
            <a:fillRect/>
          </a:stretch>
        </p:blipFill>
        <p:spPr>
          <a:xfrm>
            <a:off x="544687" y="5860286"/>
            <a:ext cx="1230326" cy="390829"/>
          </a:xfrm>
          <a:prstGeom prst="rect">
            <a:avLst/>
          </a:prstGeom>
          <a:ln w="12700">
            <a:miter lim="400000"/>
          </a:ln>
        </p:spPr>
      </p:pic>
      <p:sp>
        <p:nvSpPr>
          <p:cNvPr id="5" name="Title 4">
            <a:extLst>
              <a:ext uri="{FF2B5EF4-FFF2-40B4-BE49-F238E27FC236}">
                <a16:creationId xmlns:a16="http://schemas.microsoft.com/office/drawing/2014/main" id="{D2D86BCB-8729-4935-99EB-4DF3D6FFA985}"/>
              </a:ext>
            </a:extLst>
          </p:cNvPr>
          <p:cNvSpPr>
            <a:spLocks noGrp="1"/>
          </p:cNvSpPr>
          <p:nvPr>
            <p:ph type="title"/>
          </p:nvPr>
        </p:nvSpPr>
        <p:spPr>
          <a:xfrm>
            <a:off x="793036" y="2361260"/>
            <a:ext cx="7886700" cy="1325564"/>
          </a:xfrm>
          <a:solidFill>
            <a:schemeClr val="accent2"/>
          </a:solidFill>
        </p:spPr>
        <p:txBody>
          <a:bodyPr>
            <a:normAutofit/>
          </a:bodyPr>
          <a:lstStyle/>
          <a:p>
            <a:pPr algn="ctr"/>
            <a:r>
              <a:rPr lang="en-US" sz="4000" b="1" dirty="0">
                <a:solidFill>
                  <a:schemeClr val="bg1"/>
                </a:solidFill>
                <a:latin typeface="Arial" panose="020B0604020202020204" pitchFamily="34" charset="0"/>
                <a:cs typeface="Arial" panose="020B0604020202020204" pitchFamily="34" charset="0"/>
              </a:rPr>
              <a:t>New Travel Management Services Partner</a:t>
            </a:r>
          </a:p>
        </p:txBody>
      </p:sp>
    </p:spTree>
    <p:extLst>
      <p:ext uri="{BB962C8B-B14F-4D97-AF65-F5344CB8AC3E}">
        <p14:creationId xmlns:p14="http://schemas.microsoft.com/office/powerpoint/2010/main" val="835397919"/>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0"/>
          <p:cNvSpPr/>
          <p:nvPr/>
        </p:nvSpPr>
        <p:spPr>
          <a:xfrm>
            <a:off x="0" y="2102"/>
            <a:ext cx="9144000" cy="6858001"/>
          </a:xfrm>
          <a:prstGeom prst="rect">
            <a:avLst/>
          </a:prstGeom>
          <a:solidFill>
            <a:srgbClr val="DF9F1E">
              <a:alpha val="8000"/>
            </a:srgbClr>
          </a:solidFill>
          <a:ln w="12700">
            <a:miter lim="400000"/>
          </a:ln>
        </p:spPr>
        <p:txBody>
          <a:bodyPr lIns="45719" rIns="45719" anchor="ctr"/>
          <a:lstStyle/>
          <a:p>
            <a:pPr algn="ctr">
              <a:defRPr>
                <a:solidFill>
                  <a:srgbClr val="FFFFFF"/>
                </a:solidFill>
              </a:defRPr>
            </a:pPr>
            <a:endParaRPr b="1" dirty="0"/>
          </a:p>
        </p:txBody>
      </p:sp>
      <p:sp>
        <p:nvSpPr>
          <p:cNvPr id="122" name="Rectangle 2"/>
          <p:cNvSpPr/>
          <p:nvPr/>
        </p:nvSpPr>
        <p:spPr>
          <a:xfrm>
            <a:off x="0" y="6456400"/>
            <a:ext cx="9144000" cy="412231"/>
          </a:xfrm>
          <a:prstGeom prst="rect">
            <a:avLst/>
          </a:prstGeom>
          <a:solidFill>
            <a:srgbClr val="F1C500"/>
          </a:solidFill>
          <a:ln w="12700">
            <a:miter lim="400000"/>
          </a:ln>
        </p:spPr>
        <p:txBody>
          <a:bodyPr lIns="45719" rIns="45719" anchor="ctr"/>
          <a:lstStyle/>
          <a:p>
            <a:pPr algn="ctr">
              <a:defRPr>
                <a:solidFill>
                  <a:srgbClr val="FFFFFF"/>
                </a:solidFill>
              </a:defRPr>
            </a:pPr>
            <a:endParaRPr dirty="0"/>
          </a:p>
        </p:txBody>
      </p:sp>
      <p:pic>
        <p:nvPicPr>
          <p:cNvPr id="126" name="Picture 8" descr="Picture 8"/>
          <p:cNvPicPr>
            <a:picLocks noChangeAspect="1"/>
          </p:cNvPicPr>
          <p:nvPr/>
        </p:nvPicPr>
        <p:blipFill>
          <a:blip r:embed="rId2"/>
          <a:stretch>
            <a:fillRect/>
          </a:stretch>
        </p:blipFill>
        <p:spPr>
          <a:xfrm>
            <a:off x="544687" y="5860286"/>
            <a:ext cx="1230326" cy="390829"/>
          </a:xfrm>
          <a:prstGeom prst="rect">
            <a:avLst/>
          </a:prstGeom>
          <a:ln w="12700">
            <a:miter lim="400000"/>
          </a:ln>
        </p:spPr>
      </p:pic>
      <p:sp>
        <p:nvSpPr>
          <p:cNvPr id="5" name="Title 4">
            <a:extLst>
              <a:ext uri="{FF2B5EF4-FFF2-40B4-BE49-F238E27FC236}">
                <a16:creationId xmlns:a16="http://schemas.microsoft.com/office/drawing/2014/main" id="{D2D86BCB-8729-4935-99EB-4DF3D6FFA985}"/>
              </a:ext>
            </a:extLst>
          </p:cNvPr>
          <p:cNvSpPr>
            <a:spLocks noGrp="1"/>
          </p:cNvSpPr>
          <p:nvPr>
            <p:ph type="title"/>
          </p:nvPr>
        </p:nvSpPr>
        <p:spPr>
          <a:xfrm>
            <a:off x="318499" y="220624"/>
            <a:ext cx="8628522" cy="1325564"/>
          </a:xfrm>
          <a:noFill/>
        </p:spPr>
        <p:txBody>
          <a:bodyPr>
            <a:normAutofit/>
          </a:bodyPr>
          <a:lstStyle/>
          <a:p>
            <a:r>
              <a:rPr lang="en-US" sz="2400" b="1" dirty="0">
                <a:solidFill>
                  <a:schemeClr val="accent2"/>
                </a:solidFill>
                <a:latin typeface="Arial" panose="020B0604020202020204" pitchFamily="34" charset="0"/>
                <a:cs typeface="Arial" panose="020B0604020202020204" pitchFamily="34" charset="0"/>
              </a:rPr>
              <a:t>IC Payments to Foreign Nationals Working in the U.S.</a:t>
            </a:r>
          </a:p>
        </p:txBody>
      </p:sp>
      <p:sp>
        <p:nvSpPr>
          <p:cNvPr id="3" name="Text Placeholder 2">
            <a:extLst>
              <a:ext uri="{FF2B5EF4-FFF2-40B4-BE49-F238E27FC236}">
                <a16:creationId xmlns:a16="http://schemas.microsoft.com/office/drawing/2014/main" id="{1EBB1BAB-C649-4B2D-B1FB-5EA7FE3062B8}"/>
              </a:ext>
            </a:extLst>
          </p:cNvPr>
          <p:cNvSpPr>
            <a:spLocks noGrp="1"/>
          </p:cNvSpPr>
          <p:nvPr>
            <p:ph type="body" idx="1"/>
          </p:nvPr>
        </p:nvSpPr>
        <p:spPr>
          <a:xfrm>
            <a:off x="318499" y="1527568"/>
            <a:ext cx="8318372" cy="4351338"/>
          </a:xfrm>
        </p:spPr>
        <p:txBody>
          <a:bodyPr>
            <a:normAutofit/>
          </a:bodyPr>
          <a:lstStyle/>
          <a:p>
            <a:pPr marL="0" indent="0">
              <a:buNone/>
            </a:pPr>
            <a:r>
              <a:rPr lang="en-US" sz="1600" b="1" dirty="0">
                <a:solidFill>
                  <a:srgbClr val="6633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SUMMARY </a:t>
            </a:r>
            <a:endParaRPr lang="en-US" sz="1600" dirty="0">
              <a:solidFill>
                <a:srgbClr val="663300"/>
              </a:solidFill>
              <a:latin typeface="Arial" panose="020B0604020202020204" pitchFamily="34" charset="0"/>
              <a:cs typeface="Arial" panose="020B0604020202020204" pitchFamily="34" charset="0"/>
            </a:endParaRPr>
          </a:p>
          <a:p>
            <a:r>
              <a:rPr lang="en-US" sz="1600" dirty="0">
                <a:solidFill>
                  <a:srgbClr val="663300"/>
                </a:solidFill>
                <a:latin typeface="Arial" panose="020B0604020202020204" pitchFamily="34" charset="0"/>
                <a:cs typeface="Arial" panose="020B0604020202020204" pitchFamily="34" charset="0"/>
              </a:rPr>
              <a:t>Submit to export control</a:t>
            </a:r>
          </a:p>
          <a:p>
            <a:r>
              <a:rPr lang="en-US" sz="1600" dirty="0">
                <a:solidFill>
                  <a:srgbClr val="663300"/>
                </a:solidFill>
                <a:latin typeface="Arial" panose="020B0604020202020204" pitchFamily="34" charset="0"/>
                <a:cs typeface="Arial" panose="020B0604020202020204" pitchFamily="34" charset="0"/>
              </a:rPr>
              <a:t>Determine if visa status allows WMU to make a payment or reimburse travel expenses.</a:t>
            </a:r>
          </a:p>
          <a:p>
            <a:r>
              <a:rPr lang="en-US" sz="1600" dirty="0">
                <a:solidFill>
                  <a:srgbClr val="663300"/>
                </a:solidFill>
                <a:latin typeface="Arial" panose="020B0604020202020204" pitchFamily="34" charset="0"/>
                <a:cs typeface="Arial" panose="020B0604020202020204" pitchFamily="34" charset="0"/>
              </a:rPr>
              <a:t>Obtain passport, visa, I-94 along with the additional documentation required by visa status</a:t>
            </a:r>
          </a:p>
          <a:p>
            <a:r>
              <a:rPr lang="en-US" sz="1600" dirty="0">
                <a:solidFill>
                  <a:srgbClr val="663300"/>
                </a:solidFill>
                <a:latin typeface="Arial" panose="020B0604020202020204" pitchFamily="34" charset="0"/>
                <a:cs typeface="Arial" panose="020B0604020202020204" pitchFamily="34" charset="0"/>
              </a:rPr>
              <a:t>Foreign national must complete Form W-8BEN.  </a:t>
            </a:r>
          </a:p>
          <a:p>
            <a:r>
              <a:rPr lang="en-US" sz="1600" dirty="0">
                <a:solidFill>
                  <a:srgbClr val="663300"/>
                </a:solidFill>
                <a:latin typeface="Arial" panose="020B0604020202020204" pitchFamily="34" charset="0"/>
                <a:cs typeface="Arial" panose="020B0604020202020204" pitchFamily="34" charset="0"/>
              </a:rPr>
              <a:t>WMU is required to withhold 30% from payments to Foreign Nationals unless a treaty exists and the treaty benefit is requested. </a:t>
            </a:r>
          </a:p>
          <a:p>
            <a:r>
              <a:rPr lang="en-US" sz="1600" dirty="0">
                <a:solidFill>
                  <a:srgbClr val="663300"/>
                </a:solidFill>
                <a:latin typeface="Arial" panose="020B0604020202020204" pitchFamily="34" charset="0"/>
                <a:cs typeface="Arial" panose="020B0604020202020204" pitchFamily="34" charset="0"/>
              </a:rPr>
              <a:t>To apply for treaty benefits the individual must provide Form 8233 which requires a US tax identification number.  In order to claim benefits the treaty article and paragraph will need to be identified on the Form 8233 and Form W-8BEN.  </a:t>
            </a:r>
          </a:p>
          <a:p>
            <a:r>
              <a:rPr lang="en-US" sz="1600" dirty="0">
                <a:solidFill>
                  <a:srgbClr val="663300"/>
                </a:solidFill>
                <a:latin typeface="Arial" panose="020B0604020202020204" pitchFamily="34" charset="0"/>
                <a:cs typeface="Arial" panose="020B0604020202020204" pitchFamily="34" charset="0"/>
              </a:rPr>
              <a:t>Form 1042 will be issued at the end of the year.  </a:t>
            </a:r>
          </a:p>
          <a:p>
            <a:pPr marL="0" indent="-38100">
              <a:buNone/>
            </a:pPr>
            <a:endParaRPr lang="en-US" sz="1600" dirty="0">
              <a:solidFill>
                <a:srgbClr val="663300"/>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A34C5183-DEDB-4D0A-B960-30812F9EF759}"/>
              </a:ext>
            </a:extLst>
          </p:cNvPr>
          <p:cNvCxnSpPr/>
          <p:nvPr/>
        </p:nvCxnSpPr>
        <p:spPr>
          <a:xfrm>
            <a:off x="431593" y="1407559"/>
            <a:ext cx="8280813" cy="0"/>
          </a:xfrm>
          <a:prstGeom prst="line">
            <a:avLst/>
          </a:prstGeom>
          <a:no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180087496"/>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0"/>
          <p:cNvSpPr/>
          <p:nvPr/>
        </p:nvSpPr>
        <p:spPr>
          <a:xfrm>
            <a:off x="0" y="2102"/>
            <a:ext cx="9144000" cy="6858001"/>
          </a:xfrm>
          <a:prstGeom prst="rect">
            <a:avLst/>
          </a:prstGeom>
          <a:solidFill>
            <a:srgbClr val="DF9F1E">
              <a:alpha val="8000"/>
            </a:srgbClr>
          </a:solidFill>
          <a:ln w="12700">
            <a:miter lim="400000"/>
          </a:ln>
        </p:spPr>
        <p:txBody>
          <a:bodyPr lIns="45719" rIns="45719" anchor="ctr"/>
          <a:lstStyle/>
          <a:p>
            <a:pPr algn="ctr">
              <a:defRPr>
                <a:solidFill>
                  <a:srgbClr val="FFFFFF"/>
                </a:solidFill>
              </a:defRPr>
            </a:pPr>
            <a:endParaRPr b="1" dirty="0"/>
          </a:p>
        </p:txBody>
      </p:sp>
      <p:sp>
        <p:nvSpPr>
          <p:cNvPr id="122" name="Rectangle 2"/>
          <p:cNvSpPr/>
          <p:nvPr/>
        </p:nvSpPr>
        <p:spPr>
          <a:xfrm>
            <a:off x="0" y="6456400"/>
            <a:ext cx="9144000" cy="412231"/>
          </a:xfrm>
          <a:prstGeom prst="rect">
            <a:avLst/>
          </a:prstGeom>
          <a:solidFill>
            <a:srgbClr val="F1C500"/>
          </a:solidFill>
          <a:ln w="12700">
            <a:miter lim="400000"/>
          </a:ln>
        </p:spPr>
        <p:txBody>
          <a:bodyPr lIns="45719" rIns="45719" anchor="ctr"/>
          <a:lstStyle/>
          <a:p>
            <a:pPr algn="ctr">
              <a:defRPr>
                <a:solidFill>
                  <a:srgbClr val="FFFFFF"/>
                </a:solidFill>
              </a:defRPr>
            </a:pPr>
            <a:endParaRPr/>
          </a:p>
        </p:txBody>
      </p:sp>
      <p:pic>
        <p:nvPicPr>
          <p:cNvPr id="126" name="Picture 8" descr="Picture 8"/>
          <p:cNvPicPr>
            <a:picLocks noChangeAspect="1"/>
          </p:cNvPicPr>
          <p:nvPr/>
        </p:nvPicPr>
        <p:blipFill>
          <a:blip r:embed="rId2"/>
          <a:stretch>
            <a:fillRect/>
          </a:stretch>
        </p:blipFill>
        <p:spPr>
          <a:xfrm>
            <a:off x="544687" y="5860286"/>
            <a:ext cx="1230326" cy="390829"/>
          </a:xfrm>
          <a:prstGeom prst="rect">
            <a:avLst/>
          </a:prstGeom>
          <a:ln w="12700">
            <a:miter lim="400000"/>
          </a:ln>
        </p:spPr>
      </p:pic>
      <p:sp>
        <p:nvSpPr>
          <p:cNvPr id="5" name="Title 4">
            <a:extLst>
              <a:ext uri="{FF2B5EF4-FFF2-40B4-BE49-F238E27FC236}">
                <a16:creationId xmlns:a16="http://schemas.microsoft.com/office/drawing/2014/main" id="{D2D86BCB-8729-4935-99EB-4DF3D6FFA985}"/>
              </a:ext>
            </a:extLst>
          </p:cNvPr>
          <p:cNvSpPr>
            <a:spLocks noGrp="1"/>
          </p:cNvSpPr>
          <p:nvPr>
            <p:ph type="title"/>
          </p:nvPr>
        </p:nvSpPr>
        <p:spPr>
          <a:xfrm>
            <a:off x="793036" y="2361260"/>
            <a:ext cx="7886700" cy="1325564"/>
          </a:xfrm>
          <a:solidFill>
            <a:schemeClr val="accent2"/>
          </a:solidFill>
        </p:spPr>
        <p:txBody>
          <a:bodyPr>
            <a:normAutofit/>
          </a:bodyPr>
          <a:lstStyle/>
          <a:p>
            <a:pPr algn="ctr"/>
            <a:r>
              <a:rPr lang="en-US" sz="4000" b="1" dirty="0">
                <a:solidFill>
                  <a:schemeClr val="bg1"/>
                </a:solidFill>
                <a:latin typeface="Arial" panose="020B0604020202020204" pitchFamily="34" charset="0"/>
                <a:cs typeface="Arial" panose="020B0604020202020204" pitchFamily="34" charset="0"/>
              </a:rPr>
              <a:t>“New” Purchasing Forms</a:t>
            </a:r>
          </a:p>
        </p:txBody>
      </p:sp>
    </p:spTree>
    <p:extLst>
      <p:ext uri="{BB962C8B-B14F-4D97-AF65-F5344CB8AC3E}">
        <p14:creationId xmlns:p14="http://schemas.microsoft.com/office/powerpoint/2010/main" val="4288307764"/>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0"/>
          <p:cNvSpPr/>
          <p:nvPr/>
        </p:nvSpPr>
        <p:spPr>
          <a:xfrm>
            <a:off x="0" y="2102"/>
            <a:ext cx="9144000" cy="6858001"/>
          </a:xfrm>
          <a:prstGeom prst="rect">
            <a:avLst/>
          </a:prstGeom>
          <a:solidFill>
            <a:srgbClr val="DF9F1E">
              <a:alpha val="8000"/>
            </a:srgbClr>
          </a:solidFill>
          <a:ln w="12700">
            <a:miter lim="400000"/>
          </a:ln>
        </p:spPr>
        <p:txBody>
          <a:bodyPr lIns="45719" rIns="45719" anchor="ctr"/>
          <a:lstStyle/>
          <a:p>
            <a:pPr algn="ctr">
              <a:defRPr>
                <a:solidFill>
                  <a:srgbClr val="FFFFFF"/>
                </a:solidFill>
              </a:defRPr>
            </a:pPr>
            <a:endParaRPr b="1" dirty="0"/>
          </a:p>
        </p:txBody>
      </p:sp>
      <p:sp>
        <p:nvSpPr>
          <p:cNvPr id="122" name="Rectangle 2"/>
          <p:cNvSpPr/>
          <p:nvPr/>
        </p:nvSpPr>
        <p:spPr>
          <a:xfrm>
            <a:off x="0" y="6456400"/>
            <a:ext cx="9144000" cy="412231"/>
          </a:xfrm>
          <a:prstGeom prst="rect">
            <a:avLst/>
          </a:prstGeom>
          <a:solidFill>
            <a:srgbClr val="F1C500"/>
          </a:solidFill>
          <a:ln w="12700">
            <a:miter lim="400000"/>
          </a:ln>
        </p:spPr>
        <p:txBody>
          <a:bodyPr lIns="45719" rIns="45719" anchor="ctr"/>
          <a:lstStyle/>
          <a:p>
            <a:pPr algn="ctr">
              <a:defRPr>
                <a:solidFill>
                  <a:srgbClr val="FFFFFF"/>
                </a:solidFill>
              </a:defRPr>
            </a:pPr>
            <a:endParaRPr/>
          </a:p>
        </p:txBody>
      </p:sp>
      <p:pic>
        <p:nvPicPr>
          <p:cNvPr id="126" name="Picture 8" descr="Picture 8"/>
          <p:cNvPicPr>
            <a:picLocks noChangeAspect="1"/>
          </p:cNvPicPr>
          <p:nvPr/>
        </p:nvPicPr>
        <p:blipFill>
          <a:blip r:embed="rId2"/>
          <a:stretch>
            <a:fillRect/>
          </a:stretch>
        </p:blipFill>
        <p:spPr>
          <a:xfrm>
            <a:off x="544687" y="5860286"/>
            <a:ext cx="1230326" cy="390829"/>
          </a:xfrm>
          <a:prstGeom prst="rect">
            <a:avLst/>
          </a:prstGeom>
          <a:ln w="12700">
            <a:miter lim="400000"/>
          </a:ln>
        </p:spPr>
      </p:pic>
      <p:sp>
        <p:nvSpPr>
          <p:cNvPr id="5" name="Title 4">
            <a:extLst>
              <a:ext uri="{FF2B5EF4-FFF2-40B4-BE49-F238E27FC236}">
                <a16:creationId xmlns:a16="http://schemas.microsoft.com/office/drawing/2014/main" id="{D2D86BCB-8729-4935-99EB-4DF3D6FFA985}"/>
              </a:ext>
            </a:extLst>
          </p:cNvPr>
          <p:cNvSpPr>
            <a:spLocks noGrp="1"/>
          </p:cNvSpPr>
          <p:nvPr>
            <p:ph type="title"/>
          </p:nvPr>
        </p:nvSpPr>
        <p:spPr>
          <a:xfrm>
            <a:off x="318499" y="184737"/>
            <a:ext cx="8628522" cy="1325564"/>
          </a:xfrm>
          <a:noFill/>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Purchasing – Purchase </a:t>
            </a:r>
            <a:r>
              <a:rPr lang="en-US" sz="3600" b="1" dirty="0" err="1">
                <a:solidFill>
                  <a:schemeClr val="accent2"/>
                </a:solidFill>
                <a:latin typeface="Arial" panose="020B0604020202020204" pitchFamily="34" charset="0"/>
                <a:cs typeface="Arial" panose="020B0604020202020204" pitchFamily="34" charset="0"/>
              </a:rPr>
              <a:t>Requistion</a:t>
            </a:r>
            <a:r>
              <a:rPr lang="en-US" sz="3600" b="1" dirty="0">
                <a:solidFill>
                  <a:schemeClr val="accent2"/>
                </a:solidFill>
                <a:latin typeface="Arial" panose="020B0604020202020204" pitchFamily="34" charset="0"/>
                <a:cs typeface="Arial" panose="020B0604020202020204" pitchFamily="34" charset="0"/>
              </a:rPr>
              <a:t> </a:t>
            </a:r>
          </a:p>
        </p:txBody>
      </p:sp>
      <p:sp>
        <p:nvSpPr>
          <p:cNvPr id="3" name="Text Placeholder 2">
            <a:extLst>
              <a:ext uri="{FF2B5EF4-FFF2-40B4-BE49-F238E27FC236}">
                <a16:creationId xmlns:a16="http://schemas.microsoft.com/office/drawing/2014/main" id="{1EBB1BAB-C649-4B2D-B1FB-5EA7FE3062B8}"/>
              </a:ext>
            </a:extLst>
          </p:cNvPr>
          <p:cNvSpPr>
            <a:spLocks noGrp="1"/>
          </p:cNvSpPr>
          <p:nvPr>
            <p:ph type="body" idx="1"/>
          </p:nvPr>
        </p:nvSpPr>
        <p:spPr>
          <a:xfrm>
            <a:off x="381741" y="1510301"/>
            <a:ext cx="8565280" cy="4570900"/>
          </a:xfrm>
        </p:spPr>
        <p:txBody>
          <a:bodyPr>
            <a:normAutofit/>
          </a:bodyPr>
          <a:lstStyle/>
          <a:p>
            <a:pPr marL="457200" lvl="1" indent="0">
              <a:buNone/>
            </a:pPr>
            <a:endParaRPr lang="en-US" sz="1600" dirty="0">
              <a:solidFill>
                <a:schemeClr val="accent2"/>
              </a:solidFill>
              <a:latin typeface="Arial" panose="020B0604020202020204" pitchFamily="34" charset="0"/>
              <a:cs typeface="Arial" panose="020B0604020202020204" pitchFamily="34" charset="0"/>
            </a:endParaRPr>
          </a:p>
          <a:p>
            <a:endParaRPr lang="en-US" sz="2400" dirty="0">
              <a:solidFill>
                <a:schemeClr val="accent2"/>
              </a:solidFill>
              <a:latin typeface="Arial" panose="020B0604020202020204" pitchFamily="34" charset="0"/>
              <a:cs typeface="Arial" panose="020B0604020202020204" pitchFamily="34" charset="0"/>
            </a:endParaRPr>
          </a:p>
          <a:p>
            <a:endParaRPr lang="en-US" sz="2400" dirty="0">
              <a:solidFill>
                <a:schemeClr val="accent2"/>
              </a:solidFill>
              <a:latin typeface="Arial" panose="020B0604020202020204" pitchFamily="34" charset="0"/>
              <a:cs typeface="Arial" panose="020B0604020202020204" pitchFamily="34" charset="0"/>
            </a:endParaRPr>
          </a:p>
          <a:p>
            <a:pPr marL="0" indent="0">
              <a:buNone/>
            </a:pPr>
            <a:endParaRPr lang="en-US" sz="1200" b="1" dirty="0">
              <a:solidFill>
                <a:schemeClr val="accent2"/>
              </a:solidFill>
              <a:latin typeface="Arial" panose="020B0604020202020204" pitchFamily="34" charset="0"/>
              <a:cs typeface="Arial" panose="020B0604020202020204" pitchFamily="34" charset="0"/>
            </a:endParaRPr>
          </a:p>
          <a:p>
            <a:pPr marL="0" marR="0" indent="0">
              <a:buNone/>
            </a:pPr>
            <a:endParaRPr lang="en-US" sz="1600" dirty="0">
              <a:solidFill>
                <a:schemeClr val="accent2"/>
              </a:solidFill>
              <a:latin typeface="Arial" panose="020B0604020202020204" pitchFamily="34" charset="0"/>
              <a:cs typeface="Arial" panose="020B0604020202020204" pitchFamily="34" charset="0"/>
            </a:endParaRPr>
          </a:p>
          <a:p>
            <a:pPr marL="342900" indent="-342900">
              <a:spcBef>
                <a:spcPts val="0"/>
              </a:spcBef>
              <a:buSzPts val="1000"/>
              <a:buFont typeface="Symbol" panose="05050102010706020507" pitchFamily="18" charset="2"/>
              <a:buChar char=""/>
              <a:tabLst>
                <a:tab pos="457200" algn="l"/>
              </a:tabLst>
            </a:pPr>
            <a:endParaRPr lang="en-US" sz="1600" dirty="0">
              <a:solidFill>
                <a:schemeClr val="accent2"/>
              </a:solidFill>
              <a:latin typeface="Arial" panose="020B0604020202020204" pitchFamily="34" charset="0"/>
              <a:cs typeface="Arial" panose="020B0604020202020204" pitchFamily="34" charset="0"/>
            </a:endParaRPr>
          </a:p>
          <a:p>
            <a:pPr marL="457200" lvl="1" indent="0">
              <a:buNone/>
            </a:pPr>
            <a:endParaRPr lang="en-US" sz="2400" dirty="0">
              <a:solidFill>
                <a:schemeClr val="accent2"/>
              </a:solidFill>
            </a:endParaRPr>
          </a:p>
        </p:txBody>
      </p:sp>
      <p:cxnSp>
        <p:nvCxnSpPr>
          <p:cNvPr id="8" name="Straight Connector 7">
            <a:extLst>
              <a:ext uri="{FF2B5EF4-FFF2-40B4-BE49-F238E27FC236}">
                <a16:creationId xmlns:a16="http://schemas.microsoft.com/office/drawing/2014/main" id="{A34C5183-DEDB-4D0A-B960-30812F9EF759}"/>
              </a:ext>
            </a:extLst>
          </p:cNvPr>
          <p:cNvCxnSpPr/>
          <p:nvPr/>
        </p:nvCxnSpPr>
        <p:spPr>
          <a:xfrm>
            <a:off x="318499" y="1397285"/>
            <a:ext cx="8280813" cy="0"/>
          </a:xfrm>
          <a:prstGeom prst="line">
            <a:avLst/>
          </a:prstGeom>
          <a:no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pic>
        <p:nvPicPr>
          <p:cNvPr id="4" name="Picture 3">
            <a:extLst>
              <a:ext uri="{FF2B5EF4-FFF2-40B4-BE49-F238E27FC236}">
                <a16:creationId xmlns:a16="http://schemas.microsoft.com/office/drawing/2014/main" id="{F36F1643-DDE2-45E7-B21E-6BC5FD594219}"/>
              </a:ext>
            </a:extLst>
          </p:cNvPr>
          <p:cNvPicPr>
            <a:picLocks noChangeAspect="1"/>
          </p:cNvPicPr>
          <p:nvPr/>
        </p:nvPicPr>
        <p:blipFill>
          <a:blip r:embed="rId3"/>
          <a:stretch>
            <a:fillRect/>
          </a:stretch>
        </p:blipFill>
        <p:spPr>
          <a:xfrm>
            <a:off x="4664380" y="1510302"/>
            <a:ext cx="3934931" cy="4828990"/>
          </a:xfrm>
          <a:prstGeom prst="rect">
            <a:avLst/>
          </a:prstGeom>
        </p:spPr>
      </p:pic>
      <p:sp>
        <p:nvSpPr>
          <p:cNvPr id="6" name="TextBox 5">
            <a:extLst>
              <a:ext uri="{FF2B5EF4-FFF2-40B4-BE49-F238E27FC236}">
                <a16:creationId xmlns:a16="http://schemas.microsoft.com/office/drawing/2014/main" id="{C8C59F3D-4297-429B-8104-F94EBA12ED2D}"/>
              </a:ext>
            </a:extLst>
          </p:cNvPr>
          <p:cNvSpPr txBox="1"/>
          <p:nvPr/>
        </p:nvSpPr>
        <p:spPr>
          <a:xfrm>
            <a:off x="381741" y="2263807"/>
            <a:ext cx="3998171" cy="1754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663300"/>
                </a:solidFill>
                <a:effectLst/>
                <a:uFillTx/>
                <a:latin typeface="Arial" panose="020B0604020202020204" pitchFamily="34" charset="0"/>
                <a:cs typeface="Arial" panose="020B0604020202020204" pitchFamily="34" charset="0"/>
                <a:sym typeface="Calibri"/>
              </a:rPr>
              <a:t>New Purchase Requisition Form:</a:t>
            </a:r>
          </a:p>
          <a:p>
            <a:pPr marL="0" marR="0" indent="0" algn="l" defTabSz="457200" rtl="0" fontAlgn="auto" latinLnBrk="0" hangingPunct="0">
              <a:lnSpc>
                <a:spcPct val="100000"/>
              </a:lnSpc>
              <a:spcBef>
                <a:spcPts val="0"/>
              </a:spcBef>
              <a:spcAft>
                <a:spcPts val="0"/>
              </a:spcAft>
              <a:buClrTx/>
              <a:buSzTx/>
              <a:buFontTx/>
              <a:buNone/>
              <a:tabLst/>
            </a:pPr>
            <a:endParaRPr lang="en-US" b="1" dirty="0">
              <a:solidFill>
                <a:srgbClr val="663300"/>
              </a:solidFill>
              <a:latin typeface="Arial" panose="020B0604020202020204" pitchFamily="34" charset="0"/>
              <a:cs typeface="Arial" panose="020B0604020202020204" pitchFamily="34" charset="0"/>
            </a:endParaRP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en-US" dirty="0">
                <a:solidFill>
                  <a:srgbClr val="663300"/>
                </a:solidFill>
                <a:latin typeface="Arial" panose="020B0604020202020204" pitchFamily="34" charset="0"/>
                <a:cs typeface="Arial" panose="020B0604020202020204" pitchFamily="34" charset="0"/>
              </a:rPr>
              <a:t>Drive Standardization</a:t>
            </a: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en-US" dirty="0">
                <a:solidFill>
                  <a:srgbClr val="663300"/>
                </a:solidFill>
                <a:latin typeface="Arial" panose="020B0604020202020204" pitchFamily="34" charset="0"/>
                <a:cs typeface="Arial" panose="020B0604020202020204" pitchFamily="34" charset="0"/>
              </a:rPr>
              <a:t>Provide step by step guidelines for the entire purchasing process to assist all end users. </a:t>
            </a:r>
          </a:p>
        </p:txBody>
      </p:sp>
    </p:spTree>
    <p:extLst>
      <p:ext uri="{BB962C8B-B14F-4D97-AF65-F5344CB8AC3E}">
        <p14:creationId xmlns:p14="http://schemas.microsoft.com/office/powerpoint/2010/main" val="1308473146"/>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0"/>
          <p:cNvSpPr/>
          <p:nvPr/>
        </p:nvSpPr>
        <p:spPr>
          <a:xfrm>
            <a:off x="0" y="2102"/>
            <a:ext cx="9144000" cy="6858001"/>
          </a:xfrm>
          <a:prstGeom prst="rect">
            <a:avLst/>
          </a:prstGeom>
          <a:solidFill>
            <a:srgbClr val="DF9F1E">
              <a:alpha val="8000"/>
            </a:srgbClr>
          </a:solidFill>
          <a:ln w="12700">
            <a:miter lim="400000"/>
          </a:ln>
        </p:spPr>
        <p:txBody>
          <a:bodyPr lIns="45719" rIns="45719" anchor="ctr"/>
          <a:lstStyle/>
          <a:p>
            <a:pPr algn="ctr">
              <a:defRPr>
                <a:solidFill>
                  <a:srgbClr val="FFFFFF"/>
                </a:solidFill>
              </a:defRPr>
            </a:pPr>
            <a:endParaRPr b="1" dirty="0"/>
          </a:p>
        </p:txBody>
      </p:sp>
      <p:sp>
        <p:nvSpPr>
          <p:cNvPr id="122" name="Rectangle 2"/>
          <p:cNvSpPr/>
          <p:nvPr/>
        </p:nvSpPr>
        <p:spPr>
          <a:xfrm>
            <a:off x="0" y="6456400"/>
            <a:ext cx="9144000" cy="412231"/>
          </a:xfrm>
          <a:prstGeom prst="rect">
            <a:avLst/>
          </a:prstGeom>
          <a:solidFill>
            <a:srgbClr val="F1C500"/>
          </a:solidFill>
          <a:ln w="12700">
            <a:miter lim="400000"/>
          </a:ln>
        </p:spPr>
        <p:txBody>
          <a:bodyPr lIns="45719" rIns="45719" anchor="ctr"/>
          <a:lstStyle/>
          <a:p>
            <a:pPr algn="ctr">
              <a:defRPr>
                <a:solidFill>
                  <a:srgbClr val="FFFFFF"/>
                </a:solidFill>
              </a:defRPr>
            </a:pPr>
            <a:endParaRPr/>
          </a:p>
        </p:txBody>
      </p:sp>
      <p:pic>
        <p:nvPicPr>
          <p:cNvPr id="126" name="Picture 8" descr="Picture 8"/>
          <p:cNvPicPr>
            <a:picLocks noChangeAspect="1"/>
          </p:cNvPicPr>
          <p:nvPr/>
        </p:nvPicPr>
        <p:blipFill>
          <a:blip r:embed="rId2"/>
          <a:stretch>
            <a:fillRect/>
          </a:stretch>
        </p:blipFill>
        <p:spPr>
          <a:xfrm>
            <a:off x="544687" y="5860286"/>
            <a:ext cx="1230326" cy="390829"/>
          </a:xfrm>
          <a:prstGeom prst="rect">
            <a:avLst/>
          </a:prstGeom>
          <a:ln w="12700">
            <a:miter lim="400000"/>
          </a:ln>
        </p:spPr>
      </p:pic>
      <p:sp>
        <p:nvSpPr>
          <p:cNvPr id="5" name="Title 4">
            <a:extLst>
              <a:ext uri="{FF2B5EF4-FFF2-40B4-BE49-F238E27FC236}">
                <a16:creationId xmlns:a16="http://schemas.microsoft.com/office/drawing/2014/main" id="{D2D86BCB-8729-4935-99EB-4DF3D6FFA985}"/>
              </a:ext>
            </a:extLst>
          </p:cNvPr>
          <p:cNvSpPr>
            <a:spLocks noGrp="1"/>
          </p:cNvSpPr>
          <p:nvPr>
            <p:ph type="title"/>
          </p:nvPr>
        </p:nvSpPr>
        <p:spPr>
          <a:xfrm>
            <a:off x="318499" y="184737"/>
            <a:ext cx="8628522" cy="1325564"/>
          </a:xfrm>
          <a:noFill/>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Purchasing – Purchase Requisition</a:t>
            </a:r>
          </a:p>
        </p:txBody>
      </p:sp>
      <p:sp>
        <p:nvSpPr>
          <p:cNvPr id="3" name="Text Placeholder 2">
            <a:extLst>
              <a:ext uri="{FF2B5EF4-FFF2-40B4-BE49-F238E27FC236}">
                <a16:creationId xmlns:a16="http://schemas.microsoft.com/office/drawing/2014/main" id="{1EBB1BAB-C649-4B2D-B1FB-5EA7FE3062B8}"/>
              </a:ext>
            </a:extLst>
          </p:cNvPr>
          <p:cNvSpPr>
            <a:spLocks noGrp="1"/>
          </p:cNvSpPr>
          <p:nvPr>
            <p:ph type="body" idx="1"/>
          </p:nvPr>
        </p:nvSpPr>
        <p:spPr>
          <a:xfrm>
            <a:off x="381741" y="1510301"/>
            <a:ext cx="8565280" cy="4570900"/>
          </a:xfrm>
        </p:spPr>
        <p:txBody>
          <a:bodyPr>
            <a:normAutofit/>
          </a:bodyPr>
          <a:lstStyle/>
          <a:p>
            <a:pPr marL="0" indent="0">
              <a:buNone/>
            </a:pPr>
            <a:endParaRPr lang="en-US" sz="2400" dirty="0">
              <a:solidFill>
                <a:schemeClr val="accent2"/>
              </a:solidFill>
              <a:latin typeface="Arial" panose="020B0604020202020204" pitchFamily="34" charset="0"/>
              <a:cs typeface="Arial" panose="020B0604020202020204" pitchFamily="34" charset="0"/>
            </a:endParaRPr>
          </a:p>
          <a:p>
            <a:endParaRPr lang="en-US" sz="2400" dirty="0">
              <a:solidFill>
                <a:schemeClr val="accent2"/>
              </a:solidFill>
              <a:latin typeface="Arial" panose="020B0604020202020204" pitchFamily="34" charset="0"/>
              <a:cs typeface="Arial" panose="020B0604020202020204" pitchFamily="34" charset="0"/>
            </a:endParaRPr>
          </a:p>
          <a:p>
            <a:pPr marL="0" indent="0">
              <a:buNone/>
            </a:pPr>
            <a:endParaRPr lang="en-US" sz="1200" b="1" dirty="0">
              <a:solidFill>
                <a:schemeClr val="accent2"/>
              </a:solidFill>
              <a:latin typeface="Arial" panose="020B0604020202020204" pitchFamily="34" charset="0"/>
              <a:cs typeface="Arial" panose="020B0604020202020204" pitchFamily="34" charset="0"/>
            </a:endParaRPr>
          </a:p>
          <a:p>
            <a:pPr marL="0" marR="0" indent="0">
              <a:buNone/>
            </a:pPr>
            <a:endParaRPr lang="en-US" sz="1600" dirty="0">
              <a:solidFill>
                <a:schemeClr val="accent2"/>
              </a:solidFill>
              <a:latin typeface="Arial" panose="020B0604020202020204" pitchFamily="34" charset="0"/>
              <a:cs typeface="Arial" panose="020B0604020202020204" pitchFamily="34" charset="0"/>
            </a:endParaRPr>
          </a:p>
          <a:p>
            <a:pPr marL="342900" indent="-342900">
              <a:spcBef>
                <a:spcPts val="0"/>
              </a:spcBef>
              <a:buSzPts val="1000"/>
              <a:buFont typeface="Symbol" panose="05050102010706020507" pitchFamily="18" charset="2"/>
              <a:buChar char=""/>
              <a:tabLst>
                <a:tab pos="457200" algn="l"/>
              </a:tabLst>
            </a:pPr>
            <a:endParaRPr lang="en-US" sz="1600" dirty="0">
              <a:solidFill>
                <a:schemeClr val="accent2"/>
              </a:solidFill>
              <a:latin typeface="Arial" panose="020B0604020202020204" pitchFamily="34" charset="0"/>
              <a:cs typeface="Arial" panose="020B0604020202020204" pitchFamily="34" charset="0"/>
            </a:endParaRPr>
          </a:p>
          <a:p>
            <a:pPr marL="457200" lvl="1" indent="0">
              <a:buNone/>
            </a:pPr>
            <a:endParaRPr lang="en-US" sz="2400" dirty="0">
              <a:solidFill>
                <a:schemeClr val="accent2"/>
              </a:solidFill>
            </a:endParaRPr>
          </a:p>
        </p:txBody>
      </p:sp>
      <p:cxnSp>
        <p:nvCxnSpPr>
          <p:cNvPr id="8" name="Straight Connector 7">
            <a:extLst>
              <a:ext uri="{FF2B5EF4-FFF2-40B4-BE49-F238E27FC236}">
                <a16:creationId xmlns:a16="http://schemas.microsoft.com/office/drawing/2014/main" id="{A34C5183-DEDB-4D0A-B960-30812F9EF759}"/>
              </a:ext>
            </a:extLst>
          </p:cNvPr>
          <p:cNvCxnSpPr/>
          <p:nvPr/>
        </p:nvCxnSpPr>
        <p:spPr>
          <a:xfrm>
            <a:off x="318499" y="1397285"/>
            <a:ext cx="8280813" cy="0"/>
          </a:xfrm>
          <a:prstGeom prst="line">
            <a:avLst/>
          </a:prstGeom>
          <a:no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pic>
        <p:nvPicPr>
          <p:cNvPr id="4" name="Picture 3">
            <a:extLst>
              <a:ext uri="{FF2B5EF4-FFF2-40B4-BE49-F238E27FC236}">
                <a16:creationId xmlns:a16="http://schemas.microsoft.com/office/drawing/2014/main" id="{3546D360-B242-48ED-A595-73B9CF3A4F80}"/>
              </a:ext>
            </a:extLst>
          </p:cNvPr>
          <p:cNvPicPr>
            <a:picLocks noChangeAspect="1"/>
          </p:cNvPicPr>
          <p:nvPr/>
        </p:nvPicPr>
        <p:blipFill>
          <a:blip r:embed="rId3"/>
          <a:stretch>
            <a:fillRect/>
          </a:stretch>
        </p:blipFill>
        <p:spPr>
          <a:xfrm>
            <a:off x="909034" y="1468227"/>
            <a:ext cx="7853225" cy="4434134"/>
          </a:xfrm>
          <a:prstGeom prst="rect">
            <a:avLst/>
          </a:prstGeom>
        </p:spPr>
      </p:pic>
    </p:spTree>
    <p:extLst>
      <p:ext uri="{BB962C8B-B14F-4D97-AF65-F5344CB8AC3E}">
        <p14:creationId xmlns:p14="http://schemas.microsoft.com/office/powerpoint/2010/main" val="2664049478"/>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0"/>
          <p:cNvSpPr/>
          <p:nvPr/>
        </p:nvSpPr>
        <p:spPr>
          <a:xfrm>
            <a:off x="0" y="2102"/>
            <a:ext cx="9144000" cy="6858001"/>
          </a:xfrm>
          <a:prstGeom prst="rect">
            <a:avLst/>
          </a:prstGeom>
          <a:solidFill>
            <a:srgbClr val="DF9F1E">
              <a:alpha val="8000"/>
            </a:srgbClr>
          </a:solidFill>
          <a:ln w="12700">
            <a:miter lim="400000"/>
          </a:ln>
        </p:spPr>
        <p:txBody>
          <a:bodyPr lIns="45719" rIns="45719" anchor="ctr"/>
          <a:lstStyle/>
          <a:p>
            <a:pPr algn="ctr">
              <a:defRPr>
                <a:solidFill>
                  <a:srgbClr val="FFFFFF"/>
                </a:solidFill>
              </a:defRPr>
            </a:pPr>
            <a:endParaRPr b="1" dirty="0"/>
          </a:p>
        </p:txBody>
      </p:sp>
      <p:sp>
        <p:nvSpPr>
          <p:cNvPr id="122" name="Rectangle 2"/>
          <p:cNvSpPr/>
          <p:nvPr/>
        </p:nvSpPr>
        <p:spPr>
          <a:xfrm>
            <a:off x="0" y="6456400"/>
            <a:ext cx="9144000" cy="412231"/>
          </a:xfrm>
          <a:prstGeom prst="rect">
            <a:avLst/>
          </a:prstGeom>
          <a:solidFill>
            <a:srgbClr val="F1C500"/>
          </a:solidFill>
          <a:ln w="12700">
            <a:miter lim="400000"/>
          </a:ln>
        </p:spPr>
        <p:txBody>
          <a:bodyPr lIns="45719" rIns="45719" anchor="ctr"/>
          <a:lstStyle/>
          <a:p>
            <a:pPr algn="ctr">
              <a:defRPr>
                <a:solidFill>
                  <a:srgbClr val="FFFFFF"/>
                </a:solidFill>
              </a:defRPr>
            </a:pPr>
            <a:endParaRPr/>
          </a:p>
        </p:txBody>
      </p:sp>
      <p:pic>
        <p:nvPicPr>
          <p:cNvPr id="126" name="Picture 8" descr="Picture 8"/>
          <p:cNvPicPr>
            <a:picLocks noChangeAspect="1"/>
          </p:cNvPicPr>
          <p:nvPr/>
        </p:nvPicPr>
        <p:blipFill>
          <a:blip r:embed="rId2"/>
          <a:stretch>
            <a:fillRect/>
          </a:stretch>
        </p:blipFill>
        <p:spPr>
          <a:xfrm>
            <a:off x="544687" y="5860286"/>
            <a:ext cx="1230326" cy="390829"/>
          </a:xfrm>
          <a:prstGeom prst="rect">
            <a:avLst/>
          </a:prstGeom>
          <a:ln w="12700">
            <a:miter lim="400000"/>
          </a:ln>
        </p:spPr>
      </p:pic>
      <p:sp>
        <p:nvSpPr>
          <p:cNvPr id="5" name="Title 4">
            <a:extLst>
              <a:ext uri="{FF2B5EF4-FFF2-40B4-BE49-F238E27FC236}">
                <a16:creationId xmlns:a16="http://schemas.microsoft.com/office/drawing/2014/main" id="{D2D86BCB-8729-4935-99EB-4DF3D6FFA985}"/>
              </a:ext>
            </a:extLst>
          </p:cNvPr>
          <p:cNvSpPr>
            <a:spLocks noGrp="1"/>
          </p:cNvSpPr>
          <p:nvPr>
            <p:ph type="title"/>
          </p:nvPr>
        </p:nvSpPr>
        <p:spPr>
          <a:xfrm>
            <a:off x="318499" y="184737"/>
            <a:ext cx="8628522" cy="1325564"/>
          </a:xfrm>
          <a:noFill/>
        </p:spPr>
        <p:txBody>
          <a:bodyPr>
            <a:normAutofit/>
          </a:bodyPr>
          <a:lstStyle/>
          <a:p>
            <a:r>
              <a:rPr lang="en-US" sz="3200" b="1" dirty="0">
                <a:solidFill>
                  <a:schemeClr val="accent2"/>
                </a:solidFill>
                <a:latin typeface="Arial" panose="020B0604020202020204" pitchFamily="34" charset="0"/>
                <a:cs typeface="Arial" panose="020B0604020202020204" pitchFamily="34" charset="0"/>
              </a:rPr>
              <a:t>Purchasing – Sole Source Justification </a:t>
            </a:r>
          </a:p>
        </p:txBody>
      </p:sp>
      <p:sp>
        <p:nvSpPr>
          <p:cNvPr id="3" name="Text Placeholder 2">
            <a:extLst>
              <a:ext uri="{FF2B5EF4-FFF2-40B4-BE49-F238E27FC236}">
                <a16:creationId xmlns:a16="http://schemas.microsoft.com/office/drawing/2014/main" id="{1EBB1BAB-C649-4B2D-B1FB-5EA7FE3062B8}"/>
              </a:ext>
            </a:extLst>
          </p:cNvPr>
          <p:cNvSpPr>
            <a:spLocks noGrp="1"/>
          </p:cNvSpPr>
          <p:nvPr>
            <p:ph type="body" idx="1"/>
          </p:nvPr>
        </p:nvSpPr>
        <p:spPr>
          <a:xfrm>
            <a:off x="381741" y="1510301"/>
            <a:ext cx="8565280" cy="4570900"/>
          </a:xfrm>
        </p:spPr>
        <p:txBody>
          <a:bodyPr>
            <a:normAutofit/>
          </a:bodyPr>
          <a:lstStyle/>
          <a:p>
            <a:pPr marL="457200" lvl="1" indent="0">
              <a:buNone/>
            </a:pPr>
            <a:endParaRPr lang="en-US" sz="1600" dirty="0">
              <a:solidFill>
                <a:schemeClr val="accent2"/>
              </a:solidFill>
              <a:latin typeface="Arial" panose="020B0604020202020204" pitchFamily="34" charset="0"/>
              <a:cs typeface="Arial" panose="020B0604020202020204" pitchFamily="34" charset="0"/>
            </a:endParaRPr>
          </a:p>
          <a:p>
            <a:endParaRPr lang="en-US" sz="2400" dirty="0">
              <a:solidFill>
                <a:schemeClr val="accent2"/>
              </a:solidFill>
              <a:latin typeface="Arial" panose="020B0604020202020204" pitchFamily="34" charset="0"/>
              <a:cs typeface="Arial" panose="020B0604020202020204" pitchFamily="34" charset="0"/>
            </a:endParaRPr>
          </a:p>
          <a:p>
            <a:endParaRPr lang="en-US" sz="2400" dirty="0">
              <a:solidFill>
                <a:schemeClr val="accent2"/>
              </a:solidFill>
              <a:latin typeface="Arial" panose="020B0604020202020204" pitchFamily="34" charset="0"/>
              <a:cs typeface="Arial" panose="020B0604020202020204" pitchFamily="34" charset="0"/>
            </a:endParaRPr>
          </a:p>
          <a:p>
            <a:pPr marL="0" indent="0">
              <a:buNone/>
            </a:pPr>
            <a:endParaRPr lang="en-US" sz="1200" b="1" dirty="0">
              <a:solidFill>
                <a:schemeClr val="accent2"/>
              </a:solidFill>
              <a:latin typeface="Arial" panose="020B0604020202020204" pitchFamily="34" charset="0"/>
              <a:cs typeface="Arial" panose="020B0604020202020204" pitchFamily="34" charset="0"/>
            </a:endParaRPr>
          </a:p>
          <a:p>
            <a:pPr marL="0" marR="0" indent="0">
              <a:buNone/>
            </a:pPr>
            <a:endParaRPr lang="en-US" sz="1600" dirty="0">
              <a:solidFill>
                <a:schemeClr val="accent2"/>
              </a:solidFill>
              <a:latin typeface="Arial" panose="020B0604020202020204" pitchFamily="34" charset="0"/>
              <a:cs typeface="Arial" panose="020B0604020202020204" pitchFamily="34" charset="0"/>
            </a:endParaRPr>
          </a:p>
          <a:p>
            <a:pPr marL="342900" indent="-342900">
              <a:spcBef>
                <a:spcPts val="0"/>
              </a:spcBef>
              <a:buSzPts val="1000"/>
              <a:buFont typeface="Symbol" panose="05050102010706020507" pitchFamily="18" charset="2"/>
              <a:buChar char=""/>
              <a:tabLst>
                <a:tab pos="457200" algn="l"/>
              </a:tabLst>
            </a:pPr>
            <a:endParaRPr lang="en-US" sz="1600" dirty="0">
              <a:solidFill>
                <a:schemeClr val="accent2"/>
              </a:solidFill>
              <a:latin typeface="Arial" panose="020B0604020202020204" pitchFamily="34" charset="0"/>
              <a:cs typeface="Arial" panose="020B0604020202020204" pitchFamily="34" charset="0"/>
            </a:endParaRPr>
          </a:p>
          <a:p>
            <a:pPr marL="457200" lvl="1" indent="0">
              <a:buNone/>
            </a:pPr>
            <a:endParaRPr lang="en-US" sz="2400" dirty="0">
              <a:solidFill>
                <a:schemeClr val="accent2"/>
              </a:solidFill>
            </a:endParaRPr>
          </a:p>
        </p:txBody>
      </p:sp>
      <p:cxnSp>
        <p:nvCxnSpPr>
          <p:cNvPr id="8" name="Straight Connector 7">
            <a:extLst>
              <a:ext uri="{FF2B5EF4-FFF2-40B4-BE49-F238E27FC236}">
                <a16:creationId xmlns:a16="http://schemas.microsoft.com/office/drawing/2014/main" id="{A34C5183-DEDB-4D0A-B960-30812F9EF759}"/>
              </a:ext>
            </a:extLst>
          </p:cNvPr>
          <p:cNvCxnSpPr/>
          <p:nvPr/>
        </p:nvCxnSpPr>
        <p:spPr>
          <a:xfrm>
            <a:off x="318499" y="1397285"/>
            <a:ext cx="8280813" cy="0"/>
          </a:xfrm>
          <a:prstGeom prst="line">
            <a:avLst/>
          </a:prstGeom>
          <a:no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pic>
        <p:nvPicPr>
          <p:cNvPr id="7" name="Picture 6">
            <a:extLst>
              <a:ext uri="{FF2B5EF4-FFF2-40B4-BE49-F238E27FC236}">
                <a16:creationId xmlns:a16="http://schemas.microsoft.com/office/drawing/2014/main" id="{5FCE7513-C2C7-44D1-B3AF-6806363C9936}"/>
              </a:ext>
            </a:extLst>
          </p:cNvPr>
          <p:cNvPicPr>
            <a:picLocks noChangeAspect="1"/>
          </p:cNvPicPr>
          <p:nvPr/>
        </p:nvPicPr>
        <p:blipFill>
          <a:blip r:embed="rId3"/>
          <a:stretch>
            <a:fillRect/>
          </a:stretch>
        </p:blipFill>
        <p:spPr>
          <a:xfrm>
            <a:off x="808070" y="1433945"/>
            <a:ext cx="3763930" cy="4426341"/>
          </a:xfrm>
          <a:prstGeom prst="rect">
            <a:avLst/>
          </a:prstGeom>
        </p:spPr>
      </p:pic>
      <p:pic>
        <p:nvPicPr>
          <p:cNvPr id="10" name="Picture 9">
            <a:extLst>
              <a:ext uri="{FF2B5EF4-FFF2-40B4-BE49-F238E27FC236}">
                <a16:creationId xmlns:a16="http://schemas.microsoft.com/office/drawing/2014/main" id="{04CBE448-9836-4CDE-B64B-E89EDF4D2A65}"/>
              </a:ext>
            </a:extLst>
          </p:cNvPr>
          <p:cNvPicPr>
            <a:picLocks noChangeAspect="1"/>
          </p:cNvPicPr>
          <p:nvPr/>
        </p:nvPicPr>
        <p:blipFill>
          <a:blip r:embed="rId4"/>
          <a:stretch>
            <a:fillRect/>
          </a:stretch>
        </p:blipFill>
        <p:spPr>
          <a:xfrm>
            <a:off x="4664381" y="1473642"/>
            <a:ext cx="4021653" cy="4225770"/>
          </a:xfrm>
          <a:prstGeom prst="rect">
            <a:avLst/>
          </a:prstGeom>
        </p:spPr>
      </p:pic>
    </p:spTree>
    <p:extLst>
      <p:ext uri="{BB962C8B-B14F-4D97-AF65-F5344CB8AC3E}">
        <p14:creationId xmlns:p14="http://schemas.microsoft.com/office/powerpoint/2010/main" val="4153986630"/>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0"/>
          <p:cNvSpPr/>
          <p:nvPr/>
        </p:nvSpPr>
        <p:spPr>
          <a:xfrm>
            <a:off x="0" y="2102"/>
            <a:ext cx="9144000" cy="6858001"/>
          </a:xfrm>
          <a:prstGeom prst="rect">
            <a:avLst/>
          </a:prstGeom>
          <a:solidFill>
            <a:srgbClr val="DF9F1E">
              <a:alpha val="8000"/>
            </a:srgbClr>
          </a:solidFill>
          <a:ln w="12700">
            <a:miter lim="400000"/>
          </a:ln>
        </p:spPr>
        <p:txBody>
          <a:bodyPr lIns="45719" rIns="45719" anchor="ctr"/>
          <a:lstStyle/>
          <a:p>
            <a:pPr algn="ctr">
              <a:defRPr>
                <a:solidFill>
                  <a:srgbClr val="FFFFFF"/>
                </a:solidFill>
              </a:defRPr>
            </a:pPr>
            <a:endParaRPr b="1" dirty="0"/>
          </a:p>
        </p:txBody>
      </p:sp>
      <p:sp>
        <p:nvSpPr>
          <p:cNvPr id="122" name="Rectangle 2"/>
          <p:cNvSpPr/>
          <p:nvPr/>
        </p:nvSpPr>
        <p:spPr>
          <a:xfrm>
            <a:off x="0" y="6456400"/>
            <a:ext cx="9144000" cy="412231"/>
          </a:xfrm>
          <a:prstGeom prst="rect">
            <a:avLst/>
          </a:prstGeom>
          <a:solidFill>
            <a:srgbClr val="F1C500"/>
          </a:solidFill>
          <a:ln w="12700">
            <a:miter lim="400000"/>
          </a:ln>
        </p:spPr>
        <p:txBody>
          <a:bodyPr lIns="45719" rIns="45719" anchor="ctr"/>
          <a:lstStyle/>
          <a:p>
            <a:pPr algn="ctr">
              <a:defRPr>
                <a:solidFill>
                  <a:srgbClr val="FFFFFF"/>
                </a:solidFill>
              </a:defRPr>
            </a:pPr>
            <a:endParaRPr/>
          </a:p>
        </p:txBody>
      </p:sp>
      <p:pic>
        <p:nvPicPr>
          <p:cNvPr id="126" name="Picture 8" descr="Picture 8"/>
          <p:cNvPicPr>
            <a:picLocks noChangeAspect="1"/>
          </p:cNvPicPr>
          <p:nvPr/>
        </p:nvPicPr>
        <p:blipFill>
          <a:blip r:embed="rId2"/>
          <a:stretch>
            <a:fillRect/>
          </a:stretch>
        </p:blipFill>
        <p:spPr>
          <a:xfrm>
            <a:off x="544687" y="5860286"/>
            <a:ext cx="1230326" cy="390829"/>
          </a:xfrm>
          <a:prstGeom prst="rect">
            <a:avLst/>
          </a:prstGeom>
          <a:ln w="12700">
            <a:miter lim="400000"/>
          </a:ln>
        </p:spPr>
      </p:pic>
      <p:sp>
        <p:nvSpPr>
          <p:cNvPr id="5" name="Title 4">
            <a:extLst>
              <a:ext uri="{FF2B5EF4-FFF2-40B4-BE49-F238E27FC236}">
                <a16:creationId xmlns:a16="http://schemas.microsoft.com/office/drawing/2014/main" id="{D2D86BCB-8729-4935-99EB-4DF3D6FFA985}"/>
              </a:ext>
            </a:extLst>
          </p:cNvPr>
          <p:cNvSpPr>
            <a:spLocks noGrp="1"/>
          </p:cNvSpPr>
          <p:nvPr>
            <p:ph type="title"/>
          </p:nvPr>
        </p:nvSpPr>
        <p:spPr>
          <a:xfrm>
            <a:off x="318499" y="184737"/>
            <a:ext cx="8628522" cy="1325564"/>
          </a:xfrm>
          <a:noFill/>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Purchasing – Sole Source Justification </a:t>
            </a:r>
          </a:p>
        </p:txBody>
      </p:sp>
      <p:sp>
        <p:nvSpPr>
          <p:cNvPr id="3" name="Text Placeholder 2">
            <a:extLst>
              <a:ext uri="{FF2B5EF4-FFF2-40B4-BE49-F238E27FC236}">
                <a16:creationId xmlns:a16="http://schemas.microsoft.com/office/drawing/2014/main" id="{1EBB1BAB-C649-4B2D-B1FB-5EA7FE3062B8}"/>
              </a:ext>
            </a:extLst>
          </p:cNvPr>
          <p:cNvSpPr>
            <a:spLocks noGrp="1"/>
          </p:cNvSpPr>
          <p:nvPr>
            <p:ph type="body" idx="1"/>
          </p:nvPr>
        </p:nvSpPr>
        <p:spPr>
          <a:xfrm>
            <a:off x="381741" y="1510301"/>
            <a:ext cx="8565280" cy="4570900"/>
          </a:xfrm>
        </p:spPr>
        <p:txBody>
          <a:bodyPr>
            <a:normAutofit/>
          </a:bodyPr>
          <a:lstStyle/>
          <a:p>
            <a:pPr marL="457200" lvl="1" indent="0">
              <a:buNone/>
            </a:pPr>
            <a:endParaRPr lang="en-US" sz="1600" dirty="0">
              <a:solidFill>
                <a:schemeClr val="accent2"/>
              </a:solidFill>
              <a:latin typeface="Arial" panose="020B0604020202020204" pitchFamily="34" charset="0"/>
              <a:cs typeface="Arial" panose="020B0604020202020204" pitchFamily="34" charset="0"/>
            </a:endParaRPr>
          </a:p>
          <a:p>
            <a:endParaRPr lang="en-US" sz="2400" dirty="0">
              <a:solidFill>
                <a:schemeClr val="accent2"/>
              </a:solidFill>
              <a:latin typeface="Arial" panose="020B0604020202020204" pitchFamily="34" charset="0"/>
              <a:cs typeface="Arial" panose="020B0604020202020204" pitchFamily="34" charset="0"/>
            </a:endParaRPr>
          </a:p>
          <a:p>
            <a:endParaRPr lang="en-US" sz="2400" dirty="0">
              <a:solidFill>
                <a:schemeClr val="accent2"/>
              </a:solidFill>
              <a:latin typeface="Arial" panose="020B0604020202020204" pitchFamily="34" charset="0"/>
              <a:cs typeface="Arial" panose="020B0604020202020204" pitchFamily="34" charset="0"/>
            </a:endParaRPr>
          </a:p>
          <a:p>
            <a:pPr marL="0" indent="0">
              <a:buNone/>
            </a:pPr>
            <a:endParaRPr lang="en-US" sz="1200" b="1" dirty="0">
              <a:solidFill>
                <a:schemeClr val="accent2"/>
              </a:solidFill>
              <a:latin typeface="Arial" panose="020B0604020202020204" pitchFamily="34" charset="0"/>
              <a:cs typeface="Arial" panose="020B0604020202020204" pitchFamily="34" charset="0"/>
            </a:endParaRPr>
          </a:p>
          <a:p>
            <a:pPr marL="0" marR="0" indent="0">
              <a:buNone/>
            </a:pPr>
            <a:endParaRPr lang="en-US" sz="1600" dirty="0">
              <a:solidFill>
                <a:schemeClr val="accent2"/>
              </a:solidFill>
              <a:latin typeface="Arial" panose="020B0604020202020204" pitchFamily="34" charset="0"/>
              <a:cs typeface="Arial" panose="020B0604020202020204" pitchFamily="34" charset="0"/>
            </a:endParaRPr>
          </a:p>
          <a:p>
            <a:pPr marL="342900" indent="-342900">
              <a:spcBef>
                <a:spcPts val="0"/>
              </a:spcBef>
              <a:buSzPts val="1000"/>
              <a:buFont typeface="Symbol" panose="05050102010706020507" pitchFamily="18" charset="2"/>
              <a:buChar char=""/>
              <a:tabLst>
                <a:tab pos="457200" algn="l"/>
              </a:tabLst>
            </a:pPr>
            <a:endParaRPr lang="en-US" sz="1600" dirty="0">
              <a:solidFill>
                <a:schemeClr val="accent2"/>
              </a:solidFill>
              <a:latin typeface="Arial" panose="020B0604020202020204" pitchFamily="34" charset="0"/>
              <a:cs typeface="Arial" panose="020B0604020202020204" pitchFamily="34" charset="0"/>
            </a:endParaRPr>
          </a:p>
          <a:p>
            <a:pPr marL="457200" lvl="1" indent="0">
              <a:buNone/>
            </a:pPr>
            <a:endParaRPr lang="en-US" sz="2400" dirty="0">
              <a:solidFill>
                <a:schemeClr val="accent2"/>
              </a:solidFill>
            </a:endParaRPr>
          </a:p>
        </p:txBody>
      </p:sp>
      <p:cxnSp>
        <p:nvCxnSpPr>
          <p:cNvPr id="8" name="Straight Connector 7">
            <a:extLst>
              <a:ext uri="{FF2B5EF4-FFF2-40B4-BE49-F238E27FC236}">
                <a16:creationId xmlns:a16="http://schemas.microsoft.com/office/drawing/2014/main" id="{A34C5183-DEDB-4D0A-B960-30812F9EF759}"/>
              </a:ext>
            </a:extLst>
          </p:cNvPr>
          <p:cNvCxnSpPr/>
          <p:nvPr/>
        </p:nvCxnSpPr>
        <p:spPr>
          <a:xfrm>
            <a:off x="318499" y="1397285"/>
            <a:ext cx="8280813" cy="0"/>
          </a:xfrm>
          <a:prstGeom prst="line">
            <a:avLst/>
          </a:prstGeom>
          <a:no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pic>
        <p:nvPicPr>
          <p:cNvPr id="4" name="Picture 3">
            <a:extLst>
              <a:ext uri="{FF2B5EF4-FFF2-40B4-BE49-F238E27FC236}">
                <a16:creationId xmlns:a16="http://schemas.microsoft.com/office/drawing/2014/main" id="{CF0C30C2-64D6-433A-A947-AA4AC9DA5534}"/>
              </a:ext>
            </a:extLst>
          </p:cNvPr>
          <p:cNvPicPr>
            <a:picLocks noChangeAspect="1"/>
          </p:cNvPicPr>
          <p:nvPr/>
        </p:nvPicPr>
        <p:blipFill>
          <a:blip r:embed="rId3"/>
          <a:stretch>
            <a:fillRect/>
          </a:stretch>
        </p:blipFill>
        <p:spPr>
          <a:xfrm>
            <a:off x="457865" y="1527260"/>
            <a:ext cx="8489156" cy="3962374"/>
          </a:xfrm>
          <a:prstGeom prst="rect">
            <a:avLst/>
          </a:prstGeom>
        </p:spPr>
      </p:pic>
      <p:sp>
        <p:nvSpPr>
          <p:cNvPr id="12" name="Star: 5 Points 11">
            <a:extLst>
              <a:ext uri="{FF2B5EF4-FFF2-40B4-BE49-F238E27FC236}">
                <a16:creationId xmlns:a16="http://schemas.microsoft.com/office/drawing/2014/main" id="{8EB4A63D-8668-48C8-BD78-DB8862C7F16E}"/>
              </a:ext>
            </a:extLst>
          </p:cNvPr>
          <p:cNvSpPr/>
          <p:nvPr/>
        </p:nvSpPr>
        <p:spPr>
          <a:xfrm>
            <a:off x="544687" y="3654683"/>
            <a:ext cx="292963" cy="282136"/>
          </a:xfrm>
          <a:prstGeom prst="star5">
            <a:avLst>
              <a:gd name="adj" fmla="val 19098"/>
              <a:gd name="hf" fmla="val 105146"/>
              <a:gd name="vf" fmla="val 110557"/>
            </a:avLst>
          </a:prstGeom>
          <a:solidFill>
            <a:schemeClr val="accent1"/>
          </a:solidFill>
          <a:ln w="12700" cap="flat">
            <a:solidFill>
              <a:schemeClr val="accent2"/>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6" name="Arrow: Right 5">
            <a:extLst>
              <a:ext uri="{FF2B5EF4-FFF2-40B4-BE49-F238E27FC236}">
                <a16:creationId xmlns:a16="http://schemas.microsoft.com/office/drawing/2014/main" id="{81DC9BFB-4DB6-4816-B09D-B80E26B134F8}"/>
              </a:ext>
            </a:extLst>
          </p:cNvPr>
          <p:cNvSpPr/>
          <p:nvPr/>
        </p:nvSpPr>
        <p:spPr>
          <a:xfrm>
            <a:off x="374438" y="4621449"/>
            <a:ext cx="492994" cy="282136"/>
          </a:xfrm>
          <a:prstGeom prst="rightArrow">
            <a:avLst/>
          </a:prstGeom>
          <a:solidFill>
            <a:srgbClr val="FF0000"/>
          </a:solidFill>
          <a:ln w="127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6317116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0"/>
          <p:cNvSpPr/>
          <p:nvPr/>
        </p:nvSpPr>
        <p:spPr>
          <a:xfrm>
            <a:off x="0" y="2102"/>
            <a:ext cx="9144000" cy="6858001"/>
          </a:xfrm>
          <a:prstGeom prst="rect">
            <a:avLst/>
          </a:prstGeom>
          <a:solidFill>
            <a:srgbClr val="DF9F1E">
              <a:alpha val="8000"/>
            </a:srgbClr>
          </a:solidFill>
          <a:ln w="12700">
            <a:miter lim="400000"/>
          </a:ln>
        </p:spPr>
        <p:txBody>
          <a:bodyPr lIns="45719" rIns="45719" anchor="ctr"/>
          <a:lstStyle/>
          <a:p>
            <a:pPr algn="ctr">
              <a:defRPr>
                <a:solidFill>
                  <a:srgbClr val="FFFFFF"/>
                </a:solidFill>
              </a:defRPr>
            </a:pPr>
            <a:endParaRPr b="1" dirty="0"/>
          </a:p>
        </p:txBody>
      </p:sp>
      <p:sp>
        <p:nvSpPr>
          <p:cNvPr id="122" name="Rectangle 2"/>
          <p:cNvSpPr/>
          <p:nvPr/>
        </p:nvSpPr>
        <p:spPr>
          <a:xfrm>
            <a:off x="0" y="6456400"/>
            <a:ext cx="9144000" cy="412231"/>
          </a:xfrm>
          <a:prstGeom prst="rect">
            <a:avLst/>
          </a:prstGeom>
          <a:solidFill>
            <a:srgbClr val="F1C500"/>
          </a:solidFill>
          <a:ln w="12700">
            <a:miter lim="400000"/>
          </a:ln>
        </p:spPr>
        <p:txBody>
          <a:bodyPr lIns="45719" rIns="45719" anchor="ctr"/>
          <a:lstStyle/>
          <a:p>
            <a:pPr algn="ctr">
              <a:defRPr>
                <a:solidFill>
                  <a:srgbClr val="FFFFFF"/>
                </a:solidFill>
              </a:defRPr>
            </a:pPr>
            <a:endParaRPr/>
          </a:p>
        </p:txBody>
      </p:sp>
      <p:pic>
        <p:nvPicPr>
          <p:cNvPr id="126" name="Picture 8" descr="Picture 8"/>
          <p:cNvPicPr>
            <a:picLocks noChangeAspect="1"/>
          </p:cNvPicPr>
          <p:nvPr/>
        </p:nvPicPr>
        <p:blipFill>
          <a:blip r:embed="rId2"/>
          <a:stretch>
            <a:fillRect/>
          </a:stretch>
        </p:blipFill>
        <p:spPr>
          <a:xfrm>
            <a:off x="544687" y="5860286"/>
            <a:ext cx="1230326" cy="390829"/>
          </a:xfrm>
          <a:prstGeom prst="rect">
            <a:avLst/>
          </a:prstGeom>
          <a:ln w="12700">
            <a:miter lim="400000"/>
          </a:ln>
        </p:spPr>
      </p:pic>
      <p:sp>
        <p:nvSpPr>
          <p:cNvPr id="5" name="Title 4">
            <a:extLst>
              <a:ext uri="{FF2B5EF4-FFF2-40B4-BE49-F238E27FC236}">
                <a16:creationId xmlns:a16="http://schemas.microsoft.com/office/drawing/2014/main" id="{D2D86BCB-8729-4935-99EB-4DF3D6FFA985}"/>
              </a:ext>
            </a:extLst>
          </p:cNvPr>
          <p:cNvSpPr>
            <a:spLocks noGrp="1"/>
          </p:cNvSpPr>
          <p:nvPr>
            <p:ph type="title"/>
          </p:nvPr>
        </p:nvSpPr>
        <p:spPr>
          <a:xfrm>
            <a:off x="318499" y="184737"/>
            <a:ext cx="8628522" cy="1325564"/>
          </a:xfrm>
          <a:noFill/>
        </p:spPr>
        <p:txBody>
          <a:bodyPr>
            <a:normAutofit/>
          </a:bodyPr>
          <a:lstStyle/>
          <a:p>
            <a:r>
              <a:rPr lang="en-US" sz="3200" b="1" dirty="0">
                <a:solidFill>
                  <a:schemeClr val="accent2"/>
                </a:solidFill>
                <a:latin typeface="Arial" panose="020B0604020202020204" pitchFamily="34" charset="0"/>
                <a:cs typeface="Arial" panose="020B0604020202020204" pitchFamily="34" charset="0"/>
              </a:rPr>
              <a:t>Purchasing – Single Source Justification </a:t>
            </a:r>
          </a:p>
        </p:txBody>
      </p:sp>
      <p:sp>
        <p:nvSpPr>
          <p:cNvPr id="3" name="Text Placeholder 2">
            <a:extLst>
              <a:ext uri="{FF2B5EF4-FFF2-40B4-BE49-F238E27FC236}">
                <a16:creationId xmlns:a16="http://schemas.microsoft.com/office/drawing/2014/main" id="{1EBB1BAB-C649-4B2D-B1FB-5EA7FE3062B8}"/>
              </a:ext>
            </a:extLst>
          </p:cNvPr>
          <p:cNvSpPr>
            <a:spLocks noGrp="1"/>
          </p:cNvSpPr>
          <p:nvPr>
            <p:ph type="body" idx="1"/>
          </p:nvPr>
        </p:nvSpPr>
        <p:spPr>
          <a:xfrm>
            <a:off x="381741" y="1510301"/>
            <a:ext cx="8565280" cy="4570900"/>
          </a:xfrm>
        </p:spPr>
        <p:txBody>
          <a:bodyPr>
            <a:normAutofit/>
          </a:bodyPr>
          <a:lstStyle/>
          <a:p>
            <a:pPr marL="457200" lvl="1" indent="0">
              <a:buNone/>
            </a:pPr>
            <a:endParaRPr lang="en-US" sz="1600" dirty="0">
              <a:solidFill>
                <a:schemeClr val="accent2"/>
              </a:solidFill>
              <a:latin typeface="Arial" panose="020B0604020202020204" pitchFamily="34" charset="0"/>
              <a:cs typeface="Arial" panose="020B0604020202020204" pitchFamily="34" charset="0"/>
            </a:endParaRPr>
          </a:p>
          <a:p>
            <a:endParaRPr lang="en-US" sz="2400" dirty="0">
              <a:solidFill>
                <a:schemeClr val="accent2"/>
              </a:solidFill>
              <a:latin typeface="Arial" panose="020B0604020202020204" pitchFamily="34" charset="0"/>
              <a:cs typeface="Arial" panose="020B0604020202020204" pitchFamily="34" charset="0"/>
            </a:endParaRPr>
          </a:p>
          <a:p>
            <a:endParaRPr lang="en-US" sz="2400" dirty="0">
              <a:solidFill>
                <a:schemeClr val="accent2"/>
              </a:solidFill>
              <a:latin typeface="Arial" panose="020B0604020202020204" pitchFamily="34" charset="0"/>
              <a:cs typeface="Arial" panose="020B0604020202020204" pitchFamily="34" charset="0"/>
            </a:endParaRPr>
          </a:p>
          <a:p>
            <a:pPr marL="0" indent="0">
              <a:buNone/>
            </a:pPr>
            <a:endParaRPr lang="en-US" sz="1200" b="1" dirty="0">
              <a:solidFill>
                <a:schemeClr val="accent2"/>
              </a:solidFill>
              <a:latin typeface="Arial" panose="020B0604020202020204" pitchFamily="34" charset="0"/>
              <a:cs typeface="Arial" panose="020B0604020202020204" pitchFamily="34" charset="0"/>
            </a:endParaRPr>
          </a:p>
          <a:p>
            <a:pPr marL="0" marR="0" indent="0">
              <a:buNone/>
            </a:pPr>
            <a:endParaRPr lang="en-US" sz="1600" dirty="0">
              <a:solidFill>
                <a:schemeClr val="accent2"/>
              </a:solidFill>
              <a:latin typeface="Arial" panose="020B0604020202020204" pitchFamily="34" charset="0"/>
              <a:cs typeface="Arial" panose="020B0604020202020204" pitchFamily="34" charset="0"/>
            </a:endParaRPr>
          </a:p>
          <a:p>
            <a:pPr marL="342900" indent="-342900">
              <a:spcBef>
                <a:spcPts val="0"/>
              </a:spcBef>
              <a:buSzPts val="1000"/>
              <a:buFont typeface="Symbol" panose="05050102010706020507" pitchFamily="18" charset="2"/>
              <a:buChar char=""/>
              <a:tabLst>
                <a:tab pos="457200" algn="l"/>
              </a:tabLst>
            </a:pPr>
            <a:endParaRPr lang="en-US" sz="1600" dirty="0">
              <a:solidFill>
                <a:schemeClr val="accent2"/>
              </a:solidFill>
              <a:latin typeface="Arial" panose="020B0604020202020204" pitchFamily="34" charset="0"/>
              <a:cs typeface="Arial" panose="020B0604020202020204" pitchFamily="34" charset="0"/>
            </a:endParaRPr>
          </a:p>
          <a:p>
            <a:pPr marL="457200" lvl="1" indent="0">
              <a:buNone/>
            </a:pPr>
            <a:endParaRPr lang="en-US" sz="2400" dirty="0">
              <a:solidFill>
                <a:schemeClr val="accent2"/>
              </a:solidFill>
            </a:endParaRPr>
          </a:p>
        </p:txBody>
      </p:sp>
      <p:cxnSp>
        <p:nvCxnSpPr>
          <p:cNvPr id="8" name="Straight Connector 7">
            <a:extLst>
              <a:ext uri="{FF2B5EF4-FFF2-40B4-BE49-F238E27FC236}">
                <a16:creationId xmlns:a16="http://schemas.microsoft.com/office/drawing/2014/main" id="{A34C5183-DEDB-4D0A-B960-30812F9EF759}"/>
              </a:ext>
            </a:extLst>
          </p:cNvPr>
          <p:cNvCxnSpPr/>
          <p:nvPr/>
        </p:nvCxnSpPr>
        <p:spPr>
          <a:xfrm>
            <a:off x="318499" y="1397285"/>
            <a:ext cx="8280813" cy="0"/>
          </a:xfrm>
          <a:prstGeom prst="line">
            <a:avLst/>
          </a:prstGeom>
          <a:no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pic>
        <p:nvPicPr>
          <p:cNvPr id="4" name="Picture 3">
            <a:extLst>
              <a:ext uri="{FF2B5EF4-FFF2-40B4-BE49-F238E27FC236}">
                <a16:creationId xmlns:a16="http://schemas.microsoft.com/office/drawing/2014/main" id="{BF078A99-3279-4910-8127-F9EF06DC6BE3}"/>
              </a:ext>
            </a:extLst>
          </p:cNvPr>
          <p:cNvPicPr>
            <a:picLocks noChangeAspect="1"/>
          </p:cNvPicPr>
          <p:nvPr/>
        </p:nvPicPr>
        <p:blipFill>
          <a:blip r:embed="rId3"/>
          <a:stretch>
            <a:fillRect/>
          </a:stretch>
        </p:blipFill>
        <p:spPr>
          <a:xfrm>
            <a:off x="468067" y="1421219"/>
            <a:ext cx="3546955" cy="4390320"/>
          </a:xfrm>
          <a:prstGeom prst="rect">
            <a:avLst/>
          </a:prstGeom>
        </p:spPr>
      </p:pic>
      <p:pic>
        <p:nvPicPr>
          <p:cNvPr id="9" name="Picture 8">
            <a:extLst>
              <a:ext uri="{FF2B5EF4-FFF2-40B4-BE49-F238E27FC236}">
                <a16:creationId xmlns:a16="http://schemas.microsoft.com/office/drawing/2014/main" id="{549D1250-93A5-4EAF-B289-F158F5FA7A89}"/>
              </a:ext>
            </a:extLst>
          </p:cNvPr>
          <p:cNvPicPr>
            <a:picLocks noChangeAspect="1"/>
          </p:cNvPicPr>
          <p:nvPr/>
        </p:nvPicPr>
        <p:blipFill>
          <a:blip r:embed="rId4"/>
          <a:stretch>
            <a:fillRect/>
          </a:stretch>
        </p:blipFill>
        <p:spPr>
          <a:xfrm>
            <a:off x="4330004" y="1692936"/>
            <a:ext cx="4144816" cy="3180905"/>
          </a:xfrm>
          <a:prstGeom prst="rect">
            <a:avLst/>
          </a:prstGeom>
        </p:spPr>
      </p:pic>
    </p:spTree>
    <p:extLst>
      <p:ext uri="{BB962C8B-B14F-4D97-AF65-F5344CB8AC3E}">
        <p14:creationId xmlns:p14="http://schemas.microsoft.com/office/powerpoint/2010/main" val="2778194922"/>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0"/>
          <p:cNvSpPr/>
          <p:nvPr/>
        </p:nvSpPr>
        <p:spPr>
          <a:xfrm>
            <a:off x="0" y="2102"/>
            <a:ext cx="9144000" cy="6858001"/>
          </a:xfrm>
          <a:prstGeom prst="rect">
            <a:avLst/>
          </a:prstGeom>
          <a:solidFill>
            <a:srgbClr val="DF9F1E">
              <a:alpha val="8000"/>
            </a:srgbClr>
          </a:solidFill>
          <a:ln w="12700">
            <a:miter lim="400000"/>
          </a:ln>
        </p:spPr>
        <p:txBody>
          <a:bodyPr lIns="45719" rIns="45719" anchor="ctr"/>
          <a:lstStyle/>
          <a:p>
            <a:pPr algn="ctr">
              <a:defRPr>
                <a:solidFill>
                  <a:srgbClr val="FFFFFF"/>
                </a:solidFill>
              </a:defRPr>
            </a:pPr>
            <a:endParaRPr b="1" dirty="0"/>
          </a:p>
        </p:txBody>
      </p:sp>
      <p:sp>
        <p:nvSpPr>
          <p:cNvPr id="122" name="Rectangle 2"/>
          <p:cNvSpPr/>
          <p:nvPr/>
        </p:nvSpPr>
        <p:spPr>
          <a:xfrm>
            <a:off x="0" y="6456400"/>
            <a:ext cx="9144000" cy="412231"/>
          </a:xfrm>
          <a:prstGeom prst="rect">
            <a:avLst/>
          </a:prstGeom>
          <a:solidFill>
            <a:srgbClr val="F1C500"/>
          </a:solidFill>
          <a:ln w="12700">
            <a:miter lim="400000"/>
          </a:ln>
        </p:spPr>
        <p:txBody>
          <a:bodyPr lIns="45719" rIns="45719" anchor="ctr"/>
          <a:lstStyle/>
          <a:p>
            <a:pPr algn="ctr">
              <a:defRPr>
                <a:solidFill>
                  <a:srgbClr val="FFFFFF"/>
                </a:solidFill>
              </a:defRPr>
            </a:pPr>
            <a:endParaRPr/>
          </a:p>
        </p:txBody>
      </p:sp>
      <p:pic>
        <p:nvPicPr>
          <p:cNvPr id="126" name="Picture 8" descr="Picture 8"/>
          <p:cNvPicPr>
            <a:picLocks noChangeAspect="1"/>
          </p:cNvPicPr>
          <p:nvPr/>
        </p:nvPicPr>
        <p:blipFill>
          <a:blip r:embed="rId2"/>
          <a:stretch>
            <a:fillRect/>
          </a:stretch>
        </p:blipFill>
        <p:spPr>
          <a:xfrm>
            <a:off x="544687" y="5860286"/>
            <a:ext cx="1230326" cy="390829"/>
          </a:xfrm>
          <a:prstGeom prst="rect">
            <a:avLst/>
          </a:prstGeom>
          <a:ln w="12700">
            <a:miter lim="400000"/>
          </a:ln>
        </p:spPr>
      </p:pic>
      <p:sp>
        <p:nvSpPr>
          <p:cNvPr id="5" name="Title 4">
            <a:extLst>
              <a:ext uri="{FF2B5EF4-FFF2-40B4-BE49-F238E27FC236}">
                <a16:creationId xmlns:a16="http://schemas.microsoft.com/office/drawing/2014/main" id="{D2D86BCB-8729-4935-99EB-4DF3D6FFA985}"/>
              </a:ext>
            </a:extLst>
          </p:cNvPr>
          <p:cNvSpPr>
            <a:spLocks noGrp="1"/>
          </p:cNvSpPr>
          <p:nvPr>
            <p:ph type="title"/>
          </p:nvPr>
        </p:nvSpPr>
        <p:spPr>
          <a:xfrm>
            <a:off x="318499" y="184737"/>
            <a:ext cx="8628522" cy="1325564"/>
          </a:xfrm>
          <a:noFill/>
        </p:spPr>
        <p:txBody>
          <a:bodyPr>
            <a:normAutofit/>
          </a:bodyPr>
          <a:lstStyle/>
          <a:p>
            <a:r>
              <a:rPr lang="en-US" sz="3200" b="1" dirty="0">
                <a:solidFill>
                  <a:schemeClr val="accent2"/>
                </a:solidFill>
                <a:latin typeface="Arial" panose="020B0604020202020204" pitchFamily="34" charset="0"/>
                <a:cs typeface="Arial" panose="020B0604020202020204" pitchFamily="34" charset="0"/>
              </a:rPr>
              <a:t>Purchasing – Single Source Justification  </a:t>
            </a:r>
          </a:p>
        </p:txBody>
      </p:sp>
      <p:sp>
        <p:nvSpPr>
          <p:cNvPr id="3" name="Text Placeholder 2">
            <a:extLst>
              <a:ext uri="{FF2B5EF4-FFF2-40B4-BE49-F238E27FC236}">
                <a16:creationId xmlns:a16="http://schemas.microsoft.com/office/drawing/2014/main" id="{1EBB1BAB-C649-4B2D-B1FB-5EA7FE3062B8}"/>
              </a:ext>
            </a:extLst>
          </p:cNvPr>
          <p:cNvSpPr>
            <a:spLocks noGrp="1"/>
          </p:cNvSpPr>
          <p:nvPr>
            <p:ph type="body" idx="1"/>
          </p:nvPr>
        </p:nvSpPr>
        <p:spPr>
          <a:xfrm>
            <a:off x="381741" y="1510301"/>
            <a:ext cx="8565280" cy="4570900"/>
          </a:xfrm>
        </p:spPr>
        <p:txBody>
          <a:bodyPr>
            <a:normAutofit/>
          </a:bodyPr>
          <a:lstStyle/>
          <a:p>
            <a:pPr marL="457200" lvl="1" indent="0">
              <a:buNone/>
            </a:pPr>
            <a:endParaRPr lang="en-US" sz="1600" dirty="0">
              <a:solidFill>
                <a:schemeClr val="accent2"/>
              </a:solidFill>
              <a:latin typeface="Arial" panose="020B0604020202020204" pitchFamily="34" charset="0"/>
              <a:cs typeface="Arial" panose="020B0604020202020204" pitchFamily="34" charset="0"/>
            </a:endParaRPr>
          </a:p>
          <a:p>
            <a:endParaRPr lang="en-US" sz="2400" dirty="0">
              <a:solidFill>
                <a:schemeClr val="accent2"/>
              </a:solidFill>
              <a:latin typeface="Arial" panose="020B0604020202020204" pitchFamily="34" charset="0"/>
              <a:cs typeface="Arial" panose="020B0604020202020204" pitchFamily="34" charset="0"/>
            </a:endParaRPr>
          </a:p>
          <a:p>
            <a:endParaRPr lang="en-US" sz="2400" dirty="0">
              <a:solidFill>
                <a:schemeClr val="accent2"/>
              </a:solidFill>
              <a:latin typeface="Arial" panose="020B0604020202020204" pitchFamily="34" charset="0"/>
              <a:cs typeface="Arial" panose="020B0604020202020204" pitchFamily="34" charset="0"/>
            </a:endParaRPr>
          </a:p>
          <a:p>
            <a:pPr marL="0" indent="0">
              <a:buNone/>
            </a:pPr>
            <a:endParaRPr lang="en-US" sz="1200" b="1" dirty="0">
              <a:solidFill>
                <a:schemeClr val="accent2"/>
              </a:solidFill>
              <a:latin typeface="Arial" panose="020B0604020202020204" pitchFamily="34" charset="0"/>
              <a:cs typeface="Arial" panose="020B0604020202020204" pitchFamily="34" charset="0"/>
            </a:endParaRPr>
          </a:p>
          <a:p>
            <a:pPr marL="0" marR="0" indent="0">
              <a:buNone/>
            </a:pPr>
            <a:endParaRPr lang="en-US" sz="1600" dirty="0">
              <a:solidFill>
                <a:schemeClr val="accent2"/>
              </a:solidFill>
              <a:latin typeface="Arial" panose="020B0604020202020204" pitchFamily="34" charset="0"/>
              <a:cs typeface="Arial" panose="020B0604020202020204" pitchFamily="34" charset="0"/>
            </a:endParaRPr>
          </a:p>
          <a:p>
            <a:pPr marL="342900" indent="-342900">
              <a:spcBef>
                <a:spcPts val="0"/>
              </a:spcBef>
              <a:buSzPts val="1000"/>
              <a:buFont typeface="Symbol" panose="05050102010706020507" pitchFamily="18" charset="2"/>
              <a:buChar char=""/>
              <a:tabLst>
                <a:tab pos="457200" algn="l"/>
              </a:tabLst>
            </a:pPr>
            <a:endParaRPr lang="en-US" sz="1600" dirty="0">
              <a:solidFill>
                <a:schemeClr val="accent2"/>
              </a:solidFill>
              <a:latin typeface="Arial" panose="020B0604020202020204" pitchFamily="34" charset="0"/>
              <a:cs typeface="Arial" panose="020B0604020202020204" pitchFamily="34" charset="0"/>
            </a:endParaRPr>
          </a:p>
          <a:p>
            <a:pPr marL="457200" lvl="1" indent="0">
              <a:buNone/>
            </a:pPr>
            <a:endParaRPr lang="en-US" sz="2400" dirty="0">
              <a:solidFill>
                <a:schemeClr val="accent2"/>
              </a:solidFill>
            </a:endParaRPr>
          </a:p>
        </p:txBody>
      </p:sp>
      <p:cxnSp>
        <p:nvCxnSpPr>
          <p:cNvPr id="8" name="Straight Connector 7">
            <a:extLst>
              <a:ext uri="{FF2B5EF4-FFF2-40B4-BE49-F238E27FC236}">
                <a16:creationId xmlns:a16="http://schemas.microsoft.com/office/drawing/2014/main" id="{A34C5183-DEDB-4D0A-B960-30812F9EF759}"/>
              </a:ext>
            </a:extLst>
          </p:cNvPr>
          <p:cNvCxnSpPr/>
          <p:nvPr/>
        </p:nvCxnSpPr>
        <p:spPr>
          <a:xfrm>
            <a:off x="318499" y="1397285"/>
            <a:ext cx="8280813" cy="0"/>
          </a:xfrm>
          <a:prstGeom prst="line">
            <a:avLst/>
          </a:prstGeom>
          <a:no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pic>
        <p:nvPicPr>
          <p:cNvPr id="6" name="Picture 5">
            <a:extLst>
              <a:ext uri="{FF2B5EF4-FFF2-40B4-BE49-F238E27FC236}">
                <a16:creationId xmlns:a16="http://schemas.microsoft.com/office/drawing/2014/main" id="{8760CCFF-09EB-4501-B3EE-B461C31B9557}"/>
              </a:ext>
            </a:extLst>
          </p:cNvPr>
          <p:cNvPicPr>
            <a:picLocks noChangeAspect="1"/>
          </p:cNvPicPr>
          <p:nvPr/>
        </p:nvPicPr>
        <p:blipFill>
          <a:blip r:embed="rId3"/>
          <a:stretch>
            <a:fillRect/>
          </a:stretch>
        </p:blipFill>
        <p:spPr>
          <a:xfrm>
            <a:off x="3808520" y="1448632"/>
            <a:ext cx="4854034" cy="4807867"/>
          </a:xfrm>
          <a:prstGeom prst="rect">
            <a:avLst/>
          </a:prstGeom>
        </p:spPr>
      </p:pic>
      <p:sp>
        <p:nvSpPr>
          <p:cNvPr id="7" name="TextBox 6">
            <a:extLst>
              <a:ext uri="{FF2B5EF4-FFF2-40B4-BE49-F238E27FC236}">
                <a16:creationId xmlns:a16="http://schemas.microsoft.com/office/drawing/2014/main" id="{4649CE6C-83A6-43D0-8816-36329114A6CD}"/>
              </a:ext>
            </a:extLst>
          </p:cNvPr>
          <p:cNvSpPr txBox="1"/>
          <p:nvPr/>
        </p:nvSpPr>
        <p:spPr>
          <a:xfrm>
            <a:off x="481446" y="4083728"/>
            <a:ext cx="2476869"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663300"/>
                </a:solidFill>
                <a:effectLst/>
                <a:uFillTx/>
                <a:latin typeface="Arial" panose="020B0604020202020204" pitchFamily="34" charset="0"/>
                <a:cs typeface="Arial" panose="020B0604020202020204" pitchFamily="34" charset="0"/>
                <a:sym typeface="Calibri"/>
              </a:rPr>
              <a:t>The Matrix </a:t>
            </a:r>
            <a:r>
              <a:rPr lang="en-US" dirty="0">
                <a:solidFill>
                  <a:srgbClr val="663300"/>
                </a:solidFill>
                <a:latin typeface="Arial" panose="020B0604020202020204" pitchFamily="34" charset="0"/>
                <a:cs typeface="Arial" panose="020B0604020202020204" pitchFamily="34" charset="0"/>
              </a:rPr>
              <a:t>represents your evaluation criteria and justification</a:t>
            </a:r>
            <a:endParaRPr kumimoji="0" lang="en-US" b="0" i="0" u="none" strike="noStrike" cap="none" spc="0" normalizeH="0" baseline="0" dirty="0">
              <a:ln>
                <a:noFill/>
              </a:ln>
              <a:solidFill>
                <a:srgbClr val="663300"/>
              </a:solidFill>
              <a:effectLst/>
              <a:uFillTx/>
              <a:latin typeface="Arial" panose="020B0604020202020204" pitchFamily="34" charset="0"/>
              <a:cs typeface="Arial" panose="020B0604020202020204" pitchFamily="34" charset="0"/>
              <a:sym typeface="Calibri"/>
            </a:endParaRPr>
          </a:p>
        </p:txBody>
      </p:sp>
      <p:sp>
        <p:nvSpPr>
          <p:cNvPr id="12" name="Arrow: Right 11">
            <a:extLst>
              <a:ext uri="{FF2B5EF4-FFF2-40B4-BE49-F238E27FC236}">
                <a16:creationId xmlns:a16="http://schemas.microsoft.com/office/drawing/2014/main" id="{2F2D1E05-840F-46D7-8F90-D06C8447FDCB}"/>
              </a:ext>
            </a:extLst>
          </p:cNvPr>
          <p:cNvSpPr/>
          <p:nvPr/>
        </p:nvSpPr>
        <p:spPr>
          <a:xfrm>
            <a:off x="2958315" y="4625266"/>
            <a:ext cx="850205" cy="301841"/>
          </a:xfrm>
          <a:prstGeom prst="rightArrow">
            <a:avLst/>
          </a:prstGeom>
          <a:solidFill>
            <a:srgbClr val="FF0000"/>
          </a:solidFill>
          <a:ln w="127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6" name="Arrow: Right 15">
            <a:extLst>
              <a:ext uri="{FF2B5EF4-FFF2-40B4-BE49-F238E27FC236}">
                <a16:creationId xmlns:a16="http://schemas.microsoft.com/office/drawing/2014/main" id="{3FB3CB13-C6A5-4BB2-BB0C-010DAD1E0574}"/>
              </a:ext>
            </a:extLst>
          </p:cNvPr>
          <p:cNvSpPr/>
          <p:nvPr/>
        </p:nvSpPr>
        <p:spPr>
          <a:xfrm>
            <a:off x="2926694" y="1885181"/>
            <a:ext cx="850205" cy="301841"/>
          </a:xfrm>
          <a:prstGeom prst="rightArrow">
            <a:avLst/>
          </a:prstGeom>
          <a:solidFill>
            <a:srgbClr val="FF0000"/>
          </a:solidFill>
          <a:ln w="127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7" name="TextBox 16">
            <a:extLst>
              <a:ext uri="{FF2B5EF4-FFF2-40B4-BE49-F238E27FC236}">
                <a16:creationId xmlns:a16="http://schemas.microsoft.com/office/drawing/2014/main" id="{3D5E9814-7D14-4109-9FFA-ED3463ED3E28}"/>
              </a:ext>
            </a:extLst>
          </p:cNvPr>
          <p:cNvSpPr txBox="1"/>
          <p:nvPr/>
        </p:nvSpPr>
        <p:spPr>
          <a:xfrm>
            <a:off x="184762" y="1692936"/>
            <a:ext cx="2611705"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dirty="0">
                <a:solidFill>
                  <a:srgbClr val="663300"/>
                </a:solidFill>
                <a:latin typeface="Arial" panose="020B0604020202020204" pitchFamily="34" charset="0"/>
                <a:cs typeface="Arial" panose="020B0604020202020204" pitchFamily="34" charset="0"/>
              </a:rPr>
              <a:t>Need to confirm no conflict of interest exists</a:t>
            </a:r>
            <a:endParaRPr kumimoji="0" lang="en-US" b="0" i="0" u="none" strike="noStrike" cap="none" spc="0" normalizeH="0" baseline="0" dirty="0">
              <a:ln>
                <a:noFill/>
              </a:ln>
              <a:solidFill>
                <a:srgbClr val="663300"/>
              </a:solidFill>
              <a:effectLst/>
              <a:uFillTx/>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3129377632"/>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0"/>
          <p:cNvSpPr/>
          <p:nvPr/>
        </p:nvSpPr>
        <p:spPr>
          <a:xfrm>
            <a:off x="0" y="2102"/>
            <a:ext cx="9144000" cy="6858001"/>
          </a:xfrm>
          <a:prstGeom prst="rect">
            <a:avLst/>
          </a:prstGeom>
          <a:solidFill>
            <a:srgbClr val="DF9F1E">
              <a:alpha val="8000"/>
            </a:srgbClr>
          </a:solidFill>
          <a:ln w="12700">
            <a:miter lim="400000"/>
          </a:ln>
        </p:spPr>
        <p:txBody>
          <a:bodyPr lIns="45719" rIns="45719" anchor="ctr"/>
          <a:lstStyle/>
          <a:p>
            <a:pPr algn="ctr">
              <a:defRPr>
                <a:solidFill>
                  <a:srgbClr val="FFFFFF"/>
                </a:solidFill>
              </a:defRPr>
            </a:pPr>
            <a:endParaRPr b="1" dirty="0"/>
          </a:p>
        </p:txBody>
      </p:sp>
      <p:sp>
        <p:nvSpPr>
          <p:cNvPr id="122" name="Rectangle 2"/>
          <p:cNvSpPr/>
          <p:nvPr/>
        </p:nvSpPr>
        <p:spPr>
          <a:xfrm>
            <a:off x="0" y="6456400"/>
            <a:ext cx="9144000" cy="412231"/>
          </a:xfrm>
          <a:prstGeom prst="rect">
            <a:avLst/>
          </a:prstGeom>
          <a:solidFill>
            <a:srgbClr val="F1C500"/>
          </a:solidFill>
          <a:ln w="12700">
            <a:miter lim="400000"/>
          </a:ln>
        </p:spPr>
        <p:txBody>
          <a:bodyPr lIns="45719" rIns="45719" anchor="ctr"/>
          <a:lstStyle/>
          <a:p>
            <a:pPr algn="ctr">
              <a:defRPr>
                <a:solidFill>
                  <a:srgbClr val="FFFFFF"/>
                </a:solidFill>
              </a:defRPr>
            </a:pPr>
            <a:endParaRPr/>
          </a:p>
        </p:txBody>
      </p:sp>
      <p:pic>
        <p:nvPicPr>
          <p:cNvPr id="126" name="Picture 8" descr="Picture 8"/>
          <p:cNvPicPr>
            <a:picLocks noChangeAspect="1"/>
          </p:cNvPicPr>
          <p:nvPr/>
        </p:nvPicPr>
        <p:blipFill>
          <a:blip r:embed="rId2"/>
          <a:stretch>
            <a:fillRect/>
          </a:stretch>
        </p:blipFill>
        <p:spPr>
          <a:xfrm>
            <a:off x="544687" y="5860286"/>
            <a:ext cx="1230326" cy="390829"/>
          </a:xfrm>
          <a:prstGeom prst="rect">
            <a:avLst/>
          </a:prstGeom>
          <a:ln w="12700">
            <a:miter lim="400000"/>
          </a:ln>
        </p:spPr>
      </p:pic>
      <p:sp>
        <p:nvSpPr>
          <p:cNvPr id="5" name="Title 4">
            <a:extLst>
              <a:ext uri="{FF2B5EF4-FFF2-40B4-BE49-F238E27FC236}">
                <a16:creationId xmlns:a16="http://schemas.microsoft.com/office/drawing/2014/main" id="{D2D86BCB-8729-4935-99EB-4DF3D6FFA985}"/>
              </a:ext>
            </a:extLst>
          </p:cNvPr>
          <p:cNvSpPr>
            <a:spLocks noGrp="1"/>
          </p:cNvSpPr>
          <p:nvPr>
            <p:ph type="title"/>
          </p:nvPr>
        </p:nvSpPr>
        <p:spPr>
          <a:xfrm>
            <a:off x="318499" y="184737"/>
            <a:ext cx="8628522" cy="1325564"/>
          </a:xfrm>
          <a:noFill/>
        </p:spPr>
        <p:txBody>
          <a:bodyPr>
            <a:normAutofit/>
          </a:bodyPr>
          <a:lstStyle/>
          <a:p>
            <a:r>
              <a:rPr lang="en-US" sz="3200" b="1" dirty="0">
                <a:solidFill>
                  <a:schemeClr val="accent2"/>
                </a:solidFill>
                <a:latin typeface="Arial" panose="020B0604020202020204" pitchFamily="34" charset="0"/>
                <a:cs typeface="Arial" panose="020B0604020202020204" pitchFamily="34" charset="0"/>
              </a:rPr>
              <a:t>Purchasing Forms  </a:t>
            </a:r>
          </a:p>
        </p:txBody>
      </p:sp>
      <p:sp>
        <p:nvSpPr>
          <p:cNvPr id="3" name="Text Placeholder 2">
            <a:extLst>
              <a:ext uri="{FF2B5EF4-FFF2-40B4-BE49-F238E27FC236}">
                <a16:creationId xmlns:a16="http://schemas.microsoft.com/office/drawing/2014/main" id="{1EBB1BAB-C649-4B2D-B1FB-5EA7FE3062B8}"/>
              </a:ext>
            </a:extLst>
          </p:cNvPr>
          <p:cNvSpPr>
            <a:spLocks noGrp="1"/>
          </p:cNvSpPr>
          <p:nvPr>
            <p:ph type="body" idx="1"/>
          </p:nvPr>
        </p:nvSpPr>
        <p:spPr>
          <a:xfrm>
            <a:off x="381741" y="1510301"/>
            <a:ext cx="8565280" cy="4570900"/>
          </a:xfrm>
        </p:spPr>
        <p:txBody>
          <a:bodyPr>
            <a:normAutofit/>
          </a:bodyPr>
          <a:lstStyle/>
          <a:p>
            <a:pPr marL="457200" lvl="1" indent="0">
              <a:buNone/>
            </a:pPr>
            <a:endParaRPr lang="en-US" sz="1600" dirty="0">
              <a:solidFill>
                <a:schemeClr val="accent2"/>
              </a:solidFill>
              <a:latin typeface="Arial" panose="020B0604020202020204" pitchFamily="34" charset="0"/>
              <a:cs typeface="Arial" panose="020B0604020202020204" pitchFamily="34" charset="0"/>
            </a:endParaRPr>
          </a:p>
          <a:p>
            <a:endParaRPr lang="en-US" sz="2400" dirty="0">
              <a:solidFill>
                <a:schemeClr val="accent2"/>
              </a:solidFill>
              <a:latin typeface="Arial" panose="020B0604020202020204" pitchFamily="34" charset="0"/>
              <a:cs typeface="Arial" panose="020B0604020202020204" pitchFamily="34" charset="0"/>
            </a:endParaRPr>
          </a:p>
          <a:p>
            <a:endParaRPr lang="en-US" sz="2400" dirty="0">
              <a:solidFill>
                <a:schemeClr val="accent2"/>
              </a:solidFill>
              <a:latin typeface="Arial" panose="020B0604020202020204" pitchFamily="34" charset="0"/>
              <a:cs typeface="Arial" panose="020B0604020202020204" pitchFamily="34" charset="0"/>
            </a:endParaRPr>
          </a:p>
          <a:p>
            <a:pPr marL="0" indent="0">
              <a:buNone/>
            </a:pPr>
            <a:endParaRPr lang="en-US" sz="1200" b="1" dirty="0">
              <a:solidFill>
                <a:schemeClr val="accent2"/>
              </a:solidFill>
              <a:latin typeface="Arial" panose="020B0604020202020204" pitchFamily="34" charset="0"/>
              <a:cs typeface="Arial" panose="020B0604020202020204" pitchFamily="34" charset="0"/>
            </a:endParaRPr>
          </a:p>
          <a:p>
            <a:pPr marL="0" marR="0" indent="0">
              <a:buNone/>
            </a:pPr>
            <a:endParaRPr lang="en-US" sz="1600" dirty="0">
              <a:solidFill>
                <a:schemeClr val="accent2"/>
              </a:solidFill>
              <a:latin typeface="Arial" panose="020B0604020202020204" pitchFamily="34" charset="0"/>
              <a:cs typeface="Arial" panose="020B0604020202020204" pitchFamily="34" charset="0"/>
            </a:endParaRPr>
          </a:p>
          <a:p>
            <a:pPr marL="342900" indent="-342900">
              <a:spcBef>
                <a:spcPts val="0"/>
              </a:spcBef>
              <a:buSzPts val="1000"/>
              <a:buFont typeface="Symbol" panose="05050102010706020507" pitchFamily="18" charset="2"/>
              <a:buChar char=""/>
              <a:tabLst>
                <a:tab pos="457200" algn="l"/>
              </a:tabLst>
            </a:pPr>
            <a:endParaRPr lang="en-US" sz="1600" dirty="0">
              <a:solidFill>
                <a:schemeClr val="accent2"/>
              </a:solidFill>
              <a:latin typeface="Arial" panose="020B0604020202020204" pitchFamily="34" charset="0"/>
              <a:cs typeface="Arial" panose="020B0604020202020204" pitchFamily="34" charset="0"/>
            </a:endParaRPr>
          </a:p>
          <a:p>
            <a:pPr marL="457200" lvl="1" indent="0">
              <a:buNone/>
            </a:pPr>
            <a:endParaRPr lang="en-US" sz="2400" dirty="0">
              <a:solidFill>
                <a:schemeClr val="accent2"/>
              </a:solidFill>
            </a:endParaRPr>
          </a:p>
        </p:txBody>
      </p:sp>
      <p:cxnSp>
        <p:nvCxnSpPr>
          <p:cNvPr id="8" name="Straight Connector 7">
            <a:extLst>
              <a:ext uri="{FF2B5EF4-FFF2-40B4-BE49-F238E27FC236}">
                <a16:creationId xmlns:a16="http://schemas.microsoft.com/office/drawing/2014/main" id="{A34C5183-DEDB-4D0A-B960-30812F9EF759}"/>
              </a:ext>
            </a:extLst>
          </p:cNvPr>
          <p:cNvCxnSpPr/>
          <p:nvPr/>
        </p:nvCxnSpPr>
        <p:spPr>
          <a:xfrm>
            <a:off x="318499" y="1397285"/>
            <a:ext cx="8280813" cy="0"/>
          </a:xfrm>
          <a:prstGeom prst="line">
            <a:avLst/>
          </a:prstGeom>
          <a:no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
        <p:nvSpPr>
          <p:cNvPr id="2" name="TextBox 1">
            <a:extLst>
              <a:ext uri="{FF2B5EF4-FFF2-40B4-BE49-F238E27FC236}">
                <a16:creationId xmlns:a16="http://schemas.microsoft.com/office/drawing/2014/main" id="{7593F288-6203-4AC0-AA60-34090F099C47}"/>
              </a:ext>
            </a:extLst>
          </p:cNvPr>
          <p:cNvSpPr txBox="1"/>
          <p:nvPr/>
        </p:nvSpPr>
        <p:spPr>
          <a:xfrm>
            <a:off x="381741" y="1722268"/>
            <a:ext cx="7927758" cy="27392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663300"/>
                </a:solidFill>
                <a:effectLst/>
                <a:uFillTx/>
                <a:latin typeface="Arial" panose="020B0604020202020204" pitchFamily="34" charset="0"/>
                <a:cs typeface="Arial" panose="020B0604020202020204" pitchFamily="34" charset="0"/>
                <a:sym typeface="Calibri"/>
              </a:rPr>
              <a:t>Next Steps:</a:t>
            </a:r>
          </a:p>
          <a:p>
            <a:pPr marL="0" marR="0" indent="0" algn="l" defTabSz="457200" rtl="0" fontAlgn="auto" latinLnBrk="0" hangingPunct="0">
              <a:lnSpc>
                <a:spcPct val="100000"/>
              </a:lnSpc>
              <a:spcBef>
                <a:spcPts val="0"/>
              </a:spcBef>
              <a:spcAft>
                <a:spcPts val="0"/>
              </a:spcAft>
              <a:buClrTx/>
              <a:buSzTx/>
              <a:buFontTx/>
              <a:buNone/>
              <a:tabLst/>
            </a:pPr>
            <a:endParaRPr lang="en-US" sz="2400" b="1" dirty="0">
              <a:solidFill>
                <a:srgbClr val="663300"/>
              </a:solidFill>
              <a:latin typeface="Arial" panose="020B0604020202020204" pitchFamily="34" charset="0"/>
              <a:cs typeface="Arial" panose="020B0604020202020204" pitchFamily="34" charset="0"/>
            </a:endParaRPr>
          </a:p>
          <a:p>
            <a:pPr marL="342900" marR="0" indent="-34290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400" i="0" u="none" strike="noStrike" cap="none" spc="0" normalizeH="0" baseline="0" dirty="0">
                <a:ln>
                  <a:noFill/>
                </a:ln>
                <a:solidFill>
                  <a:srgbClr val="663300"/>
                </a:solidFill>
                <a:effectLst/>
                <a:uFillTx/>
                <a:latin typeface="Arial" panose="020B0604020202020204" pitchFamily="34" charset="0"/>
                <a:cs typeface="Arial" panose="020B0604020202020204" pitchFamily="34" charset="0"/>
                <a:sym typeface="Calibri"/>
              </a:rPr>
              <a:t>Finish testing PDF versions of the new forms</a:t>
            </a:r>
          </a:p>
          <a:p>
            <a:pPr marL="342900" marR="0" indent="-34290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en-US" sz="2400" dirty="0">
                <a:solidFill>
                  <a:srgbClr val="663300"/>
                </a:solidFill>
                <a:latin typeface="Arial" panose="020B0604020202020204" pitchFamily="34" charset="0"/>
                <a:cs typeface="Arial" panose="020B0604020202020204" pitchFamily="34" charset="0"/>
              </a:rPr>
              <a:t>Replace “old” forms on website with the new forms</a:t>
            </a:r>
          </a:p>
          <a:p>
            <a:pPr marL="342900" marR="0" indent="-34290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400" i="0" u="none" strike="noStrike" cap="none" spc="0" normalizeH="0" baseline="0" dirty="0">
                <a:ln>
                  <a:noFill/>
                </a:ln>
                <a:solidFill>
                  <a:srgbClr val="663300"/>
                </a:solidFill>
                <a:effectLst/>
                <a:uFillTx/>
                <a:latin typeface="Arial" panose="020B0604020202020204" pitchFamily="34" charset="0"/>
                <a:cs typeface="Arial" panose="020B0604020202020204" pitchFamily="34" charset="0"/>
                <a:sym typeface="Calibri"/>
              </a:rPr>
              <a:t>Finish development and testing of electronic versio</a:t>
            </a:r>
            <a:r>
              <a:rPr lang="en-US" sz="2400" dirty="0">
                <a:solidFill>
                  <a:srgbClr val="663300"/>
                </a:solidFill>
                <a:latin typeface="Arial" panose="020B0604020202020204" pitchFamily="34" charset="0"/>
                <a:cs typeface="Arial" panose="020B0604020202020204" pitchFamily="34" charset="0"/>
              </a:rPr>
              <a:t>ns of the forms “</a:t>
            </a:r>
            <a:r>
              <a:rPr lang="en-US" sz="2400" dirty="0" err="1">
                <a:solidFill>
                  <a:srgbClr val="663300"/>
                </a:solidFill>
                <a:latin typeface="Arial" panose="020B0604020202020204" pitchFamily="34" charset="0"/>
                <a:cs typeface="Arial" panose="020B0604020202020204" pitchFamily="34" charset="0"/>
              </a:rPr>
              <a:t>eForms</a:t>
            </a:r>
            <a:r>
              <a:rPr lang="en-US" sz="2400" dirty="0">
                <a:solidFill>
                  <a:srgbClr val="663300"/>
                </a:solidFill>
                <a:latin typeface="Arial" panose="020B0604020202020204" pitchFamily="34" charset="0"/>
                <a:cs typeface="Arial" panose="020B0604020202020204" pitchFamily="34" charset="0"/>
              </a:rPr>
              <a:t>”</a:t>
            </a:r>
          </a:p>
          <a:p>
            <a:pPr marL="342900" marR="0" indent="-34290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400" i="0" u="none" strike="noStrike" cap="none" spc="0" normalizeH="0" baseline="0" dirty="0">
                <a:ln>
                  <a:noFill/>
                </a:ln>
                <a:solidFill>
                  <a:srgbClr val="663300"/>
                </a:solidFill>
                <a:effectLst/>
                <a:uFillTx/>
                <a:latin typeface="Arial" panose="020B0604020202020204" pitchFamily="34" charset="0"/>
                <a:cs typeface="Arial" panose="020B0604020202020204" pitchFamily="34" charset="0"/>
                <a:sym typeface="Calibri"/>
              </a:rPr>
              <a:t>Launch </a:t>
            </a:r>
            <a:r>
              <a:rPr kumimoji="0" lang="en-US" sz="2400" i="0" u="none" strike="noStrike" cap="none" spc="0" normalizeH="0" baseline="0" dirty="0" err="1">
                <a:ln>
                  <a:noFill/>
                </a:ln>
                <a:solidFill>
                  <a:srgbClr val="663300"/>
                </a:solidFill>
                <a:effectLst/>
                <a:uFillTx/>
                <a:latin typeface="Arial" panose="020B0604020202020204" pitchFamily="34" charset="0"/>
                <a:cs typeface="Arial" panose="020B0604020202020204" pitchFamily="34" charset="0"/>
                <a:sym typeface="Calibri"/>
              </a:rPr>
              <a:t>eForms</a:t>
            </a:r>
            <a:r>
              <a:rPr kumimoji="0" lang="en-US" sz="2400" i="0" u="none" strike="noStrike" cap="none" spc="0" normalizeH="0" baseline="0" dirty="0">
                <a:ln>
                  <a:noFill/>
                </a:ln>
                <a:solidFill>
                  <a:srgbClr val="663300"/>
                </a:solidFill>
                <a:effectLst/>
                <a:uFillTx/>
                <a:latin typeface="Arial" panose="020B0604020202020204" pitchFamily="34" charset="0"/>
                <a:cs typeface="Arial" panose="020B0604020202020204" pitchFamily="34" charset="0"/>
                <a:sym typeface="Calibri"/>
              </a:rPr>
              <a:t> </a:t>
            </a:r>
          </a:p>
        </p:txBody>
      </p:sp>
    </p:spTree>
    <p:extLst>
      <p:ext uri="{BB962C8B-B14F-4D97-AF65-F5344CB8AC3E}">
        <p14:creationId xmlns:p14="http://schemas.microsoft.com/office/powerpoint/2010/main" val="1720903468"/>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0"/>
          <p:cNvSpPr/>
          <p:nvPr/>
        </p:nvSpPr>
        <p:spPr>
          <a:xfrm>
            <a:off x="0" y="2102"/>
            <a:ext cx="9144000" cy="6858001"/>
          </a:xfrm>
          <a:prstGeom prst="rect">
            <a:avLst/>
          </a:prstGeom>
          <a:solidFill>
            <a:srgbClr val="DF9F1E">
              <a:alpha val="8000"/>
            </a:srgbClr>
          </a:solidFill>
          <a:ln w="12700">
            <a:miter lim="400000"/>
          </a:ln>
        </p:spPr>
        <p:txBody>
          <a:bodyPr lIns="45719" rIns="45719" anchor="ctr"/>
          <a:lstStyle/>
          <a:p>
            <a:pPr algn="ctr">
              <a:defRPr>
                <a:solidFill>
                  <a:srgbClr val="FFFFFF"/>
                </a:solidFill>
              </a:defRPr>
            </a:pPr>
            <a:endParaRPr b="1" dirty="0"/>
          </a:p>
        </p:txBody>
      </p:sp>
      <p:sp>
        <p:nvSpPr>
          <p:cNvPr id="122" name="Rectangle 2"/>
          <p:cNvSpPr/>
          <p:nvPr/>
        </p:nvSpPr>
        <p:spPr>
          <a:xfrm>
            <a:off x="0" y="6456400"/>
            <a:ext cx="9144000" cy="412231"/>
          </a:xfrm>
          <a:prstGeom prst="rect">
            <a:avLst/>
          </a:prstGeom>
          <a:solidFill>
            <a:srgbClr val="F1C500"/>
          </a:solidFill>
          <a:ln w="12700">
            <a:miter lim="400000"/>
          </a:ln>
        </p:spPr>
        <p:txBody>
          <a:bodyPr lIns="45719" rIns="45719" anchor="ctr"/>
          <a:lstStyle/>
          <a:p>
            <a:pPr algn="ctr">
              <a:defRPr>
                <a:solidFill>
                  <a:srgbClr val="FFFFFF"/>
                </a:solidFill>
              </a:defRPr>
            </a:pPr>
            <a:endParaRPr/>
          </a:p>
        </p:txBody>
      </p:sp>
      <p:pic>
        <p:nvPicPr>
          <p:cNvPr id="126" name="Picture 8" descr="Picture 8"/>
          <p:cNvPicPr>
            <a:picLocks noChangeAspect="1"/>
          </p:cNvPicPr>
          <p:nvPr/>
        </p:nvPicPr>
        <p:blipFill>
          <a:blip r:embed="rId2"/>
          <a:stretch>
            <a:fillRect/>
          </a:stretch>
        </p:blipFill>
        <p:spPr>
          <a:xfrm>
            <a:off x="544687" y="5860286"/>
            <a:ext cx="1230326" cy="390829"/>
          </a:xfrm>
          <a:prstGeom prst="rect">
            <a:avLst/>
          </a:prstGeom>
          <a:ln w="12700">
            <a:miter lim="400000"/>
          </a:ln>
        </p:spPr>
      </p:pic>
      <p:sp>
        <p:nvSpPr>
          <p:cNvPr id="5" name="Title 4">
            <a:extLst>
              <a:ext uri="{FF2B5EF4-FFF2-40B4-BE49-F238E27FC236}">
                <a16:creationId xmlns:a16="http://schemas.microsoft.com/office/drawing/2014/main" id="{D2D86BCB-8729-4935-99EB-4DF3D6FFA985}"/>
              </a:ext>
            </a:extLst>
          </p:cNvPr>
          <p:cNvSpPr>
            <a:spLocks noGrp="1"/>
          </p:cNvSpPr>
          <p:nvPr>
            <p:ph type="title"/>
          </p:nvPr>
        </p:nvSpPr>
        <p:spPr>
          <a:xfrm>
            <a:off x="793036" y="2361260"/>
            <a:ext cx="7886700" cy="1325564"/>
          </a:xfrm>
          <a:solidFill>
            <a:schemeClr val="accent2"/>
          </a:solidFill>
        </p:spPr>
        <p:txBody>
          <a:bodyPr>
            <a:normAutofit/>
          </a:bodyPr>
          <a:lstStyle/>
          <a:p>
            <a:pPr algn="ctr"/>
            <a:r>
              <a:rPr lang="en-US" sz="4000" b="1" dirty="0">
                <a:solidFill>
                  <a:schemeClr val="bg1"/>
                </a:solidFill>
                <a:latin typeface="Arial" panose="020B0604020202020204" pitchFamily="34" charset="0"/>
                <a:cs typeface="Arial" panose="020B0604020202020204" pitchFamily="34" charset="0"/>
              </a:rPr>
              <a:t>Quick Hits</a:t>
            </a:r>
          </a:p>
        </p:txBody>
      </p:sp>
    </p:spTree>
    <p:extLst>
      <p:ext uri="{BB962C8B-B14F-4D97-AF65-F5344CB8AC3E}">
        <p14:creationId xmlns:p14="http://schemas.microsoft.com/office/powerpoint/2010/main" val="10553667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0"/>
          <p:cNvSpPr/>
          <p:nvPr/>
        </p:nvSpPr>
        <p:spPr>
          <a:xfrm>
            <a:off x="0" y="2102"/>
            <a:ext cx="9144000" cy="6858001"/>
          </a:xfrm>
          <a:prstGeom prst="rect">
            <a:avLst/>
          </a:prstGeom>
          <a:solidFill>
            <a:srgbClr val="DF9F1E">
              <a:alpha val="8000"/>
            </a:srgbClr>
          </a:solidFill>
          <a:ln w="12700">
            <a:miter lim="400000"/>
          </a:ln>
        </p:spPr>
        <p:txBody>
          <a:bodyPr lIns="45719" rIns="45719" anchor="ctr"/>
          <a:lstStyle/>
          <a:p>
            <a:pPr algn="ctr">
              <a:defRPr>
                <a:solidFill>
                  <a:srgbClr val="FFFFFF"/>
                </a:solidFill>
              </a:defRPr>
            </a:pPr>
            <a:endParaRPr b="1" dirty="0"/>
          </a:p>
        </p:txBody>
      </p:sp>
      <p:sp>
        <p:nvSpPr>
          <p:cNvPr id="122" name="Rectangle 2"/>
          <p:cNvSpPr/>
          <p:nvPr/>
        </p:nvSpPr>
        <p:spPr>
          <a:xfrm>
            <a:off x="0" y="6456400"/>
            <a:ext cx="9144000" cy="412231"/>
          </a:xfrm>
          <a:prstGeom prst="rect">
            <a:avLst/>
          </a:prstGeom>
          <a:solidFill>
            <a:srgbClr val="F1C500"/>
          </a:solidFill>
          <a:ln w="12700">
            <a:miter lim="400000"/>
          </a:ln>
        </p:spPr>
        <p:txBody>
          <a:bodyPr lIns="45719" rIns="45719" anchor="ctr"/>
          <a:lstStyle/>
          <a:p>
            <a:pPr algn="ctr">
              <a:defRPr>
                <a:solidFill>
                  <a:srgbClr val="FFFFFF"/>
                </a:solidFill>
              </a:defRPr>
            </a:pPr>
            <a:endParaRPr dirty="0"/>
          </a:p>
        </p:txBody>
      </p:sp>
      <p:pic>
        <p:nvPicPr>
          <p:cNvPr id="126" name="Picture 8" descr="Picture 8"/>
          <p:cNvPicPr>
            <a:picLocks noChangeAspect="1"/>
          </p:cNvPicPr>
          <p:nvPr/>
        </p:nvPicPr>
        <p:blipFill>
          <a:blip r:embed="rId2"/>
          <a:stretch>
            <a:fillRect/>
          </a:stretch>
        </p:blipFill>
        <p:spPr>
          <a:xfrm>
            <a:off x="544687" y="5860286"/>
            <a:ext cx="1230326" cy="390829"/>
          </a:xfrm>
          <a:prstGeom prst="rect">
            <a:avLst/>
          </a:prstGeom>
          <a:ln w="12700">
            <a:miter lim="400000"/>
          </a:ln>
        </p:spPr>
      </p:pic>
      <p:sp>
        <p:nvSpPr>
          <p:cNvPr id="5" name="Title 4">
            <a:extLst>
              <a:ext uri="{FF2B5EF4-FFF2-40B4-BE49-F238E27FC236}">
                <a16:creationId xmlns:a16="http://schemas.microsoft.com/office/drawing/2014/main" id="{D2D86BCB-8729-4935-99EB-4DF3D6FFA985}"/>
              </a:ext>
            </a:extLst>
          </p:cNvPr>
          <p:cNvSpPr>
            <a:spLocks noGrp="1"/>
          </p:cNvSpPr>
          <p:nvPr>
            <p:ph type="title"/>
          </p:nvPr>
        </p:nvSpPr>
        <p:spPr>
          <a:xfrm>
            <a:off x="318499" y="220624"/>
            <a:ext cx="8628522" cy="1325564"/>
          </a:xfrm>
          <a:noFill/>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New Travel Partner</a:t>
            </a:r>
          </a:p>
        </p:txBody>
      </p:sp>
      <p:sp>
        <p:nvSpPr>
          <p:cNvPr id="3" name="Text Placeholder 2">
            <a:extLst>
              <a:ext uri="{FF2B5EF4-FFF2-40B4-BE49-F238E27FC236}">
                <a16:creationId xmlns:a16="http://schemas.microsoft.com/office/drawing/2014/main" id="{1EBB1BAB-C649-4B2D-B1FB-5EA7FE3062B8}"/>
              </a:ext>
            </a:extLst>
          </p:cNvPr>
          <p:cNvSpPr>
            <a:spLocks noGrp="1"/>
          </p:cNvSpPr>
          <p:nvPr>
            <p:ph type="body" idx="1"/>
          </p:nvPr>
        </p:nvSpPr>
        <p:spPr>
          <a:xfrm>
            <a:off x="628649" y="1825625"/>
            <a:ext cx="8318372" cy="4351338"/>
          </a:xfrm>
        </p:spPr>
        <p:txBody>
          <a:bodyPr>
            <a:normAutofit/>
          </a:bodyPr>
          <a:lstStyle/>
          <a:p>
            <a:pPr lvl="0"/>
            <a:r>
              <a:rPr lang="en-US" dirty="0"/>
              <a:t>Formal Announcement of  Collegiate Travel Planners</a:t>
            </a:r>
          </a:p>
          <a:p>
            <a:pPr lvl="0"/>
            <a:r>
              <a:rPr lang="en-US" dirty="0"/>
              <a:t>Value added partnership </a:t>
            </a:r>
          </a:p>
          <a:p>
            <a:r>
              <a:rPr lang="en-US" dirty="0"/>
              <a:t>Conversion Date</a:t>
            </a:r>
          </a:p>
          <a:p>
            <a:pPr lvl="0"/>
            <a:r>
              <a:rPr lang="en-US" dirty="0"/>
              <a:t>Training Dates ( In-Person and Virtual)</a:t>
            </a:r>
          </a:p>
          <a:p>
            <a:pPr lvl="0"/>
            <a:r>
              <a:rPr lang="en-US" dirty="0"/>
              <a:t>Lightning  and Profile Timelines</a:t>
            </a:r>
          </a:p>
          <a:p>
            <a:pPr lvl="0"/>
            <a:r>
              <a:rPr lang="en-US" dirty="0"/>
              <a:t>Unused Tickets with AAA</a:t>
            </a:r>
            <a:endParaRPr lang="en-US" sz="1700" b="1" dirty="0">
              <a:ln>
                <a:solidFill>
                  <a:schemeClr val="accent2"/>
                </a:solidFill>
              </a:ln>
              <a:solidFill>
                <a:schemeClr val="accent2"/>
              </a:solidFill>
              <a:effectLst>
                <a:outerShdw blurRad="50800" dist="50800" dir="5400000" algn="ctr" rotWithShape="0">
                  <a:schemeClr val="bg1"/>
                </a:outerShdw>
              </a:effectLst>
              <a:latin typeface="Arial" panose="020B0604020202020204" pitchFamily="34" charset="0"/>
              <a:cs typeface="Arial" panose="020B0604020202020204" pitchFamily="34" charset="0"/>
            </a:endParaRPr>
          </a:p>
          <a:p>
            <a:endParaRPr lang="en-US" b="1" dirty="0">
              <a:solidFill>
                <a:schemeClr val="accent2"/>
              </a:solidFill>
            </a:endParaRPr>
          </a:p>
          <a:p>
            <a:pPr marL="457200" lvl="1" indent="0">
              <a:buNone/>
            </a:pPr>
            <a:endParaRPr lang="en-US" sz="2400" dirty="0">
              <a:solidFill>
                <a:schemeClr val="accent2"/>
              </a:solidFill>
            </a:endParaRPr>
          </a:p>
        </p:txBody>
      </p:sp>
      <p:cxnSp>
        <p:nvCxnSpPr>
          <p:cNvPr id="8" name="Straight Connector 7">
            <a:extLst>
              <a:ext uri="{FF2B5EF4-FFF2-40B4-BE49-F238E27FC236}">
                <a16:creationId xmlns:a16="http://schemas.microsoft.com/office/drawing/2014/main" id="{A34C5183-DEDB-4D0A-B960-30812F9EF759}"/>
              </a:ext>
            </a:extLst>
          </p:cNvPr>
          <p:cNvCxnSpPr/>
          <p:nvPr/>
        </p:nvCxnSpPr>
        <p:spPr>
          <a:xfrm>
            <a:off x="431593" y="1407559"/>
            <a:ext cx="8280813" cy="0"/>
          </a:xfrm>
          <a:prstGeom prst="line">
            <a:avLst/>
          </a:prstGeom>
          <a:no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089871943"/>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0"/>
          <p:cNvSpPr/>
          <p:nvPr/>
        </p:nvSpPr>
        <p:spPr>
          <a:xfrm>
            <a:off x="0" y="2102"/>
            <a:ext cx="9144000" cy="6858001"/>
          </a:xfrm>
          <a:prstGeom prst="rect">
            <a:avLst/>
          </a:prstGeom>
          <a:solidFill>
            <a:srgbClr val="DF9F1E">
              <a:alpha val="8000"/>
            </a:srgbClr>
          </a:solidFill>
          <a:ln w="12700">
            <a:miter lim="400000"/>
          </a:ln>
        </p:spPr>
        <p:txBody>
          <a:bodyPr lIns="45719" rIns="45719" anchor="ctr"/>
          <a:lstStyle/>
          <a:p>
            <a:pPr marL="0" marR="0" lvl="0" indent="0" algn="ctr" defTabSz="4572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1" i="0" u="none" strike="noStrike" kern="0" cap="none" spc="0" normalizeH="0" baseline="0" noProof="0" dirty="0">
              <a:ln>
                <a:noFill/>
              </a:ln>
              <a:solidFill>
                <a:srgbClr val="FFFFFF"/>
              </a:solidFill>
              <a:effectLst/>
              <a:uLnTx/>
              <a:uFillTx/>
              <a:latin typeface="Calibri"/>
              <a:cs typeface="Calibri"/>
              <a:sym typeface="Calibri"/>
            </a:endParaRPr>
          </a:p>
        </p:txBody>
      </p:sp>
      <p:sp>
        <p:nvSpPr>
          <p:cNvPr id="122" name="Rectangle 2"/>
          <p:cNvSpPr/>
          <p:nvPr/>
        </p:nvSpPr>
        <p:spPr>
          <a:xfrm>
            <a:off x="0" y="6456400"/>
            <a:ext cx="9144000" cy="412231"/>
          </a:xfrm>
          <a:prstGeom prst="rect">
            <a:avLst/>
          </a:prstGeom>
          <a:solidFill>
            <a:srgbClr val="F1C500"/>
          </a:solidFill>
          <a:ln w="12700">
            <a:miter lim="400000"/>
          </a:ln>
        </p:spPr>
        <p:txBody>
          <a:bodyPr lIns="45719" rIns="45719" anchor="ctr"/>
          <a:lstStyle/>
          <a:p>
            <a:pPr marL="0" marR="0" lvl="0" indent="0" algn="ctr" defTabSz="4572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pic>
        <p:nvPicPr>
          <p:cNvPr id="126" name="Picture 8" descr="Picture 8"/>
          <p:cNvPicPr>
            <a:picLocks noChangeAspect="1"/>
          </p:cNvPicPr>
          <p:nvPr/>
        </p:nvPicPr>
        <p:blipFill>
          <a:blip r:embed="rId2"/>
          <a:stretch>
            <a:fillRect/>
          </a:stretch>
        </p:blipFill>
        <p:spPr>
          <a:xfrm>
            <a:off x="544687" y="5860286"/>
            <a:ext cx="1230326" cy="390829"/>
          </a:xfrm>
          <a:prstGeom prst="rect">
            <a:avLst/>
          </a:prstGeom>
          <a:ln w="12700">
            <a:miter lim="400000"/>
          </a:ln>
        </p:spPr>
      </p:pic>
      <p:sp>
        <p:nvSpPr>
          <p:cNvPr id="5" name="Title 4">
            <a:extLst>
              <a:ext uri="{FF2B5EF4-FFF2-40B4-BE49-F238E27FC236}">
                <a16:creationId xmlns:a16="http://schemas.microsoft.com/office/drawing/2014/main" id="{D2D86BCB-8729-4935-99EB-4DF3D6FFA985}"/>
              </a:ext>
            </a:extLst>
          </p:cNvPr>
          <p:cNvSpPr>
            <a:spLocks noGrp="1"/>
          </p:cNvSpPr>
          <p:nvPr>
            <p:ph type="title"/>
          </p:nvPr>
        </p:nvSpPr>
        <p:spPr>
          <a:xfrm>
            <a:off x="318499" y="184737"/>
            <a:ext cx="8628522" cy="1325564"/>
          </a:xfrm>
          <a:noFill/>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Quick Hits</a:t>
            </a:r>
          </a:p>
        </p:txBody>
      </p:sp>
      <p:sp>
        <p:nvSpPr>
          <p:cNvPr id="3" name="Text Placeholder 2">
            <a:extLst>
              <a:ext uri="{FF2B5EF4-FFF2-40B4-BE49-F238E27FC236}">
                <a16:creationId xmlns:a16="http://schemas.microsoft.com/office/drawing/2014/main" id="{1EBB1BAB-C649-4B2D-B1FB-5EA7FE3062B8}"/>
              </a:ext>
            </a:extLst>
          </p:cNvPr>
          <p:cNvSpPr>
            <a:spLocks noGrp="1"/>
          </p:cNvSpPr>
          <p:nvPr>
            <p:ph type="body" idx="1"/>
          </p:nvPr>
        </p:nvSpPr>
        <p:spPr>
          <a:xfrm>
            <a:off x="89648" y="1602571"/>
            <a:ext cx="8982434" cy="4351239"/>
          </a:xfrm>
        </p:spPr>
        <p:txBody>
          <a:bodyPr/>
          <a:lstStyle/>
          <a:p>
            <a:pPr marL="0" indent="0" algn="ctr">
              <a:buNone/>
            </a:pPr>
            <a:endParaRPr lang="en-US" sz="1600" b="1" dirty="0">
              <a:solidFill>
                <a:schemeClr val="accent2"/>
              </a:solidFill>
              <a:latin typeface="Times New Roman" panose="02020603050405020304" pitchFamily="18" charset="0"/>
              <a:cs typeface="Times New Roman" panose="02020603050405020304" pitchFamily="18" charset="0"/>
            </a:endParaRPr>
          </a:p>
          <a:p>
            <a:pPr marL="0" marR="0" lvl="0" indent="0">
              <a:spcBef>
                <a:spcPts val="0"/>
              </a:spcBef>
              <a:spcAft>
                <a:spcPts val="0"/>
              </a:spcAft>
              <a:buSzPts val="1000"/>
              <a:buNone/>
              <a:tabLst>
                <a:tab pos="457200" algn="l"/>
              </a:tabLst>
            </a:pPr>
            <a:r>
              <a:rPr lang="en-US" sz="2000" b="1" dirty="0">
                <a:solidFill>
                  <a:srgbClr val="663300"/>
                </a:solidFill>
                <a:effectLst/>
                <a:latin typeface="Arial" panose="020B0604020202020204" pitchFamily="34" charset="0"/>
                <a:ea typeface="Times New Roman" panose="02020603050405020304" pitchFamily="18" charset="0"/>
                <a:cs typeface="Arial" panose="020B0604020202020204" pitchFamily="34" charset="0"/>
              </a:rPr>
              <a:t>Preparing for the heating season: Important reminders:</a:t>
            </a:r>
          </a:p>
          <a:p>
            <a:pPr marL="0" marR="0" lvl="0" indent="0">
              <a:spcBef>
                <a:spcPts val="0"/>
              </a:spcBef>
              <a:spcAft>
                <a:spcPts val="0"/>
              </a:spcAft>
              <a:buSzPts val="1000"/>
              <a:buNone/>
              <a:tabLst>
                <a:tab pos="457200" algn="l"/>
              </a:tabLst>
            </a:pPr>
            <a:endParaRPr lang="en-US" sz="2000" dirty="0">
              <a:solidFill>
                <a:srgbClr val="663300"/>
              </a:solidFill>
              <a:effectLst/>
              <a:latin typeface="Arial" panose="020B0604020202020204" pitchFamily="34" charset="0"/>
              <a:ea typeface="Calibri" panose="020F0502020204030204" pitchFamily="34" charset="0"/>
              <a:cs typeface="Arial" panose="020B0604020202020204" pitchFamily="34" charset="0"/>
            </a:endParaRPr>
          </a:p>
          <a:p>
            <a:pPr marR="0" indent="0">
              <a:spcBef>
                <a:spcPts val="0"/>
              </a:spcBef>
              <a:spcAft>
                <a:spcPts val="0"/>
              </a:spcAft>
              <a:buNone/>
            </a:pPr>
            <a:r>
              <a:rPr lang="en-US" sz="2000" dirty="0">
                <a:solidFill>
                  <a:srgbClr val="663300"/>
                </a:solidFill>
                <a:effectLst/>
                <a:latin typeface="Arial" panose="020B0604020202020204" pitchFamily="34" charset="0"/>
                <a:ea typeface="Calibri" panose="020F0502020204030204" pitchFamily="34" charset="0"/>
                <a:cs typeface="Arial" panose="020B0604020202020204" pitchFamily="34" charset="0"/>
              </a:rPr>
              <a:t>As the weather transitions to cooler temperatures, it's time to prepare for the heating season. With our heating systems returning to operation after a long break, we want to ensure everyone stays comfortable and safe on campus. While we discourage using personal space heaters on campus to prevent circuit overloads, we understand that some areas may experience cooler temperatures. If you find your workspace uncomfortable, please refrain from using space heaters. Instead, we encourage you to submit a Bronco Fix-It request. Our dedicated technicians will promptly investigate the issue and perform any necessary repairs to ensure your area is comfortable. Thank you for your cooperation and understanding.</a:t>
            </a:r>
          </a:p>
          <a:p>
            <a:pPr marL="0" indent="0">
              <a:buNone/>
            </a:pPr>
            <a:r>
              <a:rPr lang="en-US" sz="1800" u="sng" dirty="0">
                <a:solidFill>
                  <a:srgbClr val="0563C1"/>
                </a:solidFill>
                <a:effectLst/>
                <a:latin typeface="Montserrat Medium" panose="00000600000000000000" pitchFamily="2" charset="0"/>
                <a:ea typeface="Calibri" panose="020F0502020204030204" pitchFamily="34" charset="0"/>
                <a:cs typeface="Calibri" panose="020F0502020204030204" pitchFamily="34" charset="0"/>
                <a:hlinkClick r:id="rId3"/>
              </a:rPr>
              <a:t>Bronco Fix-It request</a:t>
            </a:r>
            <a:endParaRPr lang="en-US" sz="2400" dirty="0">
              <a:solidFill>
                <a:schemeClr val="accent2"/>
              </a:solidFill>
            </a:endParaRPr>
          </a:p>
        </p:txBody>
      </p:sp>
      <p:cxnSp>
        <p:nvCxnSpPr>
          <p:cNvPr id="8" name="Straight Connector 7">
            <a:extLst>
              <a:ext uri="{FF2B5EF4-FFF2-40B4-BE49-F238E27FC236}">
                <a16:creationId xmlns:a16="http://schemas.microsoft.com/office/drawing/2014/main" id="{A34C5183-DEDB-4D0A-B960-30812F9EF759}"/>
              </a:ext>
            </a:extLst>
          </p:cNvPr>
          <p:cNvCxnSpPr/>
          <p:nvPr/>
        </p:nvCxnSpPr>
        <p:spPr>
          <a:xfrm>
            <a:off x="318499" y="1397285"/>
            <a:ext cx="8280813" cy="0"/>
          </a:xfrm>
          <a:prstGeom prst="line">
            <a:avLst/>
          </a:prstGeom>
          <a:no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61681315"/>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0"/>
          <p:cNvSpPr/>
          <p:nvPr/>
        </p:nvSpPr>
        <p:spPr>
          <a:xfrm>
            <a:off x="0" y="2102"/>
            <a:ext cx="9144000" cy="6858001"/>
          </a:xfrm>
          <a:prstGeom prst="rect">
            <a:avLst/>
          </a:prstGeom>
          <a:solidFill>
            <a:srgbClr val="DF9F1E">
              <a:alpha val="8000"/>
            </a:srgbClr>
          </a:solidFill>
          <a:ln w="12700">
            <a:miter lim="400000"/>
          </a:ln>
        </p:spPr>
        <p:txBody>
          <a:bodyPr lIns="45719" rIns="45719" anchor="ctr"/>
          <a:lstStyle/>
          <a:p>
            <a:pPr marL="0" marR="0" lvl="0" indent="0" algn="ctr" defTabSz="4572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1" i="0" u="none" strike="noStrike" kern="0" cap="none" spc="0" normalizeH="0" baseline="0" noProof="0" dirty="0">
              <a:ln>
                <a:noFill/>
              </a:ln>
              <a:solidFill>
                <a:srgbClr val="FFFFFF"/>
              </a:solidFill>
              <a:effectLst/>
              <a:uLnTx/>
              <a:uFillTx/>
              <a:latin typeface="Calibri"/>
              <a:cs typeface="Calibri"/>
              <a:sym typeface="Calibri"/>
            </a:endParaRPr>
          </a:p>
        </p:txBody>
      </p:sp>
      <p:sp>
        <p:nvSpPr>
          <p:cNvPr id="122" name="Rectangle 2"/>
          <p:cNvSpPr/>
          <p:nvPr/>
        </p:nvSpPr>
        <p:spPr>
          <a:xfrm>
            <a:off x="0" y="6456400"/>
            <a:ext cx="9144000" cy="412231"/>
          </a:xfrm>
          <a:prstGeom prst="rect">
            <a:avLst/>
          </a:prstGeom>
          <a:solidFill>
            <a:srgbClr val="F1C500"/>
          </a:solidFill>
          <a:ln w="12700">
            <a:miter lim="400000"/>
          </a:ln>
        </p:spPr>
        <p:txBody>
          <a:bodyPr lIns="45719" rIns="45719" anchor="ctr"/>
          <a:lstStyle/>
          <a:p>
            <a:pPr marL="0" marR="0" lvl="0" indent="0" algn="ctr" defTabSz="4572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pic>
        <p:nvPicPr>
          <p:cNvPr id="126" name="Picture 8" descr="Picture 8"/>
          <p:cNvPicPr>
            <a:picLocks noChangeAspect="1"/>
          </p:cNvPicPr>
          <p:nvPr/>
        </p:nvPicPr>
        <p:blipFill>
          <a:blip r:embed="rId2"/>
          <a:stretch>
            <a:fillRect/>
          </a:stretch>
        </p:blipFill>
        <p:spPr>
          <a:xfrm>
            <a:off x="544687" y="5860286"/>
            <a:ext cx="1230326" cy="390829"/>
          </a:xfrm>
          <a:prstGeom prst="rect">
            <a:avLst/>
          </a:prstGeom>
          <a:ln w="12700">
            <a:miter lim="400000"/>
          </a:ln>
        </p:spPr>
      </p:pic>
      <p:sp>
        <p:nvSpPr>
          <p:cNvPr id="5" name="Title 4">
            <a:extLst>
              <a:ext uri="{FF2B5EF4-FFF2-40B4-BE49-F238E27FC236}">
                <a16:creationId xmlns:a16="http://schemas.microsoft.com/office/drawing/2014/main" id="{D2D86BCB-8729-4935-99EB-4DF3D6FFA985}"/>
              </a:ext>
            </a:extLst>
          </p:cNvPr>
          <p:cNvSpPr>
            <a:spLocks noGrp="1"/>
          </p:cNvSpPr>
          <p:nvPr>
            <p:ph type="title"/>
          </p:nvPr>
        </p:nvSpPr>
        <p:spPr>
          <a:xfrm>
            <a:off x="318499" y="184737"/>
            <a:ext cx="8628522" cy="1325564"/>
          </a:xfrm>
          <a:noFill/>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Quick Hits</a:t>
            </a:r>
          </a:p>
        </p:txBody>
      </p:sp>
      <p:sp>
        <p:nvSpPr>
          <p:cNvPr id="3" name="Text Placeholder 2">
            <a:extLst>
              <a:ext uri="{FF2B5EF4-FFF2-40B4-BE49-F238E27FC236}">
                <a16:creationId xmlns:a16="http://schemas.microsoft.com/office/drawing/2014/main" id="{1EBB1BAB-C649-4B2D-B1FB-5EA7FE3062B8}"/>
              </a:ext>
            </a:extLst>
          </p:cNvPr>
          <p:cNvSpPr>
            <a:spLocks noGrp="1"/>
          </p:cNvSpPr>
          <p:nvPr>
            <p:ph type="body" idx="1"/>
          </p:nvPr>
        </p:nvSpPr>
        <p:spPr>
          <a:xfrm>
            <a:off x="133564" y="1602472"/>
            <a:ext cx="8938517" cy="4351338"/>
          </a:xfrm>
        </p:spPr>
        <p:txBody>
          <a:bodyPr/>
          <a:lstStyle/>
          <a:p>
            <a:pPr marL="0" marR="0" lvl="0" indent="0">
              <a:spcBef>
                <a:spcPts val="0"/>
              </a:spcBef>
              <a:spcAft>
                <a:spcPts val="0"/>
              </a:spcAft>
              <a:buSzPts val="1000"/>
              <a:buNone/>
              <a:tabLst>
                <a:tab pos="457200" algn="l"/>
              </a:tabLst>
            </a:pPr>
            <a:r>
              <a:rPr lang="en-US" sz="2000" b="1" dirty="0">
                <a:solidFill>
                  <a:srgbClr val="663300"/>
                </a:solidFill>
                <a:effectLst/>
                <a:latin typeface="Arial" panose="020B0604020202020204" pitchFamily="34" charset="0"/>
                <a:ea typeface="Times New Roman" panose="02020603050405020304" pitchFamily="18" charset="0"/>
                <a:cs typeface="Arial" panose="020B0604020202020204" pitchFamily="34" charset="0"/>
              </a:rPr>
              <a:t>AFSCME Holidays and Closure Days:</a:t>
            </a:r>
          </a:p>
          <a:p>
            <a:pPr marL="0" marR="0" lvl="0" indent="0">
              <a:spcBef>
                <a:spcPts val="0"/>
              </a:spcBef>
              <a:spcAft>
                <a:spcPts val="0"/>
              </a:spcAft>
              <a:buSzPts val="1000"/>
              <a:buNone/>
              <a:tabLst>
                <a:tab pos="457200" algn="l"/>
              </a:tabLst>
            </a:pPr>
            <a:endParaRPr lang="en-US" sz="2000" dirty="0">
              <a:solidFill>
                <a:srgbClr val="663300"/>
              </a:solidFill>
              <a:effectLst/>
              <a:latin typeface="Arial" panose="020B0604020202020204" pitchFamily="34" charset="0"/>
              <a:ea typeface="Calibri" panose="020F0502020204030204" pitchFamily="34" charset="0"/>
              <a:cs typeface="Arial" panose="020B0604020202020204" pitchFamily="34" charset="0"/>
            </a:endParaRPr>
          </a:p>
          <a:p>
            <a:pPr marR="0" indent="0">
              <a:spcBef>
                <a:spcPts val="0"/>
              </a:spcBef>
              <a:spcAft>
                <a:spcPts val="0"/>
              </a:spcAft>
              <a:buNone/>
            </a:pPr>
            <a:r>
              <a:rPr lang="en-US" sz="2000" dirty="0">
                <a:solidFill>
                  <a:srgbClr val="663300"/>
                </a:solidFill>
                <a:effectLst/>
                <a:latin typeface="Arial" panose="020B0604020202020204" pitchFamily="34" charset="0"/>
                <a:ea typeface="Calibri" panose="020F0502020204030204" pitchFamily="34" charset="0"/>
                <a:cs typeface="Arial" panose="020B0604020202020204" pitchFamily="34" charset="0"/>
              </a:rPr>
              <a:t>Please note if your building or unit will require Facilities Management services on an AFSCME Holiday or Closure Day, use the FM Event Request Form to order service.  The following days do not have FM Staff for standard service:</a:t>
            </a:r>
          </a:p>
          <a:p>
            <a:pPr marR="0" indent="0">
              <a:spcBef>
                <a:spcPts val="0"/>
              </a:spcBef>
              <a:spcAft>
                <a:spcPts val="0"/>
              </a:spcAft>
              <a:buNone/>
            </a:pPr>
            <a:endParaRPr lang="en-US" sz="2000" dirty="0">
              <a:solidFill>
                <a:srgbClr val="663300"/>
              </a:solidFill>
              <a:effectLst/>
              <a:latin typeface="Arial" panose="020B0604020202020204" pitchFamily="34" charset="0"/>
              <a:ea typeface="Calibri" panose="020F0502020204030204" pitchFamily="34" charset="0"/>
              <a:cs typeface="Arial" panose="020B0604020202020204" pitchFamily="34" charset="0"/>
            </a:endParaRPr>
          </a:p>
          <a:p>
            <a:pPr marL="457200" marR="0">
              <a:spcBef>
                <a:spcPts val="0"/>
              </a:spcBef>
              <a:spcAft>
                <a:spcPts val="0"/>
              </a:spcAft>
            </a:pPr>
            <a:r>
              <a:rPr lang="en-US" sz="2000" dirty="0">
                <a:solidFill>
                  <a:srgbClr val="663300"/>
                </a:solidFill>
                <a:effectLst/>
                <a:latin typeface="Arial" panose="020B0604020202020204" pitchFamily="34" charset="0"/>
                <a:ea typeface="Calibri" panose="020F0502020204030204" pitchFamily="34" charset="0"/>
                <a:cs typeface="Arial" panose="020B0604020202020204" pitchFamily="34" charset="0"/>
              </a:rPr>
              <a:t>Friday, November 24, 2023</a:t>
            </a:r>
          </a:p>
          <a:p>
            <a:pPr marL="457200" marR="0">
              <a:spcBef>
                <a:spcPts val="0"/>
              </a:spcBef>
              <a:spcAft>
                <a:spcPts val="0"/>
              </a:spcAft>
            </a:pPr>
            <a:r>
              <a:rPr lang="en-US" sz="2000" dirty="0">
                <a:solidFill>
                  <a:srgbClr val="663300"/>
                </a:solidFill>
                <a:effectLst/>
                <a:latin typeface="Arial" panose="020B0604020202020204" pitchFamily="34" charset="0"/>
                <a:ea typeface="Calibri" panose="020F0502020204030204" pitchFamily="34" charset="0"/>
                <a:cs typeface="Arial" panose="020B0604020202020204" pitchFamily="34" charset="0"/>
              </a:rPr>
              <a:t>Friday, December 22, 2023 – January 2, 2024</a:t>
            </a:r>
          </a:p>
          <a:p>
            <a:pPr marL="457200" marR="0">
              <a:spcBef>
                <a:spcPts val="0"/>
              </a:spcBef>
              <a:spcAft>
                <a:spcPts val="0"/>
              </a:spcAft>
            </a:pPr>
            <a:r>
              <a:rPr lang="en-US" sz="2000" dirty="0">
                <a:solidFill>
                  <a:srgbClr val="663300"/>
                </a:solidFill>
                <a:effectLst/>
                <a:latin typeface="Arial" panose="020B0604020202020204" pitchFamily="34" charset="0"/>
                <a:ea typeface="Calibri" panose="020F0502020204030204" pitchFamily="34" charset="0"/>
                <a:cs typeface="Arial" panose="020B0604020202020204" pitchFamily="34" charset="0"/>
              </a:rPr>
              <a:t>Monday, January 15, 2024</a:t>
            </a:r>
          </a:p>
          <a:p>
            <a:pPr marL="457200" marR="0">
              <a:spcBef>
                <a:spcPts val="0"/>
              </a:spcBef>
              <a:spcAft>
                <a:spcPts val="0"/>
              </a:spcAft>
            </a:pPr>
            <a:r>
              <a:rPr lang="en-US" sz="2000" dirty="0">
                <a:solidFill>
                  <a:srgbClr val="663300"/>
                </a:solidFill>
                <a:effectLst/>
                <a:latin typeface="Arial" panose="020B0604020202020204" pitchFamily="34" charset="0"/>
                <a:ea typeface="Calibri" panose="020F0502020204030204" pitchFamily="34" charset="0"/>
                <a:cs typeface="Arial" panose="020B0604020202020204" pitchFamily="34" charset="0"/>
              </a:rPr>
              <a:t>Friday, March 8, 2024</a:t>
            </a:r>
          </a:p>
          <a:p>
            <a:pPr marL="457200" marR="0">
              <a:spcBef>
                <a:spcPts val="0"/>
              </a:spcBef>
              <a:spcAft>
                <a:spcPts val="0"/>
              </a:spcAft>
            </a:pPr>
            <a:r>
              <a:rPr lang="en-US" sz="2000" dirty="0">
                <a:solidFill>
                  <a:srgbClr val="663300"/>
                </a:solidFill>
                <a:effectLst/>
                <a:latin typeface="Arial" panose="020B0604020202020204" pitchFamily="34" charset="0"/>
                <a:ea typeface="Calibri" panose="020F0502020204030204" pitchFamily="34" charset="0"/>
                <a:cs typeface="Arial" panose="020B0604020202020204" pitchFamily="34" charset="0"/>
              </a:rPr>
              <a:t>Monday, May 27, 2024</a:t>
            </a:r>
          </a:p>
          <a:p>
            <a:pPr marL="0" indent="0">
              <a:buNone/>
            </a:pPr>
            <a:r>
              <a:rPr lang="en-US" sz="1800" u="sng" dirty="0">
                <a:solidFill>
                  <a:srgbClr val="0563C1"/>
                </a:solidFill>
                <a:effectLst/>
                <a:latin typeface="Montserrat Medium" panose="00000600000000000000" pitchFamily="2" charset="0"/>
                <a:ea typeface="Calibri" panose="020F0502020204030204" pitchFamily="34" charset="0"/>
                <a:cs typeface="Calibri" panose="020F0502020204030204" pitchFamily="34" charset="0"/>
                <a:hlinkClick r:id="rId3"/>
              </a:rPr>
              <a:t>Facility Event Service Request | Facilities Management | Western Michigan University (wmich.edu)</a:t>
            </a:r>
            <a:r>
              <a:rPr lang="en-US" sz="1800" dirty="0">
                <a:effectLst/>
                <a:latin typeface="Montserrat Medium" panose="00000600000000000000" pitchFamily="2" charset="0"/>
                <a:ea typeface="Calibri" panose="020F0502020204030204" pitchFamily="34" charset="0"/>
                <a:cs typeface="Calibri" panose="020F0502020204030204" pitchFamily="34" charset="0"/>
              </a:rPr>
              <a:t> </a:t>
            </a:r>
            <a:r>
              <a:rPr lang="en-US" sz="2000" i="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i="1" dirty="0">
                <a:solidFill>
                  <a:schemeClr val="accent2"/>
                </a:solidFill>
                <a:effectLst/>
                <a:latin typeface="Arial" panose="020B0604020202020204" pitchFamily="34" charset="0"/>
                <a:ea typeface="Calibri" panose="020F0502020204030204" pitchFamily="34" charset="0"/>
                <a:cs typeface="Arial" panose="020B0604020202020204" pitchFamily="34" charset="0"/>
              </a:rPr>
              <a:t>  </a:t>
            </a:r>
          </a:p>
          <a:p>
            <a:pPr algn="ctr"/>
            <a:endParaRPr lang="en-US" sz="2000" b="1" i="1" dirty="0">
              <a:solidFill>
                <a:schemeClr val="accent2"/>
              </a:solidFill>
              <a:latin typeface="Arial" panose="020B0604020202020204" pitchFamily="34" charset="0"/>
              <a:cs typeface="Arial" panose="020B0604020202020204" pitchFamily="34" charset="0"/>
            </a:endParaRPr>
          </a:p>
          <a:p>
            <a:pPr marL="457200" lvl="1" indent="0">
              <a:buNone/>
            </a:pPr>
            <a:endParaRPr lang="en-US" sz="2400" dirty="0">
              <a:solidFill>
                <a:schemeClr val="accent2"/>
              </a:solidFill>
            </a:endParaRPr>
          </a:p>
        </p:txBody>
      </p:sp>
      <p:cxnSp>
        <p:nvCxnSpPr>
          <p:cNvPr id="8" name="Straight Connector 7">
            <a:extLst>
              <a:ext uri="{FF2B5EF4-FFF2-40B4-BE49-F238E27FC236}">
                <a16:creationId xmlns:a16="http://schemas.microsoft.com/office/drawing/2014/main" id="{A34C5183-DEDB-4D0A-B960-30812F9EF759}"/>
              </a:ext>
            </a:extLst>
          </p:cNvPr>
          <p:cNvCxnSpPr/>
          <p:nvPr/>
        </p:nvCxnSpPr>
        <p:spPr>
          <a:xfrm>
            <a:off x="318499" y="1397285"/>
            <a:ext cx="8280813" cy="0"/>
          </a:xfrm>
          <a:prstGeom prst="line">
            <a:avLst/>
          </a:prstGeom>
          <a:no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136546563"/>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0"/>
          <p:cNvSpPr/>
          <p:nvPr/>
        </p:nvSpPr>
        <p:spPr>
          <a:xfrm>
            <a:off x="0" y="2102"/>
            <a:ext cx="9144000" cy="6858001"/>
          </a:xfrm>
          <a:prstGeom prst="rect">
            <a:avLst/>
          </a:prstGeom>
          <a:solidFill>
            <a:srgbClr val="DF9F1E">
              <a:alpha val="8000"/>
            </a:srgbClr>
          </a:solidFill>
          <a:ln w="12700">
            <a:miter lim="400000"/>
          </a:ln>
        </p:spPr>
        <p:txBody>
          <a:bodyPr lIns="45719" rIns="45719" anchor="ctr"/>
          <a:lstStyle/>
          <a:p>
            <a:pPr marL="0" marR="0" lvl="0" indent="0" algn="ctr" defTabSz="4572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1" i="0" u="none" strike="noStrike" kern="0" cap="none" spc="0" normalizeH="0" baseline="0" noProof="0" dirty="0">
              <a:ln>
                <a:noFill/>
              </a:ln>
              <a:solidFill>
                <a:srgbClr val="FFFFFF"/>
              </a:solidFill>
              <a:effectLst/>
              <a:uLnTx/>
              <a:uFillTx/>
              <a:latin typeface="Calibri"/>
              <a:cs typeface="Calibri"/>
              <a:sym typeface="Calibri"/>
            </a:endParaRPr>
          </a:p>
        </p:txBody>
      </p:sp>
      <p:sp>
        <p:nvSpPr>
          <p:cNvPr id="122" name="Rectangle 2"/>
          <p:cNvSpPr/>
          <p:nvPr/>
        </p:nvSpPr>
        <p:spPr>
          <a:xfrm>
            <a:off x="0" y="6456400"/>
            <a:ext cx="9144000" cy="412231"/>
          </a:xfrm>
          <a:prstGeom prst="rect">
            <a:avLst/>
          </a:prstGeom>
          <a:solidFill>
            <a:srgbClr val="F1C500"/>
          </a:solidFill>
          <a:ln w="12700">
            <a:miter lim="400000"/>
          </a:ln>
        </p:spPr>
        <p:txBody>
          <a:bodyPr lIns="45719" rIns="45719" anchor="ctr"/>
          <a:lstStyle/>
          <a:p>
            <a:pPr marL="0" marR="0" lvl="0" indent="0" algn="ctr" defTabSz="4572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pic>
        <p:nvPicPr>
          <p:cNvPr id="126" name="Picture 8" descr="Picture 8"/>
          <p:cNvPicPr>
            <a:picLocks noChangeAspect="1"/>
          </p:cNvPicPr>
          <p:nvPr/>
        </p:nvPicPr>
        <p:blipFill>
          <a:blip r:embed="rId2"/>
          <a:stretch>
            <a:fillRect/>
          </a:stretch>
        </p:blipFill>
        <p:spPr>
          <a:xfrm>
            <a:off x="544687" y="5860286"/>
            <a:ext cx="1230326" cy="390829"/>
          </a:xfrm>
          <a:prstGeom prst="rect">
            <a:avLst/>
          </a:prstGeom>
          <a:ln w="12700">
            <a:miter lim="400000"/>
          </a:ln>
        </p:spPr>
      </p:pic>
      <p:sp>
        <p:nvSpPr>
          <p:cNvPr id="5" name="Title 4">
            <a:extLst>
              <a:ext uri="{FF2B5EF4-FFF2-40B4-BE49-F238E27FC236}">
                <a16:creationId xmlns:a16="http://schemas.microsoft.com/office/drawing/2014/main" id="{D2D86BCB-8729-4935-99EB-4DF3D6FFA985}"/>
              </a:ext>
            </a:extLst>
          </p:cNvPr>
          <p:cNvSpPr>
            <a:spLocks noGrp="1"/>
          </p:cNvSpPr>
          <p:nvPr>
            <p:ph type="title"/>
          </p:nvPr>
        </p:nvSpPr>
        <p:spPr>
          <a:xfrm>
            <a:off x="318499" y="184737"/>
            <a:ext cx="8628522" cy="1325564"/>
          </a:xfrm>
          <a:noFill/>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Quick Hits</a:t>
            </a:r>
          </a:p>
        </p:txBody>
      </p:sp>
      <p:sp>
        <p:nvSpPr>
          <p:cNvPr id="3" name="Text Placeholder 2">
            <a:extLst>
              <a:ext uri="{FF2B5EF4-FFF2-40B4-BE49-F238E27FC236}">
                <a16:creationId xmlns:a16="http://schemas.microsoft.com/office/drawing/2014/main" id="{1EBB1BAB-C649-4B2D-B1FB-5EA7FE3062B8}"/>
              </a:ext>
            </a:extLst>
          </p:cNvPr>
          <p:cNvSpPr>
            <a:spLocks noGrp="1"/>
          </p:cNvSpPr>
          <p:nvPr>
            <p:ph type="body" idx="1"/>
          </p:nvPr>
        </p:nvSpPr>
        <p:spPr>
          <a:xfrm>
            <a:off x="89648" y="1602571"/>
            <a:ext cx="8982434" cy="4351239"/>
          </a:xfrm>
        </p:spPr>
        <p:txBody>
          <a:bodyPr/>
          <a:lstStyle/>
          <a:p>
            <a:pPr marL="0" indent="0" algn="ctr">
              <a:buNone/>
            </a:pPr>
            <a:endParaRPr lang="en-US" sz="1600" b="1" dirty="0">
              <a:solidFill>
                <a:schemeClr val="accent2"/>
              </a:solidFill>
              <a:latin typeface="Times New Roman" panose="02020603050405020304" pitchFamily="18" charset="0"/>
              <a:cs typeface="Times New Roman" panose="02020603050405020304" pitchFamily="18" charset="0"/>
            </a:endParaRPr>
          </a:p>
          <a:p>
            <a:pPr marL="0" indent="-38100">
              <a:buNone/>
            </a:pPr>
            <a:r>
              <a:rPr lang="en-US" sz="2000" i="1" dirty="0">
                <a:solidFill>
                  <a:srgbClr val="663300"/>
                </a:solidFill>
                <a:effectLst/>
                <a:latin typeface="Arial" panose="020B0604020202020204" pitchFamily="34" charset="0"/>
                <a:ea typeface="Calibri" panose="020F0502020204030204" pitchFamily="34" charset="0"/>
                <a:cs typeface="Arial" panose="020B0604020202020204" pitchFamily="34" charset="0"/>
              </a:rPr>
              <a:t>“Just a reminder, the university offers an anonymous reporting hotline where anyone can go to report concerns of unethical or illegal activities on campus.  This hotline is managed by </a:t>
            </a:r>
            <a:r>
              <a:rPr lang="en-US" sz="2000" i="1" dirty="0" err="1">
                <a:solidFill>
                  <a:srgbClr val="663300"/>
                </a:solidFill>
                <a:effectLst/>
                <a:latin typeface="Arial" panose="020B0604020202020204" pitchFamily="34" charset="0"/>
                <a:ea typeface="Calibri" panose="020F0502020204030204" pitchFamily="34" charset="0"/>
                <a:cs typeface="Arial" panose="020B0604020202020204" pitchFamily="34" charset="0"/>
              </a:rPr>
              <a:t>EthicsPoint</a:t>
            </a:r>
            <a:r>
              <a:rPr lang="en-US" sz="2000" i="1" dirty="0">
                <a:solidFill>
                  <a:srgbClr val="663300"/>
                </a:solidFill>
                <a:effectLst/>
                <a:latin typeface="Arial" panose="020B0604020202020204" pitchFamily="34" charset="0"/>
                <a:ea typeface="Calibri" panose="020F0502020204030204" pitchFamily="34" charset="0"/>
                <a:cs typeface="Arial" panose="020B0604020202020204" pitchFamily="34" charset="0"/>
              </a:rPr>
              <a:t>, a company independent from the university.  Internal Audit is the only area that has access to the posts on this site, so a poster can be assured that the information is kept confidential and cannot be seen by their supervisor or coworkers.  The hotline can be found at </a:t>
            </a:r>
            <a:r>
              <a:rPr lang="en-US" sz="2000" i="1" u="sng" dirty="0">
                <a:solidFill>
                  <a:srgbClr val="1F497D"/>
                </a:solidFill>
                <a:effectLst/>
                <a:latin typeface="Arial" panose="020B0604020202020204" pitchFamily="34" charset="0"/>
                <a:ea typeface="Calibri" panose="020F0502020204030204" pitchFamily="34" charset="0"/>
                <a:cs typeface="Arial" panose="020B0604020202020204" pitchFamily="34" charset="0"/>
                <a:hlinkClick r:id="rId3"/>
              </a:rPr>
              <a:t>www.wmuhotline.ethicspoint.com</a:t>
            </a:r>
            <a:r>
              <a:rPr lang="en-US" sz="2000" i="1" dirty="0">
                <a:solidFill>
                  <a:srgbClr val="1F497D"/>
                </a:solidFill>
                <a:effectLst/>
                <a:latin typeface="Arial" panose="020B0604020202020204" pitchFamily="34" charset="0"/>
                <a:ea typeface="Calibri" panose="020F0502020204030204" pitchFamily="34" charset="0"/>
                <a:cs typeface="Arial" panose="020B0604020202020204" pitchFamily="34" charset="0"/>
              </a:rPr>
              <a:t>.  </a:t>
            </a:r>
            <a:r>
              <a:rPr lang="en-US" sz="2000" i="1" dirty="0">
                <a:solidFill>
                  <a:srgbClr val="663300"/>
                </a:solidFill>
                <a:effectLst/>
                <a:latin typeface="Arial" panose="020B0604020202020204" pitchFamily="34" charset="0"/>
                <a:ea typeface="Calibri" panose="020F0502020204030204" pitchFamily="34" charset="0"/>
                <a:cs typeface="Arial" panose="020B0604020202020204" pitchFamily="34" charset="0"/>
              </a:rPr>
              <a:t>Please encourage anyone to use this site if they believe anyone is engaging in unethical or illegal activities.”</a:t>
            </a:r>
            <a:endParaRPr lang="en-US" sz="2000" dirty="0">
              <a:solidFill>
                <a:srgbClr val="663300"/>
              </a:solidFill>
              <a:effectLst/>
              <a:latin typeface="Arial" panose="020B0604020202020204" pitchFamily="34" charset="0"/>
              <a:ea typeface="Calibri" panose="020F0502020204030204" pitchFamily="34" charset="0"/>
              <a:cs typeface="Arial" panose="020B0604020202020204" pitchFamily="34" charset="0"/>
            </a:endParaRPr>
          </a:p>
          <a:p>
            <a:pPr marL="457200" lvl="1" indent="0" algn="ctr">
              <a:buNone/>
            </a:pPr>
            <a:endParaRPr lang="en-US" sz="2400" dirty="0">
              <a:solidFill>
                <a:schemeClr val="accent2"/>
              </a:solidFill>
            </a:endParaRPr>
          </a:p>
        </p:txBody>
      </p:sp>
      <p:cxnSp>
        <p:nvCxnSpPr>
          <p:cNvPr id="8" name="Straight Connector 7">
            <a:extLst>
              <a:ext uri="{FF2B5EF4-FFF2-40B4-BE49-F238E27FC236}">
                <a16:creationId xmlns:a16="http://schemas.microsoft.com/office/drawing/2014/main" id="{A34C5183-DEDB-4D0A-B960-30812F9EF759}"/>
              </a:ext>
            </a:extLst>
          </p:cNvPr>
          <p:cNvCxnSpPr/>
          <p:nvPr/>
        </p:nvCxnSpPr>
        <p:spPr>
          <a:xfrm>
            <a:off x="318499" y="1397285"/>
            <a:ext cx="8280813" cy="0"/>
          </a:xfrm>
          <a:prstGeom prst="line">
            <a:avLst/>
          </a:prstGeom>
          <a:no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389817729"/>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0"/>
          <p:cNvSpPr/>
          <p:nvPr/>
        </p:nvSpPr>
        <p:spPr>
          <a:xfrm>
            <a:off x="0" y="2102"/>
            <a:ext cx="9144000" cy="6858001"/>
          </a:xfrm>
          <a:prstGeom prst="rect">
            <a:avLst/>
          </a:prstGeom>
          <a:solidFill>
            <a:srgbClr val="DF9F1E">
              <a:alpha val="8000"/>
            </a:srgbClr>
          </a:solidFill>
          <a:ln w="12700">
            <a:miter lim="400000"/>
          </a:ln>
        </p:spPr>
        <p:txBody>
          <a:bodyPr lIns="45719" rIns="45719" anchor="ctr"/>
          <a:lstStyle/>
          <a:p>
            <a:pPr marL="0" marR="0" lvl="0" indent="0" algn="ctr" defTabSz="4572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1" i="0" u="none" strike="noStrike" kern="0" cap="none" spc="0" normalizeH="0" baseline="0" noProof="0" dirty="0">
              <a:ln>
                <a:noFill/>
              </a:ln>
              <a:solidFill>
                <a:srgbClr val="FFFFFF"/>
              </a:solidFill>
              <a:effectLst/>
              <a:uLnTx/>
              <a:uFillTx/>
              <a:latin typeface="Calibri"/>
              <a:cs typeface="Calibri"/>
              <a:sym typeface="Calibri"/>
            </a:endParaRPr>
          </a:p>
        </p:txBody>
      </p:sp>
      <p:sp>
        <p:nvSpPr>
          <p:cNvPr id="122" name="Rectangle 2"/>
          <p:cNvSpPr/>
          <p:nvPr/>
        </p:nvSpPr>
        <p:spPr>
          <a:xfrm>
            <a:off x="0" y="6456400"/>
            <a:ext cx="9144000" cy="412231"/>
          </a:xfrm>
          <a:prstGeom prst="rect">
            <a:avLst/>
          </a:prstGeom>
          <a:solidFill>
            <a:srgbClr val="F1C500"/>
          </a:solidFill>
          <a:ln w="12700">
            <a:miter lim="400000"/>
          </a:ln>
        </p:spPr>
        <p:txBody>
          <a:bodyPr lIns="45719" rIns="45719" anchor="ctr"/>
          <a:lstStyle/>
          <a:p>
            <a:pPr marL="0" marR="0" lvl="0" indent="0" algn="ctr" defTabSz="4572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pic>
        <p:nvPicPr>
          <p:cNvPr id="126" name="Picture 8" descr="Picture 8"/>
          <p:cNvPicPr>
            <a:picLocks noChangeAspect="1"/>
          </p:cNvPicPr>
          <p:nvPr/>
        </p:nvPicPr>
        <p:blipFill>
          <a:blip r:embed="rId2"/>
          <a:stretch>
            <a:fillRect/>
          </a:stretch>
        </p:blipFill>
        <p:spPr>
          <a:xfrm>
            <a:off x="544687" y="5860286"/>
            <a:ext cx="1230326" cy="390829"/>
          </a:xfrm>
          <a:prstGeom prst="rect">
            <a:avLst/>
          </a:prstGeom>
          <a:ln w="12700">
            <a:miter lim="400000"/>
          </a:ln>
        </p:spPr>
      </p:pic>
      <p:sp>
        <p:nvSpPr>
          <p:cNvPr id="5" name="Title 4">
            <a:extLst>
              <a:ext uri="{FF2B5EF4-FFF2-40B4-BE49-F238E27FC236}">
                <a16:creationId xmlns:a16="http://schemas.microsoft.com/office/drawing/2014/main" id="{D2D86BCB-8729-4935-99EB-4DF3D6FFA985}"/>
              </a:ext>
            </a:extLst>
          </p:cNvPr>
          <p:cNvSpPr>
            <a:spLocks noGrp="1"/>
          </p:cNvSpPr>
          <p:nvPr>
            <p:ph type="title"/>
          </p:nvPr>
        </p:nvSpPr>
        <p:spPr>
          <a:xfrm>
            <a:off x="318499" y="184737"/>
            <a:ext cx="8628522" cy="1325564"/>
          </a:xfrm>
          <a:noFill/>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Quick Hits</a:t>
            </a:r>
          </a:p>
        </p:txBody>
      </p:sp>
      <p:sp>
        <p:nvSpPr>
          <p:cNvPr id="3" name="Text Placeholder 2">
            <a:extLst>
              <a:ext uri="{FF2B5EF4-FFF2-40B4-BE49-F238E27FC236}">
                <a16:creationId xmlns:a16="http://schemas.microsoft.com/office/drawing/2014/main" id="{1EBB1BAB-C649-4B2D-B1FB-5EA7FE3062B8}"/>
              </a:ext>
            </a:extLst>
          </p:cNvPr>
          <p:cNvSpPr>
            <a:spLocks noGrp="1"/>
          </p:cNvSpPr>
          <p:nvPr>
            <p:ph type="body" idx="1"/>
          </p:nvPr>
        </p:nvSpPr>
        <p:spPr>
          <a:xfrm>
            <a:off x="89648" y="1602571"/>
            <a:ext cx="8982434" cy="4351239"/>
          </a:xfrm>
        </p:spPr>
        <p:txBody>
          <a:bodyPr/>
          <a:lstStyle/>
          <a:p>
            <a:pPr marL="0" indent="0" algn="ctr">
              <a:buNone/>
            </a:pPr>
            <a:endParaRPr lang="en-US" sz="1600" b="1" dirty="0">
              <a:solidFill>
                <a:schemeClr val="accent2"/>
              </a:solidFill>
              <a:latin typeface="Times New Roman" panose="02020603050405020304" pitchFamily="18" charset="0"/>
              <a:cs typeface="Times New Roman" panose="02020603050405020304" pitchFamily="18" charset="0"/>
            </a:endParaRPr>
          </a:p>
          <a:p>
            <a:pPr marL="457200" lvl="1" indent="0">
              <a:buNone/>
            </a:pPr>
            <a:r>
              <a:rPr lang="en-US" sz="3200" dirty="0">
                <a:solidFill>
                  <a:schemeClr val="accent2"/>
                </a:solidFill>
                <a:latin typeface="Arial" panose="020B0604020202020204" pitchFamily="34" charset="0"/>
                <a:cs typeface="Arial" panose="020B0604020202020204" pitchFamily="34" charset="0"/>
              </a:rPr>
              <a:t>We will be launching our new Enterprise Agreement in the coming weeks after we go through our implementation process.  </a:t>
            </a:r>
          </a:p>
          <a:p>
            <a:pPr marL="457200" lvl="1" indent="0">
              <a:buNone/>
            </a:pPr>
            <a:endParaRPr lang="en-US" sz="3200" dirty="0">
              <a:solidFill>
                <a:schemeClr val="accent2"/>
              </a:solidFill>
              <a:latin typeface="Arial" panose="020B0604020202020204" pitchFamily="34" charset="0"/>
              <a:cs typeface="Arial" panose="020B0604020202020204" pitchFamily="34" charset="0"/>
            </a:endParaRPr>
          </a:p>
          <a:p>
            <a:pPr marL="457200" lvl="1" indent="0">
              <a:buNone/>
            </a:pPr>
            <a:r>
              <a:rPr lang="en-US" sz="3200" dirty="0">
                <a:solidFill>
                  <a:schemeClr val="accent2"/>
                </a:solidFill>
                <a:latin typeface="Arial" panose="020B0604020202020204" pitchFamily="34" charset="0"/>
                <a:cs typeface="Arial" panose="020B0604020202020204" pitchFamily="34" charset="0"/>
              </a:rPr>
              <a:t>Look for a welcome announcement soon!!!</a:t>
            </a:r>
          </a:p>
        </p:txBody>
      </p:sp>
      <p:cxnSp>
        <p:nvCxnSpPr>
          <p:cNvPr id="8" name="Straight Connector 7">
            <a:extLst>
              <a:ext uri="{FF2B5EF4-FFF2-40B4-BE49-F238E27FC236}">
                <a16:creationId xmlns:a16="http://schemas.microsoft.com/office/drawing/2014/main" id="{A34C5183-DEDB-4D0A-B960-30812F9EF759}"/>
              </a:ext>
            </a:extLst>
          </p:cNvPr>
          <p:cNvCxnSpPr/>
          <p:nvPr/>
        </p:nvCxnSpPr>
        <p:spPr>
          <a:xfrm>
            <a:off x="318499" y="1397285"/>
            <a:ext cx="8280813" cy="0"/>
          </a:xfrm>
          <a:prstGeom prst="line">
            <a:avLst/>
          </a:prstGeom>
          <a:no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095400198"/>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0"/>
          <p:cNvSpPr/>
          <p:nvPr/>
        </p:nvSpPr>
        <p:spPr>
          <a:xfrm>
            <a:off x="10957061" y="1397285"/>
            <a:ext cx="186976" cy="963570"/>
          </a:xfrm>
          <a:prstGeom prst="rect">
            <a:avLst/>
          </a:prstGeom>
          <a:solidFill>
            <a:srgbClr val="DF9F1E">
              <a:alpha val="8000"/>
            </a:srgbClr>
          </a:solidFill>
          <a:ln w="12700">
            <a:miter lim="400000"/>
          </a:ln>
        </p:spPr>
        <p:txBody>
          <a:bodyPr lIns="45719" rIns="45719" anchor="ctr"/>
          <a:lstStyle/>
          <a:p>
            <a:pPr marL="0" marR="0" lvl="0" indent="0" algn="ctr" defTabSz="4572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1" i="0" u="none" strike="noStrike" kern="0" cap="none" spc="0" normalizeH="0" baseline="0" noProof="0" dirty="0">
              <a:ln>
                <a:noFill/>
              </a:ln>
              <a:solidFill>
                <a:srgbClr val="FFFFFF"/>
              </a:solidFill>
              <a:effectLst/>
              <a:uLnTx/>
              <a:uFillTx/>
              <a:latin typeface="Calibri"/>
              <a:cs typeface="Calibri"/>
              <a:sym typeface="Calibri"/>
            </a:endParaRPr>
          </a:p>
        </p:txBody>
      </p:sp>
      <p:sp>
        <p:nvSpPr>
          <p:cNvPr id="122" name="Rectangle 2"/>
          <p:cNvSpPr/>
          <p:nvPr/>
        </p:nvSpPr>
        <p:spPr>
          <a:xfrm>
            <a:off x="0" y="6456400"/>
            <a:ext cx="9144000" cy="412231"/>
          </a:xfrm>
          <a:prstGeom prst="rect">
            <a:avLst/>
          </a:prstGeom>
          <a:solidFill>
            <a:srgbClr val="F1C500"/>
          </a:solidFill>
          <a:ln w="12700">
            <a:miter lim="400000"/>
          </a:ln>
        </p:spPr>
        <p:txBody>
          <a:bodyPr lIns="45719" rIns="45719" anchor="ctr"/>
          <a:lstStyle/>
          <a:p>
            <a:pPr marL="0" marR="0" lvl="0" indent="0" algn="ctr" defTabSz="4572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pic>
        <p:nvPicPr>
          <p:cNvPr id="126" name="Picture 8" descr="Picture 8"/>
          <p:cNvPicPr>
            <a:picLocks noChangeAspect="1"/>
          </p:cNvPicPr>
          <p:nvPr/>
        </p:nvPicPr>
        <p:blipFill>
          <a:blip r:embed="rId2"/>
          <a:stretch>
            <a:fillRect/>
          </a:stretch>
        </p:blipFill>
        <p:spPr>
          <a:xfrm>
            <a:off x="544687" y="5860286"/>
            <a:ext cx="1230326" cy="390829"/>
          </a:xfrm>
          <a:prstGeom prst="rect">
            <a:avLst/>
          </a:prstGeom>
          <a:ln w="12700">
            <a:miter lim="400000"/>
          </a:ln>
        </p:spPr>
      </p:pic>
      <p:sp>
        <p:nvSpPr>
          <p:cNvPr id="5" name="Title 4">
            <a:extLst>
              <a:ext uri="{FF2B5EF4-FFF2-40B4-BE49-F238E27FC236}">
                <a16:creationId xmlns:a16="http://schemas.microsoft.com/office/drawing/2014/main" id="{D2D86BCB-8729-4935-99EB-4DF3D6FFA985}"/>
              </a:ext>
            </a:extLst>
          </p:cNvPr>
          <p:cNvSpPr>
            <a:spLocks noGrp="1"/>
          </p:cNvSpPr>
          <p:nvPr>
            <p:ph type="title"/>
          </p:nvPr>
        </p:nvSpPr>
        <p:spPr>
          <a:xfrm>
            <a:off x="318499" y="184737"/>
            <a:ext cx="8628522" cy="1325564"/>
          </a:xfrm>
          <a:noFill/>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Future Schedule</a:t>
            </a:r>
          </a:p>
        </p:txBody>
      </p:sp>
      <p:sp>
        <p:nvSpPr>
          <p:cNvPr id="3" name="Text Placeholder 2">
            <a:extLst>
              <a:ext uri="{FF2B5EF4-FFF2-40B4-BE49-F238E27FC236}">
                <a16:creationId xmlns:a16="http://schemas.microsoft.com/office/drawing/2014/main" id="{1EBB1BAB-C649-4B2D-B1FB-5EA7FE3062B8}"/>
              </a:ext>
            </a:extLst>
          </p:cNvPr>
          <p:cNvSpPr>
            <a:spLocks noGrp="1"/>
          </p:cNvSpPr>
          <p:nvPr>
            <p:ph type="body" idx="1"/>
          </p:nvPr>
        </p:nvSpPr>
        <p:spPr>
          <a:xfrm>
            <a:off x="133564" y="1602472"/>
            <a:ext cx="8938517" cy="4351338"/>
          </a:xfrm>
        </p:spPr>
        <p:txBody>
          <a:bodyPr/>
          <a:lstStyle/>
          <a:p>
            <a:pPr marL="0" indent="0">
              <a:spcBef>
                <a:spcPts val="0"/>
              </a:spcBef>
              <a:buNone/>
            </a:pPr>
            <a:r>
              <a:rPr lang="en-US" b="1" dirty="0">
                <a:solidFill>
                  <a:schemeClr val="accent2"/>
                </a:solidFill>
                <a:latin typeface="Arial" panose="020B0604020202020204" pitchFamily="34" charset="0"/>
                <a:ea typeface="Calibri" panose="020F0502020204030204" pitchFamily="34" charset="0"/>
                <a:cs typeface="Arial" panose="020B0604020202020204" pitchFamily="34" charset="0"/>
              </a:rPr>
              <a:t>Future</a:t>
            </a:r>
            <a:r>
              <a:rPr lang="en-US" sz="32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3600" b="1" dirty="0">
                <a:ln w="19050">
                  <a:solidFill>
                    <a:schemeClr val="accent2"/>
                  </a:solidFill>
                </a:ln>
                <a:solidFill>
                  <a:schemeClr val="accent1"/>
                </a:solidFill>
                <a:latin typeface="Arial" panose="020B0604020202020204" pitchFamily="34" charset="0"/>
                <a:cs typeface="Arial" panose="020B0604020202020204" pitchFamily="34" charset="0"/>
              </a:rPr>
              <a:t>C</a:t>
            </a:r>
            <a:r>
              <a:rPr lang="en-US" b="1" dirty="0">
                <a:solidFill>
                  <a:schemeClr val="accent2"/>
                </a:solidFill>
                <a:latin typeface="Arial" panose="020B0604020202020204" pitchFamily="34" charset="0"/>
                <a:ea typeface="Calibri" panose="020F0502020204030204" pitchFamily="34" charset="0"/>
                <a:cs typeface="Arial" panose="020B0604020202020204" pitchFamily="34" charset="0"/>
              </a:rPr>
              <a:t>ampus</a:t>
            </a:r>
            <a:r>
              <a:rPr lang="en-US" sz="24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3600" b="1" dirty="0">
                <a:ln w="19050">
                  <a:solidFill>
                    <a:schemeClr val="accent2"/>
                  </a:solidFill>
                </a:ln>
                <a:solidFill>
                  <a:schemeClr val="accent1"/>
                </a:solidFill>
                <a:latin typeface="Arial" panose="020B0604020202020204" pitchFamily="34" charset="0"/>
                <a:cs typeface="Arial" panose="020B0604020202020204" pitchFamily="34" charset="0"/>
              </a:rPr>
              <a:t>O</a:t>
            </a:r>
            <a:r>
              <a:rPr lang="en-US" b="1" dirty="0">
                <a:solidFill>
                  <a:schemeClr val="accent2"/>
                </a:solidFill>
                <a:latin typeface="Arial" panose="020B0604020202020204" pitchFamily="34" charset="0"/>
                <a:ea typeface="Calibri" panose="020F0502020204030204" pitchFamily="34" charset="0"/>
                <a:cs typeface="Arial" panose="020B0604020202020204" pitchFamily="34" charset="0"/>
              </a:rPr>
              <a:t>perations</a:t>
            </a:r>
            <a:r>
              <a:rPr lang="en-US" sz="24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3600" b="1" dirty="0">
                <a:ln w="19050">
                  <a:solidFill>
                    <a:schemeClr val="accent2"/>
                  </a:solidFill>
                </a:ln>
                <a:solidFill>
                  <a:schemeClr val="accent1"/>
                </a:solidFill>
                <a:latin typeface="Arial" panose="020B0604020202020204" pitchFamily="34" charset="0"/>
                <a:cs typeface="Arial" panose="020B0604020202020204" pitchFamily="34" charset="0"/>
              </a:rPr>
              <a:t>M</a:t>
            </a:r>
            <a:r>
              <a:rPr lang="en-US" b="1" dirty="0">
                <a:solidFill>
                  <a:schemeClr val="accent2"/>
                </a:solidFill>
                <a:latin typeface="Arial" panose="020B0604020202020204" pitchFamily="34" charset="0"/>
                <a:ea typeface="Calibri" panose="020F0502020204030204" pitchFamily="34" charset="0"/>
                <a:cs typeface="Arial" panose="020B0604020202020204" pitchFamily="34" charset="0"/>
              </a:rPr>
              <a:t>eeting Dates:</a:t>
            </a:r>
            <a:endParaRPr lang="en-US" b="1" dirty="0">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a:p>
            <a:pPr marL="838200" lvl="1" indent="-342900">
              <a:spcBef>
                <a:spcPts val="0"/>
              </a:spcBef>
              <a:buFont typeface="Symbol" panose="05050102010706020507" pitchFamily="18" charset="2"/>
              <a:buChar char=""/>
            </a:pPr>
            <a:endParaRPr lang="en-US" sz="2400" dirty="0">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a:p>
            <a:r>
              <a:rPr lang="en-US" sz="2400" strike="sngStrike" dirty="0">
                <a:solidFill>
                  <a:srgbClr val="663300"/>
                </a:solidFill>
                <a:latin typeface="Arial" panose="020B0604020202020204" pitchFamily="34" charset="0"/>
                <a:cs typeface="Arial" panose="020B0604020202020204" pitchFamily="34" charset="0"/>
              </a:rPr>
              <a:t>Tuesday, </a:t>
            </a:r>
            <a:r>
              <a:rPr lang="en-US" sz="2400" b="1" strike="sngStrike" dirty="0">
                <a:solidFill>
                  <a:srgbClr val="663300"/>
                </a:solidFill>
                <a:latin typeface="Arial" panose="020B0604020202020204" pitchFamily="34" charset="0"/>
                <a:cs typeface="Arial" panose="020B0604020202020204" pitchFamily="34" charset="0"/>
              </a:rPr>
              <a:t>September 12</a:t>
            </a:r>
            <a:r>
              <a:rPr lang="en-US" sz="2400" b="1" strike="sngStrike" baseline="30000" dirty="0">
                <a:solidFill>
                  <a:srgbClr val="663300"/>
                </a:solidFill>
                <a:latin typeface="Arial" panose="020B0604020202020204" pitchFamily="34" charset="0"/>
                <a:cs typeface="Arial" panose="020B0604020202020204" pitchFamily="34" charset="0"/>
              </a:rPr>
              <a:t>th</a:t>
            </a:r>
            <a:r>
              <a:rPr lang="en-US" sz="2400" b="1" strike="sngStrike" dirty="0">
                <a:solidFill>
                  <a:srgbClr val="663300"/>
                </a:solidFill>
                <a:latin typeface="Arial" panose="020B0604020202020204" pitchFamily="34" charset="0"/>
                <a:cs typeface="Arial" panose="020B0604020202020204" pitchFamily="34" charset="0"/>
              </a:rPr>
              <a:t>, 2023 </a:t>
            </a:r>
            <a:r>
              <a:rPr lang="en-US" sz="2400" strike="sngStrike" dirty="0">
                <a:solidFill>
                  <a:srgbClr val="663300"/>
                </a:solidFill>
                <a:latin typeface="Arial" panose="020B0604020202020204" pitchFamily="34" charset="0"/>
                <a:cs typeface="Arial" panose="020B0604020202020204" pitchFamily="34" charset="0"/>
              </a:rPr>
              <a:t>– (1:30 p.m. – 3:00 p.m.)</a:t>
            </a:r>
          </a:p>
          <a:p>
            <a:r>
              <a:rPr lang="en-US" sz="2400" strike="sngStrike" dirty="0">
                <a:solidFill>
                  <a:srgbClr val="663300"/>
                </a:solidFill>
                <a:latin typeface="Arial" panose="020B0604020202020204" pitchFamily="34" charset="0"/>
                <a:cs typeface="Arial" panose="020B0604020202020204" pitchFamily="34" charset="0"/>
              </a:rPr>
              <a:t>Monday, </a:t>
            </a:r>
            <a:r>
              <a:rPr lang="en-US" sz="2400" b="1" strike="sngStrike" dirty="0">
                <a:solidFill>
                  <a:srgbClr val="663300"/>
                </a:solidFill>
                <a:latin typeface="Arial" panose="020B0604020202020204" pitchFamily="34" charset="0"/>
                <a:cs typeface="Arial" panose="020B0604020202020204" pitchFamily="34" charset="0"/>
              </a:rPr>
              <a:t>November 13</a:t>
            </a:r>
            <a:r>
              <a:rPr lang="en-US" sz="2400" b="1" strike="sngStrike" baseline="30000" dirty="0">
                <a:solidFill>
                  <a:srgbClr val="663300"/>
                </a:solidFill>
                <a:latin typeface="Arial" panose="020B0604020202020204" pitchFamily="34" charset="0"/>
                <a:cs typeface="Arial" panose="020B0604020202020204" pitchFamily="34" charset="0"/>
              </a:rPr>
              <a:t>th</a:t>
            </a:r>
            <a:r>
              <a:rPr lang="en-US" sz="2400" b="1" strike="sngStrike" dirty="0">
                <a:solidFill>
                  <a:srgbClr val="663300"/>
                </a:solidFill>
                <a:latin typeface="Arial" panose="020B0604020202020204" pitchFamily="34" charset="0"/>
                <a:cs typeface="Arial" panose="020B0604020202020204" pitchFamily="34" charset="0"/>
              </a:rPr>
              <a:t>, 2023 </a:t>
            </a:r>
            <a:r>
              <a:rPr lang="en-US" sz="2400" strike="sngStrike" dirty="0">
                <a:solidFill>
                  <a:srgbClr val="663300"/>
                </a:solidFill>
                <a:latin typeface="Arial" panose="020B0604020202020204" pitchFamily="34" charset="0"/>
                <a:cs typeface="Arial" panose="020B0604020202020204" pitchFamily="34" charset="0"/>
              </a:rPr>
              <a:t>– (1:30 p.m. – 3:00 p.m.)</a:t>
            </a:r>
          </a:p>
          <a:p>
            <a:r>
              <a:rPr lang="en-US" sz="2400" dirty="0">
                <a:solidFill>
                  <a:schemeClr val="accent2"/>
                </a:solidFill>
                <a:latin typeface="Arial" panose="020B0604020202020204" pitchFamily="34" charset="0"/>
                <a:cs typeface="Arial" panose="020B0604020202020204" pitchFamily="34" charset="0"/>
              </a:rPr>
              <a:t>Tuesday, </a:t>
            </a:r>
            <a:r>
              <a:rPr lang="en-US" sz="2400" b="1" dirty="0">
                <a:solidFill>
                  <a:schemeClr val="accent2"/>
                </a:solidFill>
                <a:latin typeface="Arial" panose="020B0604020202020204" pitchFamily="34" charset="0"/>
                <a:cs typeface="Arial" panose="020B0604020202020204" pitchFamily="34" charset="0"/>
              </a:rPr>
              <a:t>February 13</a:t>
            </a:r>
            <a:r>
              <a:rPr lang="en-US" sz="2400" b="1" baseline="30000" dirty="0">
                <a:solidFill>
                  <a:schemeClr val="accent2"/>
                </a:solidFill>
                <a:latin typeface="Arial" panose="020B0604020202020204" pitchFamily="34" charset="0"/>
                <a:cs typeface="Arial" panose="020B0604020202020204" pitchFamily="34" charset="0"/>
              </a:rPr>
              <a:t>th</a:t>
            </a:r>
            <a:r>
              <a:rPr lang="en-US" sz="2400" b="1" dirty="0">
                <a:solidFill>
                  <a:schemeClr val="accent2"/>
                </a:solidFill>
                <a:latin typeface="Arial" panose="020B0604020202020204" pitchFamily="34" charset="0"/>
                <a:cs typeface="Arial" panose="020B0604020202020204" pitchFamily="34" charset="0"/>
              </a:rPr>
              <a:t>, 2024 </a:t>
            </a:r>
            <a:r>
              <a:rPr lang="en-US" sz="2400" dirty="0">
                <a:solidFill>
                  <a:schemeClr val="accent2"/>
                </a:solidFill>
                <a:latin typeface="Arial" panose="020B0604020202020204" pitchFamily="34" charset="0"/>
                <a:cs typeface="Arial" panose="020B0604020202020204" pitchFamily="34" charset="0"/>
              </a:rPr>
              <a:t>– (1:30 p.m. – 3:00 p.m.)</a:t>
            </a:r>
          </a:p>
          <a:p>
            <a:r>
              <a:rPr lang="en-US" sz="2400" dirty="0">
                <a:solidFill>
                  <a:schemeClr val="accent2"/>
                </a:solidFill>
                <a:latin typeface="Arial" panose="020B0604020202020204" pitchFamily="34" charset="0"/>
                <a:cs typeface="Arial" panose="020B0604020202020204" pitchFamily="34" charset="0"/>
              </a:rPr>
              <a:t>Tuesday, </a:t>
            </a:r>
            <a:r>
              <a:rPr lang="en-US" sz="2400" b="1" dirty="0">
                <a:solidFill>
                  <a:schemeClr val="accent2"/>
                </a:solidFill>
                <a:latin typeface="Arial" panose="020B0604020202020204" pitchFamily="34" charset="0"/>
                <a:cs typeface="Arial" panose="020B0604020202020204" pitchFamily="34" charset="0"/>
              </a:rPr>
              <a:t>May 14</a:t>
            </a:r>
            <a:r>
              <a:rPr lang="en-US" sz="2400" b="1" baseline="30000" dirty="0">
                <a:solidFill>
                  <a:schemeClr val="accent2"/>
                </a:solidFill>
                <a:latin typeface="Arial" panose="020B0604020202020204" pitchFamily="34" charset="0"/>
                <a:cs typeface="Arial" panose="020B0604020202020204" pitchFamily="34" charset="0"/>
              </a:rPr>
              <a:t>th</a:t>
            </a:r>
            <a:r>
              <a:rPr lang="en-US" sz="2400" b="1" dirty="0">
                <a:solidFill>
                  <a:schemeClr val="accent2"/>
                </a:solidFill>
                <a:latin typeface="Arial" panose="020B0604020202020204" pitchFamily="34" charset="0"/>
                <a:cs typeface="Arial" panose="020B0604020202020204" pitchFamily="34" charset="0"/>
              </a:rPr>
              <a:t>, 2024 </a:t>
            </a:r>
            <a:r>
              <a:rPr lang="en-US" sz="2400" dirty="0">
                <a:solidFill>
                  <a:schemeClr val="accent2"/>
                </a:solidFill>
                <a:latin typeface="Arial" panose="020B0604020202020204" pitchFamily="34" charset="0"/>
                <a:cs typeface="Arial" panose="020B0604020202020204" pitchFamily="34" charset="0"/>
              </a:rPr>
              <a:t>– (1:30 p.m. – 3:00 p.m.)</a:t>
            </a:r>
          </a:p>
          <a:p>
            <a:endParaRPr lang="en-US" sz="2000" dirty="0">
              <a:solidFill>
                <a:schemeClr val="accent2"/>
              </a:solidFill>
              <a:latin typeface="Arial" panose="020B0604020202020204" pitchFamily="34" charset="0"/>
              <a:cs typeface="Arial" panose="020B0604020202020204" pitchFamily="34" charset="0"/>
            </a:endParaRPr>
          </a:p>
          <a:p>
            <a:endParaRPr lang="en-US" sz="2000" dirty="0">
              <a:solidFill>
                <a:schemeClr val="accent2"/>
              </a:solidFill>
              <a:latin typeface="Arial" panose="020B0604020202020204" pitchFamily="34" charset="0"/>
              <a:cs typeface="Arial" panose="020B0604020202020204" pitchFamily="34" charset="0"/>
            </a:endParaRPr>
          </a:p>
          <a:p>
            <a:pPr marL="457200" lvl="1" indent="0">
              <a:buNone/>
            </a:pPr>
            <a:endParaRPr lang="en-US" sz="2400" dirty="0">
              <a:solidFill>
                <a:schemeClr val="accent2"/>
              </a:solidFill>
            </a:endParaRPr>
          </a:p>
        </p:txBody>
      </p:sp>
      <p:cxnSp>
        <p:nvCxnSpPr>
          <p:cNvPr id="8" name="Straight Connector 7">
            <a:extLst>
              <a:ext uri="{FF2B5EF4-FFF2-40B4-BE49-F238E27FC236}">
                <a16:creationId xmlns:a16="http://schemas.microsoft.com/office/drawing/2014/main" id="{A34C5183-DEDB-4D0A-B960-30812F9EF759}"/>
              </a:ext>
            </a:extLst>
          </p:cNvPr>
          <p:cNvCxnSpPr/>
          <p:nvPr/>
        </p:nvCxnSpPr>
        <p:spPr>
          <a:xfrm>
            <a:off x="318499" y="1397285"/>
            <a:ext cx="8280813" cy="0"/>
          </a:xfrm>
          <a:prstGeom prst="line">
            <a:avLst/>
          </a:prstGeom>
          <a:no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pic>
        <p:nvPicPr>
          <p:cNvPr id="1026" name="Picture 2">
            <a:extLst>
              <a:ext uri="{FF2B5EF4-FFF2-40B4-BE49-F238E27FC236}">
                <a16:creationId xmlns:a16="http://schemas.microsoft.com/office/drawing/2014/main" id="{17A9CF24-9264-4AE3-8CDD-7FEFCF99C8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8578" y="2453026"/>
            <a:ext cx="608443" cy="60844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0">
            <a:extLst>
              <a:ext uri="{FF2B5EF4-FFF2-40B4-BE49-F238E27FC236}">
                <a16:creationId xmlns:a16="http://schemas.microsoft.com/office/drawing/2014/main" id="{2E1674F1-AB16-44DB-852E-81D3B2DA67E5}"/>
              </a:ext>
            </a:extLst>
          </p:cNvPr>
          <p:cNvSpPr/>
          <p:nvPr/>
        </p:nvSpPr>
        <p:spPr>
          <a:xfrm>
            <a:off x="10818203" y="2097899"/>
            <a:ext cx="186976" cy="963570"/>
          </a:xfrm>
          <a:prstGeom prst="rect">
            <a:avLst/>
          </a:prstGeom>
          <a:solidFill>
            <a:srgbClr val="DF9F1E">
              <a:alpha val="8000"/>
            </a:srgbClr>
          </a:solidFill>
          <a:ln w="12700">
            <a:miter lim="400000"/>
          </a:ln>
        </p:spPr>
        <p:txBody>
          <a:bodyPr lIns="45719" rIns="45719" anchor="ctr"/>
          <a:lstStyle/>
          <a:p>
            <a:pPr marL="0" marR="0" lvl="0" indent="0" algn="ctr" defTabSz="4572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1" i="0" u="none" strike="noStrike" kern="0" cap="none" spc="0" normalizeH="0" baseline="0" noProof="0" dirty="0">
              <a:ln>
                <a:noFill/>
              </a:ln>
              <a:solidFill>
                <a:srgbClr val="FFFFFF"/>
              </a:solidFill>
              <a:effectLst/>
              <a:uLnTx/>
              <a:uFillTx/>
              <a:latin typeface="Calibri"/>
              <a:cs typeface="Calibri"/>
              <a:sym typeface="Calibri"/>
            </a:endParaRPr>
          </a:p>
        </p:txBody>
      </p:sp>
      <p:pic>
        <p:nvPicPr>
          <p:cNvPr id="10" name="Picture 2">
            <a:extLst>
              <a:ext uri="{FF2B5EF4-FFF2-40B4-BE49-F238E27FC236}">
                <a16:creationId xmlns:a16="http://schemas.microsoft.com/office/drawing/2014/main" id="{E58CA32E-E63D-44DC-96CD-5DC5C03BB9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60298" y="2984623"/>
            <a:ext cx="608443" cy="60844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557EFE3-9F21-44E6-BF16-4FCA9382164C}"/>
              </a:ext>
            </a:extLst>
          </p:cNvPr>
          <p:cNvSpPr/>
          <p:nvPr/>
        </p:nvSpPr>
        <p:spPr>
          <a:xfrm>
            <a:off x="0" y="2102"/>
            <a:ext cx="9144000" cy="6858001"/>
          </a:xfrm>
          <a:prstGeom prst="rect">
            <a:avLst/>
          </a:prstGeom>
          <a:solidFill>
            <a:srgbClr val="DF9F1E">
              <a:alpha val="8000"/>
            </a:srgbClr>
          </a:solidFill>
          <a:ln w="12700">
            <a:miter lim="400000"/>
          </a:ln>
        </p:spPr>
        <p:txBody>
          <a:bodyPr lIns="45719" rIns="45719" anchor="ctr"/>
          <a:lstStyle/>
          <a:p>
            <a:pPr marL="0" marR="0" lvl="0" indent="0" algn="ctr" defTabSz="4572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1" i="0" u="none" strike="noStrike" kern="0" cap="none" spc="0" normalizeH="0" baseline="0" noProof="0" dirty="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1491054544"/>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0"/>
          <p:cNvSpPr/>
          <p:nvPr/>
        </p:nvSpPr>
        <p:spPr>
          <a:xfrm>
            <a:off x="0" y="10630"/>
            <a:ext cx="9144000" cy="6858001"/>
          </a:xfrm>
          <a:prstGeom prst="rect">
            <a:avLst/>
          </a:prstGeom>
          <a:solidFill>
            <a:srgbClr val="DF9F1E">
              <a:alpha val="8000"/>
            </a:srgbClr>
          </a:solidFill>
          <a:ln w="12700">
            <a:miter lim="400000"/>
          </a:ln>
        </p:spPr>
        <p:txBody>
          <a:bodyPr lIns="45719" rIns="45719" anchor="ctr"/>
          <a:lstStyle/>
          <a:p>
            <a:pPr algn="ctr">
              <a:defRPr>
                <a:solidFill>
                  <a:srgbClr val="FFFFFF"/>
                </a:solidFill>
              </a:defRPr>
            </a:pPr>
            <a:endParaRPr b="1" dirty="0"/>
          </a:p>
        </p:txBody>
      </p:sp>
      <p:sp>
        <p:nvSpPr>
          <p:cNvPr id="122" name="Rectangle 2"/>
          <p:cNvSpPr/>
          <p:nvPr/>
        </p:nvSpPr>
        <p:spPr>
          <a:xfrm>
            <a:off x="0" y="6456400"/>
            <a:ext cx="9144000" cy="412231"/>
          </a:xfrm>
          <a:prstGeom prst="rect">
            <a:avLst/>
          </a:prstGeom>
          <a:solidFill>
            <a:srgbClr val="F1C500"/>
          </a:solidFill>
          <a:ln w="12700">
            <a:miter lim="400000"/>
          </a:ln>
        </p:spPr>
        <p:txBody>
          <a:bodyPr lIns="45719" rIns="45719" anchor="ctr"/>
          <a:lstStyle/>
          <a:p>
            <a:pPr algn="ctr">
              <a:defRPr>
                <a:solidFill>
                  <a:srgbClr val="FFFFFF"/>
                </a:solidFill>
              </a:defRPr>
            </a:pPr>
            <a:endParaRPr/>
          </a:p>
        </p:txBody>
      </p:sp>
      <p:pic>
        <p:nvPicPr>
          <p:cNvPr id="126" name="Picture 8" descr="Picture 8"/>
          <p:cNvPicPr>
            <a:picLocks noChangeAspect="1"/>
          </p:cNvPicPr>
          <p:nvPr/>
        </p:nvPicPr>
        <p:blipFill>
          <a:blip r:embed="rId2"/>
          <a:stretch>
            <a:fillRect/>
          </a:stretch>
        </p:blipFill>
        <p:spPr>
          <a:xfrm>
            <a:off x="544687" y="5860286"/>
            <a:ext cx="1230326" cy="390829"/>
          </a:xfrm>
          <a:prstGeom prst="rect">
            <a:avLst/>
          </a:prstGeom>
          <a:ln w="12700">
            <a:miter lim="400000"/>
          </a:ln>
        </p:spPr>
      </p:pic>
      <p:sp>
        <p:nvSpPr>
          <p:cNvPr id="4" name="TextBox 3">
            <a:extLst>
              <a:ext uri="{FF2B5EF4-FFF2-40B4-BE49-F238E27FC236}">
                <a16:creationId xmlns:a16="http://schemas.microsoft.com/office/drawing/2014/main" id="{7C93D356-827C-75D1-BC58-9128F8EA15A0}"/>
              </a:ext>
            </a:extLst>
          </p:cNvPr>
          <p:cNvSpPr txBox="1"/>
          <p:nvPr/>
        </p:nvSpPr>
        <p:spPr>
          <a:xfrm>
            <a:off x="452548" y="605202"/>
            <a:ext cx="8238903" cy="30469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9600" b="1" i="0" u="none" strike="noStrike" cap="none" spc="0" normalizeH="0" baseline="0" dirty="0">
                <a:ln>
                  <a:noFill/>
                </a:ln>
                <a:solidFill>
                  <a:schemeClr val="accent2"/>
                </a:solidFill>
                <a:effectLst/>
                <a:uFillTx/>
                <a:latin typeface="Snap ITC" panose="04040A07060A02020202" pitchFamily="82" charset="0"/>
                <a:cs typeface="Arial" panose="020B0604020202020204" pitchFamily="34" charset="0"/>
                <a:sym typeface="Calibri"/>
              </a:rPr>
              <a:t>T</a:t>
            </a:r>
            <a:r>
              <a:rPr kumimoji="0" lang="en-US" sz="9600" b="1" i="0" u="none" strike="noStrike" cap="none" spc="0" normalizeH="0" baseline="0" dirty="0">
                <a:ln>
                  <a:noFill/>
                </a:ln>
                <a:solidFill>
                  <a:schemeClr val="accent1"/>
                </a:solidFill>
                <a:effectLst/>
                <a:uFillTx/>
                <a:latin typeface="Snap ITC" panose="04040A07060A02020202" pitchFamily="82" charset="0"/>
                <a:cs typeface="Arial" panose="020B0604020202020204" pitchFamily="34" charset="0"/>
                <a:sym typeface="Calibri"/>
              </a:rPr>
              <a:t>H</a:t>
            </a:r>
            <a:r>
              <a:rPr kumimoji="0" lang="en-US" sz="9600" b="1" i="0" u="none" strike="noStrike" cap="none" spc="0" normalizeH="0" baseline="0" dirty="0">
                <a:ln>
                  <a:noFill/>
                </a:ln>
                <a:solidFill>
                  <a:schemeClr val="accent2"/>
                </a:solidFill>
                <a:effectLst/>
                <a:uFillTx/>
                <a:latin typeface="Snap ITC" panose="04040A07060A02020202" pitchFamily="82" charset="0"/>
                <a:cs typeface="Arial" panose="020B0604020202020204" pitchFamily="34" charset="0"/>
                <a:sym typeface="Calibri"/>
              </a:rPr>
              <a:t>A</a:t>
            </a:r>
            <a:r>
              <a:rPr kumimoji="0" lang="en-US" sz="9600" b="1" i="0" u="none" strike="noStrike" cap="none" spc="0" normalizeH="0" baseline="0" dirty="0">
                <a:ln>
                  <a:noFill/>
                </a:ln>
                <a:solidFill>
                  <a:schemeClr val="accent1"/>
                </a:solidFill>
                <a:effectLst/>
                <a:uFillTx/>
                <a:latin typeface="Snap ITC" panose="04040A07060A02020202" pitchFamily="82" charset="0"/>
                <a:cs typeface="Arial" panose="020B0604020202020204" pitchFamily="34" charset="0"/>
                <a:sym typeface="Calibri"/>
              </a:rPr>
              <a:t>N</a:t>
            </a:r>
            <a:r>
              <a:rPr kumimoji="0" lang="en-US" sz="9600" b="1" i="0" u="none" strike="noStrike" cap="none" spc="0" normalizeH="0" baseline="0" dirty="0">
                <a:ln>
                  <a:noFill/>
                </a:ln>
                <a:solidFill>
                  <a:schemeClr val="accent2"/>
                </a:solidFill>
                <a:effectLst/>
                <a:uFillTx/>
                <a:latin typeface="Snap ITC" panose="04040A07060A02020202" pitchFamily="82" charset="0"/>
                <a:cs typeface="Arial" panose="020B0604020202020204" pitchFamily="34" charset="0"/>
                <a:sym typeface="Calibri"/>
              </a:rPr>
              <a:t>K </a:t>
            </a:r>
            <a:r>
              <a:rPr kumimoji="0" lang="en-US" sz="9600" b="1" i="0" u="none" strike="noStrike" cap="none" spc="0" normalizeH="0" baseline="0" dirty="0">
                <a:ln>
                  <a:noFill/>
                </a:ln>
                <a:solidFill>
                  <a:schemeClr val="accent1"/>
                </a:solidFill>
                <a:effectLst/>
                <a:uFillTx/>
                <a:latin typeface="Snap ITC" panose="04040A07060A02020202" pitchFamily="82" charset="0"/>
                <a:cs typeface="Arial" panose="020B0604020202020204" pitchFamily="34" charset="0"/>
                <a:sym typeface="Calibri"/>
              </a:rPr>
              <a:t>Y</a:t>
            </a:r>
            <a:r>
              <a:rPr kumimoji="0" lang="en-US" sz="9600" b="1" i="0" u="none" strike="noStrike" cap="none" spc="0" normalizeH="0" baseline="0" dirty="0">
                <a:ln>
                  <a:noFill/>
                </a:ln>
                <a:solidFill>
                  <a:schemeClr val="accent2"/>
                </a:solidFill>
                <a:effectLst/>
                <a:uFillTx/>
                <a:latin typeface="Snap ITC" panose="04040A07060A02020202" pitchFamily="82" charset="0"/>
                <a:cs typeface="Arial" panose="020B0604020202020204" pitchFamily="34" charset="0"/>
                <a:sym typeface="Calibri"/>
              </a:rPr>
              <a:t>O</a:t>
            </a:r>
            <a:r>
              <a:rPr kumimoji="0" lang="en-US" sz="9600" b="1" i="0" u="none" strike="noStrike" cap="none" spc="0" normalizeH="0" baseline="0" dirty="0">
                <a:ln>
                  <a:noFill/>
                </a:ln>
                <a:solidFill>
                  <a:schemeClr val="accent1"/>
                </a:solidFill>
                <a:effectLst/>
                <a:uFillTx/>
                <a:latin typeface="Snap ITC" panose="04040A07060A02020202" pitchFamily="82" charset="0"/>
                <a:cs typeface="Arial" panose="020B0604020202020204" pitchFamily="34" charset="0"/>
                <a:sym typeface="Calibri"/>
              </a:rPr>
              <a:t>U</a:t>
            </a:r>
            <a:r>
              <a:rPr kumimoji="0" lang="en-US" sz="9600" b="1" i="0" u="none" strike="noStrike" cap="none" spc="0" normalizeH="0" baseline="0" dirty="0">
                <a:ln>
                  <a:noFill/>
                </a:ln>
                <a:solidFill>
                  <a:schemeClr val="accent2"/>
                </a:solidFill>
                <a:effectLst/>
                <a:uFillTx/>
                <a:latin typeface="Snap ITC" panose="04040A07060A02020202" pitchFamily="82" charset="0"/>
                <a:cs typeface="Arial" panose="020B0604020202020204" pitchFamily="34" charset="0"/>
                <a:sym typeface="Calibri"/>
              </a:rPr>
              <a:t>!</a:t>
            </a:r>
          </a:p>
        </p:txBody>
      </p:sp>
      <p:pic>
        <p:nvPicPr>
          <p:cNvPr id="7" name="Picture 6">
            <a:extLst>
              <a:ext uri="{FF2B5EF4-FFF2-40B4-BE49-F238E27FC236}">
                <a16:creationId xmlns:a16="http://schemas.microsoft.com/office/drawing/2014/main" id="{89B4FF3C-3828-42D0-9F9A-6DEC08461AA5}"/>
              </a:ext>
            </a:extLst>
          </p:cNvPr>
          <p:cNvPicPr/>
          <p:nvPr/>
        </p:nvPicPr>
        <p:blipFill>
          <a:blip r:embed="rId3">
            <a:extLst>
              <a:ext uri="{28A0092B-C50C-407E-A947-70E740481C1C}">
                <a14:useLocalDpi xmlns:a14="http://schemas.microsoft.com/office/drawing/2010/main" val="0"/>
              </a:ext>
            </a:extLst>
          </a:blip>
          <a:stretch>
            <a:fillRect/>
          </a:stretch>
        </p:blipFill>
        <p:spPr>
          <a:xfrm>
            <a:off x="2768875" y="4052888"/>
            <a:ext cx="4208973" cy="2002812"/>
          </a:xfrm>
          <a:prstGeom prst="ellipse">
            <a:avLst/>
          </a:prstGeom>
          <a:ln>
            <a:noFill/>
          </a:ln>
          <a:effectLst>
            <a:softEdge rad="112500"/>
          </a:effectLst>
        </p:spPr>
      </p:pic>
      <p:sp>
        <p:nvSpPr>
          <p:cNvPr id="2" name="Thought Bubble: Cloud 1">
            <a:extLst>
              <a:ext uri="{FF2B5EF4-FFF2-40B4-BE49-F238E27FC236}">
                <a16:creationId xmlns:a16="http://schemas.microsoft.com/office/drawing/2014/main" id="{01B90E73-22E4-4B40-BC89-FAD995B1EDB7}"/>
              </a:ext>
            </a:extLst>
          </p:cNvPr>
          <p:cNvSpPr/>
          <p:nvPr/>
        </p:nvSpPr>
        <p:spPr>
          <a:xfrm>
            <a:off x="5708343" y="3165516"/>
            <a:ext cx="2787587" cy="1405530"/>
          </a:xfrm>
          <a:prstGeom prst="cloudCallou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b="1" dirty="0">
                <a:solidFill>
                  <a:schemeClr val="accent2"/>
                </a:solidFill>
              </a:rPr>
              <a:t>See Everyone February 13</a:t>
            </a:r>
            <a:r>
              <a:rPr lang="en-US" b="1" baseline="30000" dirty="0">
                <a:solidFill>
                  <a:schemeClr val="accent2"/>
                </a:solidFill>
              </a:rPr>
              <a:t>th</a:t>
            </a:r>
            <a:r>
              <a:rPr lang="en-US" b="1" dirty="0">
                <a:solidFill>
                  <a:schemeClr val="accent2"/>
                </a:solidFill>
              </a:rPr>
              <a:t>, 2024</a:t>
            </a:r>
            <a:endParaRPr kumimoji="0" lang="en-US" sz="1800" b="1" i="0" u="none" strike="noStrike" cap="none" spc="0" normalizeH="0" baseline="0" dirty="0">
              <a:ln>
                <a:noFill/>
              </a:ln>
              <a:solidFill>
                <a:schemeClr val="accent2"/>
              </a:solidFill>
              <a:effectLst/>
              <a:uFillTx/>
              <a:latin typeface="+mj-lt"/>
              <a:ea typeface="+mj-ea"/>
              <a:cs typeface="+mj-cs"/>
              <a:sym typeface="Calibri"/>
            </a:endParaRPr>
          </a:p>
        </p:txBody>
      </p:sp>
    </p:spTree>
    <p:extLst>
      <p:ext uri="{BB962C8B-B14F-4D97-AF65-F5344CB8AC3E}">
        <p14:creationId xmlns:p14="http://schemas.microsoft.com/office/powerpoint/2010/main" val="37399129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0"/>
          <p:cNvSpPr/>
          <p:nvPr/>
        </p:nvSpPr>
        <p:spPr>
          <a:xfrm>
            <a:off x="0" y="2102"/>
            <a:ext cx="9144000" cy="6858001"/>
          </a:xfrm>
          <a:prstGeom prst="rect">
            <a:avLst/>
          </a:prstGeom>
          <a:solidFill>
            <a:srgbClr val="DF9F1E">
              <a:alpha val="8000"/>
            </a:srgbClr>
          </a:solidFill>
          <a:ln w="12700">
            <a:miter lim="400000"/>
          </a:ln>
        </p:spPr>
        <p:txBody>
          <a:bodyPr lIns="45719" rIns="45719" anchor="ctr"/>
          <a:lstStyle/>
          <a:p>
            <a:pPr algn="ctr">
              <a:defRPr>
                <a:solidFill>
                  <a:srgbClr val="FFFFFF"/>
                </a:solidFill>
              </a:defRPr>
            </a:pPr>
            <a:endParaRPr b="1" dirty="0"/>
          </a:p>
        </p:txBody>
      </p:sp>
      <p:sp>
        <p:nvSpPr>
          <p:cNvPr id="122" name="Rectangle 2"/>
          <p:cNvSpPr/>
          <p:nvPr/>
        </p:nvSpPr>
        <p:spPr>
          <a:xfrm>
            <a:off x="0" y="6456400"/>
            <a:ext cx="9144000" cy="412231"/>
          </a:xfrm>
          <a:prstGeom prst="rect">
            <a:avLst/>
          </a:prstGeom>
          <a:solidFill>
            <a:srgbClr val="F1C500"/>
          </a:solidFill>
          <a:ln w="12700">
            <a:miter lim="400000"/>
          </a:ln>
        </p:spPr>
        <p:txBody>
          <a:bodyPr lIns="45719" rIns="45719" anchor="ctr"/>
          <a:lstStyle/>
          <a:p>
            <a:pPr algn="ctr">
              <a:defRPr>
                <a:solidFill>
                  <a:srgbClr val="FFFFFF"/>
                </a:solidFill>
              </a:defRPr>
            </a:pPr>
            <a:endParaRPr/>
          </a:p>
        </p:txBody>
      </p:sp>
      <p:pic>
        <p:nvPicPr>
          <p:cNvPr id="126" name="Picture 8" descr="Picture 8"/>
          <p:cNvPicPr>
            <a:picLocks noChangeAspect="1"/>
          </p:cNvPicPr>
          <p:nvPr/>
        </p:nvPicPr>
        <p:blipFill>
          <a:blip r:embed="rId2"/>
          <a:stretch>
            <a:fillRect/>
          </a:stretch>
        </p:blipFill>
        <p:spPr>
          <a:xfrm>
            <a:off x="544687" y="5860286"/>
            <a:ext cx="1230326" cy="390829"/>
          </a:xfrm>
          <a:prstGeom prst="rect">
            <a:avLst/>
          </a:prstGeom>
          <a:ln w="12700">
            <a:miter lim="400000"/>
          </a:ln>
        </p:spPr>
      </p:pic>
      <p:sp>
        <p:nvSpPr>
          <p:cNvPr id="5" name="Title 4">
            <a:extLst>
              <a:ext uri="{FF2B5EF4-FFF2-40B4-BE49-F238E27FC236}">
                <a16:creationId xmlns:a16="http://schemas.microsoft.com/office/drawing/2014/main" id="{D2D86BCB-8729-4935-99EB-4DF3D6FFA985}"/>
              </a:ext>
            </a:extLst>
          </p:cNvPr>
          <p:cNvSpPr>
            <a:spLocks noGrp="1"/>
          </p:cNvSpPr>
          <p:nvPr>
            <p:ph type="title"/>
          </p:nvPr>
        </p:nvSpPr>
        <p:spPr>
          <a:xfrm>
            <a:off x="793036" y="2361260"/>
            <a:ext cx="7886700" cy="1325564"/>
          </a:xfrm>
          <a:solidFill>
            <a:schemeClr val="accent2"/>
          </a:solidFill>
        </p:spPr>
        <p:txBody>
          <a:bodyPr>
            <a:normAutofit/>
          </a:bodyPr>
          <a:lstStyle/>
          <a:p>
            <a:pPr algn="ctr"/>
            <a:r>
              <a:rPr lang="en-US" sz="4000" b="1" dirty="0">
                <a:solidFill>
                  <a:schemeClr val="bg1"/>
                </a:solidFill>
                <a:latin typeface="Arial" panose="020B0604020202020204" pitchFamily="34" charset="0"/>
                <a:cs typeface="Arial" panose="020B0604020202020204" pitchFamily="34" charset="0"/>
              </a:rPr>
              <a:t>Payments to Individuals</a:t>
            </a:r>
          </a:p>
        </p:txBody>
      </p:sp>
    </p:spTree>
    <p:extLst>
      <p:ext uri="{BB962C8B-B14F-4D97-AF65-F5344CB8AC3E}">
        <p14:creationId xmlns:p14="http://schemas.microsoft.com/office/powerpoint/2010/main" val="421156732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0"/>
          <p:cNvSpPr/>
          <p:nvPr/>
        </p:nvSpPr>
        <p:spPr>
          <a:xfrm>
            <a:off x="0" y="2102"/>
            <a:ext cx="9144000" cy="6858001"/>
          </a:xfrm>
          <a:prstGeom prst="rect">
            <a:avLst/>
          </a:prstGeom>
          <a:solidFill>
            <a:srgbClr val="DF9F1E">
              <a:alpha val="8000"/>
            </a:srgbClr>
          </a:solidFill>
          <a:ln w="12700">
            <a:miter lim="400000"/>
          </a:ln>
        </p:spPr>
        <p:txBody>
          <a:bodyPr lIns="45719" rIns="45719" anchor="ctr"/>
          <a:lstStyle/>
          <a:p>
            <a:pPr algn="ctr">
              <a:defRPr>
                <a:solidFill>
                  <a:srgbClr val="FFFFFF"/>
                </a:solidFill>
              </a:defRPr>
            </a:pPr>
            <a:endParaRPr b="1" dirty="0"/>
          </a:p>
        </p:txBody>
      </p:sp>
      <p:sp>
        <p:nvSpPr>
          <p:cNvPr id="122" name="Rectangle 2"/>
          <p:cNvSpPr/>
          <p:nvPr/>
        </p:nvSpPr>
        <p:spPr>
          <a:xfrm>
            <a:off x="0" y="6456400"/>
            <a:ext cx="9144000" cy="412231"/>
          </a:xfrm>
          <a:prstGeom prst="rect">
            <a:avLst/>
          </a:prstGeom>
          <a:solidFill>
            <a:srgbClr val="F1C500"/>
          </a:solidFill>
          <a:ln w="12700">
            <a:miter lim="400000"/>
          </a:ln>
        </p:spPr>
        <p:txBody>
          <a:bodyPr lIns="45719" rIns="45719" anchor="ctr"/>
          <a:lstStyle/>
          <a:p>
            <a:pPr algn="ctr">
              <a:defRPr>
                <a:solidFill>
                  <a:srgbClr val="FFFFFF"/>
                </a:solidFill>
              </a:defRPr>
            </a:pPr>
            <a:endParaRPr dirty="0"/>
          </a:p>
        </p:txBody>
      </p:sp>
      <p:pic>
        <p:nvPicPr>
          <p:cNvPr id="126" name="Picture 8" descr="Picture 8"/>
          <p:cNvPicPr>
            <a:picLocks noChangeAspect="1"/>
          </p:cNvPicPr>
          <p:nvPr/>
        </p:nvPicPr>
        <p:blipFill>
          <a:blip r:embed="rId2"/>
          <a:stretch>
            <a:fillRect/>
          </a:stretch>
        </p:blipFill>
        <p:spPr>
          <a:xfrm>
            <a:off x="544687" y="5860286"/>
            <a:ext cx="1230326" cy="390829"/>
          </a:xfrm>
          <a:prstGeom prst="rect">
            <a:avLst/>
          </a:prstGeom>
          <a:ln w="12700">
            <a:miter lim="400000"/>
          </a:ln>
        </p:spPr>
      </p:pic>
      <p:sp>
        <p:nvSpPr>
          <p:cNvPr id="5" name="Title 4">
            <a:extLst>
              <a:ext uri="{FF2B5EF4-FFF2-40B4-BE49-F238E27FC236}">
                <a16:creationId xmlns:a16="http://schemas.microsoft.com/office/drawing/2014/main" id="{D2D86BCB-8729-4935-99EB-4DF3D6FFA985}"/>
              </a:ext>
            </a:extLst>
          </p:cNvPr>
          <p:cNvSpPr>
            <a:spLocks noGrp="1"/>
          </p:cNvSpPr>
          <p:nvPr>
            <p:ph type="title"/>
          </p:nvPr>
        </p:nvSpPr>
        <p:spPr>
          <a:xfrm>
            <a:off x="318499" y="220624"/>
            <a:ext cx="8628522" cy="1325564"/>
          </a:xfrm>
          <a:noFill/>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Honorarium</a:t>
            </a:r>
          </a:p>
        </p:txBody>
      </p:sp>
      <p:sp>
        <p:nvSpPr>
          <p:cNvPr id="3" name="Text Placeholder 2">
            <a:extLst>
              <a:ext uri="{FF2B5EF4-FFF2-40B4-BE49-F238E27FC236}">
                <a16:creationId xmlns:a16="http://schemas.microsoft.com/office/drawing/2014/main" id="{1EBB1BAB-C649-4B2D-B1FB-5EA7FE3062B8}"/>
              </a:ext>
            </a:extLst>
          </p:cNvPr>
          <p:cNvSpPr>
            <a:spLocks noGrp="1"/>
          </p:cNvSpPr>
          <p:nvPr>
            <p:ph type="body" idx="1"/>
          </p:nvPr>
        </p:nvSpPr>
        <p:spPr>
          <a:xfrm>
            <a:off x="318499" y="1825625"/>
            <a:ext cx="8318372" cy="4351338"/>
          </a:xfrm>
        </p:spPr>
        <p:txBody>
          <a:bodyPr>
            <a:normAutofit/>
          </a:bodyPr>
          <a:lstStyle/>
          <a:p>
            <a:pPr marL="0" indent="0">
              <a:buNone/>
            </a:pPr>
            <a:r>
              <a:rPr lang="en-US" sz="2400" dirty="0">
                <a:solidFill>
                  <a:srgbClr val="663300"/>
                </a:solidFill>
                <a:latin typeface="Arial" panose="020B0604020202020204" pitchFamily="34" charset="0"/>
                <a:ea typeface="Calibri" panose="020F0502020204030204" pitchFamily="34" charset="0"/>
                <a:cs typeface="Arial" panose="020B0604020202020204" pitchFamily="34" charset="0"/>
              </a:rPr>
              <a:t>A</a:t>
            </a:r>
            <a:r>
              <a:rPr lang="en-US" sz="2400" dirty="0">
                <a:solidFill>
                  <a:srgbClr val="663300"/>
                </a:solidFill>
                <a:effectLst/>
                <a:latin typeface="Arial" panose="020B0604020202020204" pitchFamily="34" charset="0"/>
                <a:ea typeface="Calibri" panose="020F0502020204030204" pitchFamily="34" charset="0"/>
                <a:cs typeface="Arial" panose="020B0604020202020204" pitchFamily="34" charset="0"/>
              </a:rPr>
              <a:t>n honorarium is normally a one-time payment granted in recognition of a special service or distinguished achievement for which propriety </a:t>
            </a:r>
            <a:r>
              <a:rPr lang="en-US" sz="2400" b="1" dirty="0">
                <a:solidFill>
                  <a:srgbClr val="663300"/>
                </a:solidFill>
                <a:effectLst/>
                <a:latin typeface="Arial" panose="020B0604020202020204" pitchFamily="34" charset="0"/>
                <a:ea typeface="Calibri" panose="020F0502020204030204" pitchFamily="34" charset="0"/>
                <a:cs typeface="Arial" panose="020B0604020202020204" pitchFamily="34" charset="0"/>
              </a:rPr>
              <a:t>precludes setting a fixed price</a:t>
            </a:r>
            <a:r>
              <a:rPr lang="en-US" sz="2400" dirty="0">
                <a:solidFill>
                  <a:srgbClr val="663300"/>
                </a:solidFill>
                <a:effectLst/>
                <a:latin typeface="Arial" panose="020B0604020202020204" pitchFamily="34" charset="0"/>
                <a:ea typeface="Calibri" panose="020F0502020204030204" pitchFamily="34" charset="0"/>
                <a:cs typeface="Arial" panose="020B0604020202020204" pitchFamily="34" charset="0"/>
              </a:rPr>
              <a:t>, such as a special lecture, participation in a workshop or panel discussion, or similar activities. </a:t>
            </a:r>
            <a:r>
              <a:rPr lang="en-US" sz="2400" b="1" dirty="0">
                <a:solidFill>
                  <a:srgbClr val="663300"/>
                </a:solidFill>
                <a:effectLst/>
                <a:latin typeface="Arial" panose="020B0604020202020204" pitchFamily="34" charset="0"/>
                <a:ea typeface="Calibri" panose="020F0502020204030204" pitchFamily="34" charset="0"/>
                <a:cs typeface="Arial" panose="020B0604020202020204" pitchFamily="34" charset="0"/>
              </a:rPr>
              <a:t>If the fee is prescribed by the individual or if it is negotiated, an honorarium situation does not exist, rather a contract for services exists.</a:t>
            </a:r>
            <a:r>
              <a:rPr lang="en-US" sz="2400" dirty="0">
                <a:solidFill>
                  <a:srgbClr val="663300"/>
                </a:solidFill>
                <a:effectLst/>
                <a:latin typeface="Arial" panose="020B0604020202020204" pitchFamily="34" charset="0"/>
                <a:ea typeface="Calibri" panose="020F0502020204030204" pitchFamily="34" charset="0"/>
                <a:cs typeface="Arial" panose="020B0604020202020204" pitchFamily="34" charset="0"/>
              </a:rPr>
              <a:t> Further, it is inappropriate to pay honoraria to individuals who make significant instructional contributions to a course, or to pay honoraria over several months, such as to visiting scholar.  </a:t>
            </a:r>
          </a:p>
          <a:p>
            <a:pPr marL="0" indent="0">
              <a:buNone/>
            </a:pPr>
            <a:endParaRPr lang="en-US" sz="2400" b="1" dirty="0">
              <a:solidFill>
                <a:schemeClr val="accent2"/>
              </a:solidFill>
              <a:latin typeface="Arial" panose="020B0604020202020204" pitchFamily="34" charset="0"/>
              <a:cs typeface="Arial" panose="020B0604020202020204" pitchFamily="34" charset="0"/>
            </a:endParaRPr>
          </a:p>
          <a:p>
            <a:endParaRPr lang="en-US" b="1" dirty="0">
              <a:solidFill>
                <a:schemeClr val="accent2"/>
              </a:solidFill>
            </a:endParaRPr>
          </a:p>
          <a:p>
            <a:pPr marL="457200" lvl="1" indent="0">
              <a:buNone/>
            </a:pPr>
            <a:endParaRPr lang="en-US" sz="2400" dirty="0">
              <a:solidFill>
                <a:schemeClr val="accent2"/>
              </a:solidFill>
            </a:endParaRPr>
          </a:p>
        </p:txBody>
      </p:sp>
      <p:cxnSp>
        <p:nvCxnSpPr>
          <p:cNvPr id="8" name="Straight Connector 7">
            <a:extLst>
              <a:ext uri="{FF2B5EF4-FFF2-40B4-BE49-F238E27FC236}">
                <a16:creationId xmlns:a16="http://schemas.microsoft.com/office/drawing/2014/main" id="{A34C5183-DEDB-4D0A-B960-30812F9EF759}"/>
              </a:ext>
            </a:extLst>
          </p:cNvPr>
          <p:cNvCxnSpPr/>
          <p:nvPr/>
        </p:nvCxnSpPr>
        <p:spPr>
          <a:xfrm>
            <a:off x="431593" y="1407559"/>
            <a:ext cx="8280813" cy="0"/>
          </a:xfrm>
          <a:prstGeom prst="line">
            <a:avLst/>
          </a:prstGeom>
          <a:no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12248602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0"/>
          <p:cNvSpPr/>
          <p:nvPr/>
        </p:nvSpPr>
        <p:spPr>
          <a:xfrm>
            <a:off x="0" y="2102"/>
            <a:ext cx="9144000" cy="6858001"/>
          </a:xfrm>
          <a:prstGeom prst="rect">
            <a:avLst/>
          </a:prstGeom>
          <a:solidFill>
            <a:srgbClr val="DF9F1E">
              <a:alpha val="8000"/>
            </a:srgbClr>
          </a:solidFill>
          <a:ln w="12700">
            <a:miter lim="400000"/>
          </a:ln>
        </p:spPr>
        <p:txBody>
          <a:bodyPr lIns="45719" rIns="45719" anchor="ctr"/>
          <a:lstStyle/>
          <a:p>
            <a:pPr algn="ctr">
              <a:defRPr>
                <a:solidFill>
                  <a:srgbClr val="FFFFFF"/>
                </a:solidFill>
              </a:defRPr>
            </a:pPr>
            <a:endParaRPr b="1" dirty="0"/>
          </a:p>
        </p:txBody>
      </p:sp>
      <p:sp>
        <p:nvSpPr>
          <p:cNvPr id="122" name="Rectangle 2"/>
          <p:cNvSpPr/>
          <p:nvPr/>
        </p:nvSpPr>
        <p:spPr>
          <a:xfrm>
            <a:off x="0" y="6456400"/>
            <a:ext cx="9144000" cy="412231"/>
          </a:xfrm>
          <a:prstGeom prst="rect">
            <a:avLst/>
          </a:prstGeom>
          <a:solidFill>
            <a:srgbClr val="F1C500"/>
          </a:solidFill>
          <a:ln w="12700">
            <a:miter lim="400000"/>
          </a:ln>
        </p:spPr>
        <p:txBody>
          <a:bodyPr lIns="45719" rIns="45719" anchor="ctr"/>
          <a:lstStyle/>
          <a:p>
            <a:pPr algn="ctr">
              <a:defRPr>
                <a:solidFill>
                  <a:srgbClr val="FFFFFF"/>
                </a:solidFill>
              </a:defRPr>
            </a:pPr>
            <a:endParaRPr dirty="0"/>
          </a:p>
        </p:txBody>
      </p:sp>
      <p:pic>
        <p:nvPicPr>
          <p:cNvPr id="126" name="Picture 8" descr="Picture 8"/>
          <p:cNvPicPr>
            <a:picLocks noChangeAspect="1"/>
          </p:cNvPicPr>
          <p:nvPr/>
        </p:nvPicPr>
        <p:blipFill>
          <a:blip r:embed="rId2"/>
          <a:stretch>
            <a:fillRect/>
          </a:stretch>
        </p:blipFill>
        <p:spPr>
          <a:xfrm>
            <a:off x="544687" y="5860286"/>
            <a:ext cx="1230326" cy="390829"/>
          </a:xfrm>
          <a:prstGeom prst="rect">
            <a:avLst/>
          </a:prstGeom>
          <a:ln w="12700">
            <a:miter lim="400000"/>
          </a:ln>
        </p:spPr>
      </p:pic>
      <p:sp>
        <p:nvSpPr>
          <p:cNvPr id="5" name="Title 4">
            <a:extLst>
              <a:ext uri="{FF2B5EF4-FFF2-40B4-BE49-F238E27FC236}">
                <a16:creationId xmlns:a16="http://schemas.microsoft.com/office/drawing/2014/main" id="{D2D86BCB-8729-4935-99EB-4DF3D6FFA985}"/>
              </a:ext>
            </a:extLst>
          </p:cNvPr>
          <p:cNvSpPr>
            <a:spLocks noGrp="1"/>
          </p:cNvSpPr>
          <p:nvPr>
            <p:ph type="title"/>
          </p:nvPr>
        </p:nvSpPr>
        <p:spPr>
          <a:xfrm>
            <a:off x="318499" y="220624"/>
            <a:ext cx="8628522" cy="1325564"/>
          </a:xfrm>
          <a:noFill/>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Honorarium</a:t>
            </a:r>
          </a:p>
        </p:txBody>
      </p:sp>
      <p:sp>
        <p:nvSpPr>
          <p:cNvPr id="3" name="Text Placeholder 2">
            <a:extLst>
              <a:ext uri="{FF2B5EF4-FFF2-40B4-BE49-F238E27FC236}">
                <a16:creationId xmlns:a16="http://schemas.microsoft.com/office/drawing/2014/main" id="{1EBB1BAB-C649-4B2D-B1FB-5EA7FE3062B8}"/>
              </a:ext>
            </a:extLst>
          </p:cNvPr>
          <p:cNvSpPr>
            <a:spLocks noGrp="1"/>
          </p:cNvSpPr>
          <p:nvPr>
            <p:ph type="body" idx="1"/>
          </p:nvPr>
        </p:nvSpPr>
        <p:spPr>
          <a:xfrm>
            <a:off x="318499" y="1546188"/>
            <a:ext cx="8628522" cy="4704913"/>
          </a:xfrm>
        </p:spPr>
        <p:txBody>
          <a:bodyPr>
            <a:normAutofit/>
          </a:bodyPr>
          <a:lstStyle/>
          <a:p>
            <a:pPr marL="0" indent="0">
              <a:buNone/>
            </a:pPr>
            <a:r>
              <a:rPr lang="en-US" sz="1800" dirty="0">
                <a:solidFill>
                  <a:srgbClr val="663300"/>
                </a:solidFill>
                <a:latin typeface="Arial" panose="020B0604020202020204" pitchFamily="34" charset="0"/>
                <a:cs typeface="Arial" panose="020B0604020202020204" pitchFamily="34" charset="0"/>
              </a:rPr>
              <a:t>Payment should never be made prior to a speaking engagement or it is not an honorarium and you will need to go through the IC process.  </a:t>
            </a:r>
          </a:p>
          <a:p>
            <a:pPr marL="0" indent="0">
              <a:buNone/>
            </a:pPr>
            <a:r>
              <a:rPr lang="en-US" sz="1800" dirty="0">
                <a:solidFill>
                  <a:srgbClr val="663300"/>
                </a:solidFill>
                <a:latin typeface="Arial" panose="020B0604020202020204" pitchFamily="34" charset="0"/>
                <a:cs typeface="Arial" panose="020B0604020202020204" pitchFamily="34" charset="0"/>
              </a:rPr>
              <a:t>If you pay someone after a speaking engagement, the payment may be classified as an honorarium or an IC.  </a:t>
            </a:r>
          </a:p>
          <a:p>
            <a:pPr marL="0" indent="0">
              <a:buNone/>
            </a:pPr>
            <a:r>
              <a:rPr lang="en-US" sz="1800" dirty="0">
                <a:solidFill>
                  <a:srgbClr val="663300"/>
                </a:solidFill>
                <a:latin typeface="Arial" panose="020B0604020202020204" pitchFamily="34" charset="0"/>
                <a:cs typeface="Arial" panose="020B0604020202020204" pitchFamily="34" charset="0"/>
              </a:rPr>
              <a:t>The answer to the following questions will determine if the payment can be considered an honorarium:  </a:t>
            </a:r>
          </a:p>
          <a:p>
            <a:pPr lvl="1"/>
            <a:r>
              <a:rPr lang="en-US" sz="1600" dirty="0">
                <a:solidFill>
                  <a:srgbClr val="663300"/>
                </a:solidFill>
                <a:latin typeface="Arial" panose="020B0604020202020204" pitchFamily="34" charset="0"/>
                <a:cs typeface="Arial" panose="020B0604020202020204" pitchFamily="34" charset="0"/>
              </a:rPr>
              <a:t>Has the speaker requested payment for the engagement? </a:t>
            </a:r>
          </a:p>
          <a:p>
            <a:pPr lvl="1"/>
            <a:r>
              <a:rPr lang="en-US" sz="1600" dirty="0">
                <a:solidFill>
                  <a:srgbClr val="663300"/>
                </a:solidFill>
                <a:latin typeface="Arial" panose="020B0604020202020204" pitchFamily="34" charset="0"/>
                <a:cs typeface="Arial" panose="020B0604020202020204" pitchFamily="34" charset="0"/>
              </a:rPr>
              <a:t>Did the speaker send an invoice for payment? </a:t>
            </a:r>
          </a:p>
          <a:p>
            <a:pPr lvl="1"/>
            <a:r>
              <a:rPr lang="en-US" sz="1600" dirty="0">
                <a:solidFill>
                  <a:srgbClr val="663300"/>
                </a:solidFill>
                <a:latin typeface="Arial" panose="020B0604020202020204" pitchFamily="34" charset="0"/>
                <a:cs typeface="Arial" panose="020B0604020202020204" pitchFamily="34" charset="0"/>
              </a:rPr>
              <a:t>Did the department state in advance of the event that a  payment of a stated dollar amount would be made? </a:t>
            </a:r>
          </a:p>
          <a:p>
            <a:pPr lvl="1"/>
            <a:r>
              <a:rPr lang="en-US" sz="1600" dirty="0">
                <a:solidFill>
                  <a:srgbClr val="663300"/>
                </a:solidFill>
                <a:latin typeface="Arial" panose="020B0604020202020204" pitchFamily="34" charset="0"/>
                <a:cs typeface="Arial" panose="020B0604020202020204" pitchFamily="34" charset="0"/>
              </a:rPr>
              <a:t>Did the department send a letter or document indicating the individual would be paid a specified amount for speaking? </a:t>
            </a:r>
          </a:p>
          <a:p>
            <a:pPr marL="0" indent="0">
              <a:buNone/>
            </a:pPr>
            <a:r>
              <a:rPr lang="en-US" sz="1800" dirty="0">
                <a:solidFill>
                  <a:srgbClr val="663300"/>
                </a:solidFill>
                <a:latin typeface="Arial" panose="020B0604020202020204" pitchFamily="34" charset="0"/>
                <a:cs typeface="Arial" panose="020B0604020202020204" pitchFamily="34" charset="0"/>
              </a:rPr>
              <a:t>If the answer to any of the questions listed above is </a:t>
            </a:r>
            <a:r>
              <a:rPr lang="en-US" sz="1800" b="1" dirty="0">
                <a:solidFill>
                  <a:srgbClr val="663300"/>
                </a:solidFill>
                <a:latin typeface="Arial" panose="020B0604020202020204" pitchFamily="34" charset="0"/>
                <a:cs typeface="Arial" panose="020B0604020202020204" pitchFamily="34" charset="0"/>
              </a:rPr>
              <a:t>“yes” </a:t>
            </a:r>
            <a:r>
              <a:rPr lang="en-US" sz="1800" dirty="0">
                <a:solidFill>
                  <a:srgbClr val="663300"/>
                </a:solidFill>
                <a:latin typeface="Arial" panose="020B0604020202020204" pitchFamily="34" charset="0"/>
                <a:cs typeface="Arial" panose="020B0604020202020204" pitchFamily="34" charset="0"/>
              </a:rPr>
              <a:t>then the payment is not an honorarium and must follow the process for paying an independent contractor.  </a:t>
            </a:r>
          </a:p>
          <a:p>
            <a:pPr marL="0" indent="0">
              <a:buNone/>
            </a:pPr>
            <a:endParaRPr lang="en-US" sz="2400" b="1" dirty="0">
              <a:solidFill>
                <a:schemeClr val="accent2"/>
              </a:solidFill>
              <a:latin typeface="Arial" panose="020B0604020202020204" pitchFamily="34" charset="0"/>
              <a:cs typeface="Arial" panose="020B0604020202020204" pitchFamily="34" charset="0"/>
            </a:endParaRPr>
          </a:p>
          <a:p>
            <a:endParaRPr lang="en-US" b="1" dirty="0">
              <a:solidFill>
                <a:schemeClr val="accent2"/>
              </a:solidFill>
            </a:endParaRPr>
          </a:p>
          <a:p>
            <a:pPr marL="457200" lvl="1" indent="0">
              <a:buNone/>
            </a:pPr>
            <a:endParaRPr lang="en-US" sz="2400" dirty="0">
              <a:solidFill>
                <a:schemeClr val="accent2"/>
              </a:solidFill>
            </a:endParaRPr>
          </a:p>
        </p:txBody>
      </p:sp>
      <p:cxnSp>
        <p:nvCxnSpPr>
          <p:cNvPr id="8" name="Straight Connector 7">
            <a:extLst>
              <a:ext uri="{FF2B5EF4-FFF2-40B4-BE49-F238E27FC236}">
                <a16:creationId xmlns:a16="http://schemas.microsoft.com/office/drawing/2014/main" id="{A34C5183-DEDB-4D0A-B960-30812F9EF759}"/>
              </a:ext>
            </a:extLst>
          </p:cNvPr>
          <p:cNvCxnSpPr/>
          <p:nvPr/>
        </p:nvCxnSpPr>
        <p:spPr>
          <a:xfrm>
            <a:off x="431593" y="1407559"/>
            <a:ext cx="8280813" cy="0"/>
          </a:xfrm>
          <a:prstGeom prst="line">
            <a:avLst/>
          </a:prstGeom>
          <a:no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3044852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0"/>
          <p:cNvSpPr/>
          <p:nvPr/>
        </p:nvSpPr>
        <p:spPr>
          <a:xfrm>
            <a:off x="0" y="2102"/>
            <a:ext cx="9144000" cy="6858001"/>
          </a:xfrm>
          <a:prstGeom prst="rect">
            <a:avLst/>
          </a:prstGeom>
          <a:solidFill>
            <a:srgbClr val="DF9F1E">
              <a:alpha val="8000"/>
            </a:srgbClr>
          </a:solidFill>
          <a:ln w="12700">
            <a:miter lim="400000"/>
          </a:ln>
        </p:spPr>
        <p:txBody>
          <a:bodyPr lIns="45719" rIns="45719" anchor="ctr"/>
          <a:lstStyle/>
          <a:p>
            <a:pPr algn="ctr">
              <a:defRPr>
                <a:solidFill>
                  <a:srgbClr val="FFFFFF"/>
                </a:solidFill>
              </a:defRPr>
            </a:pPr>
            <a:endParaRPr b="1" dirty="0"/>
          </a:p>
        </p:txBody>
      </p:sp>
      <p:sp>
        <p:nvSpPr>
          <p:cNvPr id="122" name="Rectangle 2"/>
          <p:cNvSpPr/>
          <p:nvPr/>
        </p:nvSpPr>
        <p:spPr>
          <a:xfrm>
            <a:off x="0" y="6456400"/>
            <a:ext cx="9144000" cy="412231"/>
          </a:xfrm>
          <a:prstGeom prst="rect">
            <a:avLst/>
          </a:prstGeom>
          <a:solidFill>
            <a:srgbClr val="F1C500"/>
          </a:solidFill>
          <a:ln w="12700">
            <a:miter lim="400000"/>
          </a:ln>
        </p:spPr>
        <p:txBody>
          <a:bodyPr lIns="45719" rIns="45719" anchor="ctr"/>
          <a:lstStyle/>
          <a:p>
            <a:pPr algn="ctr">
              <a:defRPr>
                <a:solidFill>
                  <a:srgbClr val="FFFFFF"/>
                </a:solidFill>
              </a:defRPr>
            </a:pPr>
            <a:endParaRPr dirty="0"/>
          </a:p>
        </p:txBody>
      </p:sp>
      <p:pic>
        <p:nvPicPr>
          <p:cNvPr id="126" name="Picture 8" descr="Picture 8"/>
          <p:cNvPicPr>
            <a:picLocks noChangeAspect="1"/>
          </p:cNvPicPr>
          <p:nvPr/>
        </p:nvPicPr>
        <p:blipFill>
          <a:blip r:embed="rId2"/>
          <a:stretch>
            <a:fillRect/>
          </a:stretch>
        </p:blipFill>
        <p:spPr>
          <a:xfrm>
            <a:off x="544687" y="5860286"/>
            <a:ext cx="1230326" cy="390829"/>
          </a:xfrm>
          <a:prstGeom prst="rect">
            <a:avLst/>
          </a:prstGeom>
          <a:ln w="12700">
            <a:miter lim="400000"/>
          </a:ln>
        </p:spPr>
      </p:pic>
      <p:sp>
        <p:nvSpPr>
          <p:cNvPr id="5" name="Title 4">
            <a:extLst>
              <a:ext uri="{FF2B5EF4-FFF2-40B4-BE49-F238E27FC236}">
                <a16:creationId xmlns:a16="http://schemas.microsoft.com/office/drawing/2014/main" id="{D2D86BCB-8729-4935-99EB-4DF3D6FFA985}"/>
              </a:ext>
            </a:extLst>
          </p:cNvPr>
          <p:cNvSpPr>
            <a:spLocks noGrp="1"/>
          </p:cNvSpPr>
          <p:nvPr>
            <p:ph type="title"/>
          </p:nvPr>
        </p:nvSpPr>
        <p:spPr>
          <a:xfrm>
            <a:off x="318499" y="220624"/>
            <a:ext cx="8628522" cy="1325564"/>
          </a:xfrm>
          <a:noFill/>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Honorarium</a:t>
            </a:r>
          </a:p>
        </p:txBody>
      </p:sp>
      <p:sp>
        <p:nvSpPr>
          <p:cNvPr id="3" name="Text Placeholder 2">
            <a:extLst>
              <a:ext uri="{FF2B5EF4-FFF2-40B4-BE49-F238E27FC236}">
                <a16:creationId xmlns:a16="http://schemas.microsoft.com/office/drawing/2014/main" id="{1EBB1BAB-C649-4B2D-B1FB-5EA7FE3062B8}"/>
              </a:ext>
            </a:extLst>
          </p:cNvPr>
          <p:cNvSpPr>
            <a:spLocks noGrp="1"/>
          </p:cNvSpPr>
          <p:nvPr>
            <p:ph type="body" idx="1"/>
          </p:nvPr>
        </p:nvSpPr>
        <p:spPr>
          <a:xfrm>
            <a:off x="318499" y="1612845"/>
            <a:ext cx="8318372" cy="4351338"/>
          </a:xfrm>
        </p:spPr>
        <p:txBody>
          <a:bodyPr>
            <a:normAutofit/>
          </a:bodyPr>
          <a:lstStyle/>
          <a:p>
            <a:pPr marL="0" marR="0" indent="0">
              <a:spcBef>
                <a:spcPts val="0"/>
              </a:spcBef>
              <a:spcAft>
                <a:spcPts val="0"/>
              </a:spcAft>
              <a:buNone/>
            </a:pPr>
            <a:r>
              <a:rPr lang="en-US" sz="2400" b="1" dirty="0">
                <a:solidFill>
                  <a:srgbClr val="663300"/>
                </a:solidFill>
                <a:effectLst/>
                <a:latin typeface="Arial" panose="020B0604020202020204" pitchFamily="34" charset="0"/>
                <a:ea typeface="Calibri" panose="020F0502020204030204" pitchFamily="34" charset="0"/>
                <a:cs typeface="Arial" panose="020B0604020202020204" pitchFamily="34" charset="0"/>
              </a:rPr>
              <a:t>Honorarium:</a:t>
            </a:r>
          </a:p>
          <a:p>
            <a:pPr marL="0" marR="0" indent="0">
              <a:spcBef>
                <a:spcPts val="0"/>
              </a:spcBef>
              <a:spcAft>
                <a:spcPts val="0"/>
              </a:spcAft>
              <a:buNone/>
            </a:pPr>
            <a:r>
              <a:rPr lang="en-US" sz="2400" b="1" dirty="0">
                <a:solidFill>
                  <a:srgbClr val="663300"/>
                </a:solidFill>
                <a:effectLst/>
                <a:latin typeface="Arial" panose="020B0604020202020204" pitchFamily="34" charset="0"/>
                <a:ea typeface="Calibri" panose="020F0502020204030204" pitchFamily="34" charset="0"/>
                <a:cs typeface="Arial" panose="020B0604020202020204" pitchFamily="34" charset="0"/>
              </a:rPr>
              <a:t> </a:t>
            </a:r>
            <a:endParaRPr lang="en-US" sz="2400" dirty="0">
              <a:solidFill>
                <a:srgbClr val="663300"/>
              </a:solidFill>
              <a:effectLst/>
              <a:latin typeface="Arial" panose="020B0604020202020204" pitchFamily="34" charset="0"/>
              <a:ea typeface="Calibri" panose="020F0502020204030204" pitchFamily="34" charset="0"/>
              <a:cs typeface="Arial" panose="020B0604020202020204" pitchFamily="34" charset="0"/>
            </a:endParaRPr>
          </a:p>
          <a:p>
            <a:pPr marL="0" indent="0">
              <a:lnSpc>
                <a:spcPct val="100000"/>
              </a:lnSpc>
              <a:spcBef>
                <a:spcPts val="0"/>
              </a:spcBef>
              <a:spcAft>
                <a:spcPts val="750"/>
              </a:spcAft>
              <a:buNone/>
            </a:pPr>
            <a:r>
              <a:rPr lang="en-US" sz="2400" dirty="0">
                <a:solidFill>
                  <a:srgbClr val="663300"/>
                </a:solidFill>
                <a:effectLst/>
                <a:latin typeface="Arial" panose="020B0604020202020204" pitchFamily="34" charset="0"/>
                <a:ea typeface="Calibri" panose="020F0502020204030204" pitchFamily="34" charset="0"/>
                <a:cs typeface="Arial" panose="020B0604020202020204" pitchFamily="34" charset="0"/>
              </a:rPr>
              <a:t>Honoraria are processed through accounts payable. The following guidelines apply to honoraria payments:</a:t>
            </a:r>
          </a:p>
          <a:p>
            <a:pPr>
              <a:lnSpc>
                <a:spcPct val="100000"/>
              </a:lnSpc>
              <a:spcBef>
                <a:spcPts val="0"/>
              </a:spcBef>
              <a:buSzPts val="1000"/>
              <a:tabLst>
                <a:tab pos="457200" algn="l"/>
              </a:tabLst>
            </a:pPr>
            <a:r>
              <a:rPr lang="en-US" sz="2400" dirty="0">
                <a:solidFill>
                  <a:srgbClr val="663300"/>
                </a:solidFill>
                <a:effectLst/>
                <a:latin typeface="Arial" panose="020B0604020202020204" pitchFamily="34" charset="0"/>
                <a:ea typeface="Times New Roman" panose="02020603050405020304" pitchFamily="18" charset="0"/>
                <a:cs typeface="Arial" panose="020B0604020202020204" pitchFamily="34" charset="0"/>
              </a:rPr>
              <a:t>Honoraria payments have no time/date stipulations, thus normal payment terms apply = Net 30 days.</a:t>
            </a:r>
            <a:endParaRPr lang="en-US" sz="2400" dirty="0">
              <a:solidFill>
                <a:srgbClr val="663300"/>
              </a:solidFill>
              <a:effectLst/>
              <a:latin typeface="Arial" panose="020B0604020202020204" pitchFamily="34" charset="0"/>
              <a:ea typeface="Calibri" panose="020F0502020204030204" pitchFamily="34" charset="0"/>
              <a:cs typeface="Arial" panose="020B0604020202020204" pitchFamily="34" charset="0"/>
            </a:endParaRPr>
          </a:p>
          <a:p>
            <a:pPr>
              <a:lnSpc>
                <a:spcPct val="100000"/>
              </a:lnSpc>
              <a:spcBef>
                <a:spcPts val="0"/>
              </a:spcBef>
              <a:buSzPts val="1000"/>
              <a:tabLst>
                <a:tab pos="457200" algn="l"/>
              </a:tabLst>
            </a:pPr>
            <a:r>
              <a:rPr lang="en-US" sz="2400" dirty="0">
                <a:solidFill>
                  <a:srgbClr val="663300"/>
                </a:solidFill>
                <a:effectLst/>
                <a:latin typeface="Arial" panose="020B0604020202020204" pitchFamily="34" charset="0"/>
                <a:ea typeface="Times New Roman" panose="02020603050405020304" pitchFamily="18" charset="0"/>
                <a:cs typeface="Arial" panose="020B0604020202020204" pitchFamily="34" charset="0"/>
              </a:rPr>
              <a:t>Honoraria represent taxable income to the recipient. If accumulated honoraria payments are $600.00 or more during a calendar year, a 1099 is sent to the recipient and the IRS.</a:t>
            </a:r>
            <a:endParaRPr lang="en-US" sz="2400" dirty="0">
              <a:solidFill>
                <a:srgbClr val="663300"/>
              </a:solidFill>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US" sz="2400" b="1" dirty="0">
              <a:solidFill>
                <a:schemeClr val="accent2"/>
              </a:solidFill>
              <a:latin typeface="Arial" panose="020B0604020202020204" pitchFamily="34" charset="0"/>
              <a:cs typeface="Arial" panose="020B0604020202020204" pitchFamily="34" charset="0"/>
            </a:endParaRPr>
          </a:p>
          <a:p>
            <a:endParaRPr lang="en-US" b="1" dirty="0">
              <a:solidFill>
                <a:schemeClr val="accent2"/>
              </a:solidFill>
            </a:endParaRPr>
          </a:p>
          <a:p>
            <a:pPr marL="457200" lvl="1" indent="0">
              <a:buNone/>
            </a:pPr>
            <a:endParaRPr lang="en-US" sz="2400" dirty="0">
              <a:solidFill>
                <a:schemeClr val="accent2"/>
              </a:solidFill>
            </a:endParaRPr>
          </a:p>
        </p:txBody>
      </p:sp>
      <p:cxnSp>
        <p:nvCxnSpPr>
          <p:cNvPr id="8" name="Straight Connector 7">
            <a:extLst>
              <a:ext uri="{FF2B5EF4-FFF2-40B4-BE49-F238E27FC236}">
                <a16:creationId xmlns:a16="http://schemas.microsoft.com/office/drawing/2014/main" id="{A34C5183-DEDB-4D0A-B960-30812F9EF759}"/>
              </a:ext>
            </a:extLst>
          </p:cNvPr>
          <p:cNvCxnSpPr/>
          <p:nvPr/>
        </p:nvCxnSpPr>
        <p:spPr>
          <a:xfrm>
            <a:off x="431593" y="1407559"/>
            <a:ext cx="8280813" cy="0"/>
          </a:xfrm>
          <a:prstGeom prst="line">
            <a:avLst/>
          </a:prstGeom>
          <a:no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32996460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0"/>
          <p:cNvSpPr/>
          <p:nvPr/>
        </p:nvSpPr>
        <p:spPr>
          <a:xfrm>
            <a:off x="0" y="2102"/>
            <a:ext cx="9144000" cy="6858001"/>
          </a:xfrm>
          <a:prstGeom prst="rect">
            <a:avLst/>
          </a:prstGeom>
          <a:solidFill>
            <a:srgbClr val="DF9F1E">
              <a:alpha val="8000"/>
            </a:srgbClr>
          </a:solidFill>
          <a:ln w="12700">
            <a:miter lim="400000"/>
          </a:ln>
        </p:spPr>
        <p:txBody>
          <a:bodyPr lIns="45719" rIns="45719" anchor="ctr"/>
          <a:lstStyle/>
          <a:p>
            <a:pPr algn="ctr">
              <a:defRPr>
                <a:solidFill>
                  <a:srgbClr val="FFFFFF"/>
                </a:solidFill>
              </a:defRPr>
            </a:pPr>
            <a:endParaRPr b="1" dirty="0"/>
          </a:p>
        </p:txBody>
      </p:sp>
      <p:sp>
        <p:nvSpPr>
          <p:cNvPr id="122" name="Rectangle 2"/>
          <p:cNvSpPr/>
          <p:nvPr/>
        </p:nvSpPr>
        <p:spPr>
          <a:xfrm>
            <a:off x="0" y="6456400"/>
            <a:ext cx="9144000" cy="412231"/>
          </a:xfrm>
          <a:prstGeom prst="rect">
            <a:avLst/>
          </a:prstGeom>
          <a:solidFill>
            <a:srgbClr val="F1C500"/>
          </a:solidFill>
          <a:ln w="12700">
            <a:miter lim="400000"/>
          </a:ln>
        </p:spPr>
        <p:txBody>
          <a:bodyPr lIns="45719" rIns="45719" anchor="ctr"/>
          <a:lstStyle/>
          <a:p>
            <a:pPr algn="ctr">
              <a:defRPr>
                <a:solidFill>
                  <a:srgbClr val="FFFFFF"/>
                </a:solidFill>
              </a:defRPr>
            </a:pPr>
            <a:endParaRPr dirty="0"/>
          </a:p>
        </p:txBody>
      </p:sp>
      <p:pic>
        <p:nvPicPr>
          <p:cNvPr id="126" name="Picture 8" descr="Picture 8"/>
          <p:cNvPicPr>
            <a:picLocks noChangeAspect="1"/>
          </p:cNvPicPr>
          <p:nvPr/>
        </p:nvPicPr>
        <p:blipFill>
          <a:blip r:embed="rId2"/>
          <a:stretch>
            <a:fillRect/>
          </a:stretch>
        </p:blipFill>
        <p:spPr>
          <a:xfrm>
            <a:off x="544687" y="5860286"/>
            <a:ext cx="1230326" cy="390829"/>
          </a:xfrm>
          <a:prstGeom prst="rect">
            <a:avLst/>
          </a:prstGeom>
          <a:ln w="12700">
            <a:miter lim="400000"/>
          </a:ln>
        </p:spPr>
      </p:pic>
      <p:sp>
        <p:nvSpPr>
          <p:cNvPr id="5" name="Title 4">
            <a:extLst>
              <a:ext uri="{FF2B5EF4-FFF2-40B4-BE49-F238E27FC236}">
                <a16:creationId xmlns:a16="http://schemas.microsoft.com/office/drawing/2014/main" id="{D2D86BCB-8729-4935-99EB-4DF3D6FFA985}"/>
              </a:ext>
            </a:extLst>
          </p:cNvPr>
          <p:cNvSpPr>
            <a:spLocks noGrp="1"/>
          </p:cNvSpPr>
          <p:nvPr>
            <p:ph type="title"/>
          </p:nvPr>
        </p:nvSpPr>
        <p:spPr>
          <a:xfrm>
            <a:off x="318499" y="220624"/>
            <a:ext cx="8628522" cy="1325564"/>
          </a:xfrm>
          <a:noFill/>
        </p:spPr>
        <p:txBody>
          <a:bodyPr>
            <a:normAutofit/>
          </a:bodyPr>
          <a:lstStyle/>
          <a:p>
            <a:r>
              <a:rPr lang="en-US" sz="3200" b="1" dirty="0">
                <a:solidFill>
                  <a:schemeClr val="accent2"/>
                </a:solidFill>
                <a:latin typeface="Arial" panose="020B0604020202020204" pitchFamily="34" charset="0"/>
                <a:cs typeface="Arial" panose="020B0604020202020204" pitchFamily="34" charset="0"/>
              </a:rPr>
              <a:t>Honorarium – Paid to Foreign Nationals</a:t>
            </a:r>
          </a:p>
        </p:txBody>
      </p:sp>
      <p:sp>
        <p:nvSpPr>
          <p:cNvPr id="3" name="Text Placeholder 2">
            <a:extLst>
              <a:ext uri="{FF2B5EF4-FFF2-40B4-BE49-F238E27FC236}">
                <a16:creationId xmlns:a16="http://schemas.microsoft.com/office/drawing/2014/main" id="{1EBB1BAB-C649-4B2D-B1FB-5EA7FE3062B8}"/>
              </a:ext>
            </a:extLst>
          </p:cNvPr>
          <p:cNvSpPr>
            <a:spLocks noGrp="1"/>
          </p:cNvSpPr>
          <p:nvPr>
            <p:ph type="body" idx="1"/>
          </p:nvPr>
        </p:nvSpPr>
        <p:spPr>
          <a:xfrm>
            <a:off x="318499" y="1612845"/>
            <a:ext cx="8318372" cy="4351338"/>
          </a:xfrm>
        </p:spPr>
        <p:txBody>
          <a:bodyPr>
            <a:normAutofit/>
          </a:bodyPr>
          <a:lstStyle/>
          <a:p>
            <a:pPr marL="0" indent="0">
              <a:buNone/>
            </a:pPr>
            <a:r>
              <a:rPr lang="en-US" sz="2000" b="1" i="0" u="none" strike="noStrike" baseline="0" dirty="0">
                <a:solidFill>
                  <a:srgbClr val="663300"/>
                </a:solidFill>
                <a:latin typeface="Arial" panose="020B0604020202020204" pitchFamily="34" charset="0"/>
                <a:cs typeface="Arial" panose="020B0604020202020204" pitchFamily="34" charset="0"/>
              </a:rPr>
              <a:t>What needs to happen</a:t>
            </a:r>
            <a:r>
              <a:rPr lang="en-US" sz="2000" b="0" i="0" u="none" strike="noStrike" baseline="0" dirty="0">
                <a:solidFill>
                  <a:srgbClr val="663300"/>
                </a:solidFill>
                <a:latin typeface="Arial" panose="020B0604020202020204" pitchFamily="34" charset="0"/>
                <a:cs typeface="Arial" panose="020B0604020202020204" pitchFamily="34" charset="0"/>
              </a:rPr>
              <a:t>: </a:t>
            </a:r>
          </a:p>
          <a:p>
            <a:pPr>
              <a:lnSpc>
                <a:spcPct val="100000"/>
              </a:lnSpc>
              <a:spcBef>
                <a:spcPts val="0"/>
              </a:spcBef>
              <a:buSzPts val="1000"/>
              <a:tabLst>
                <a:tab pos="457200" algn="l"/>
              </a:tabLst>
            </a:pPr>
            <a:r>
              <a:rPr lang="en-US" sz="1800" dirty="0">
                <a:solidFill>
                  <a:srgbClr val="663300"/>
                </a:solidFill>
                <a:latin typeface="Arial" panose="020B0604020202020204" pitchFamily="34" charset="0"/>
                <a:ea typeface="Times New Roman" panose="02020603050405020304" pitchFamily="18" charset="0"/>
                <a:cs typeface="Arial" panose="020B0604020202020204" pitchFamily="34" charset="0"/>
              </a:rPr>
              <a:t>Must go through Export Control Process</a:t>
            </a:r>
          </a:p>
          <a:p>
            <a:pPr>
              <a:lnSpc>
                <a:spcPct val="100000"/>
              </a:lnSpc>
              <a:spcBef>
                <a:spcPts val="0"/>
              </a:spcBef>
              <a:buSzPts val="1000"/>
              <a:tabLst>
                <a:tab pos="457200" algn="l"/>
              </a:tabLst>
            </a:pPr>
            <a:r>
              <a:rPr lang="en-US" sz="1800" dirty="0">
                <a:solidFill>
                  <a:srgbClr val="663300"/>
                </a:solidFill>
                <a:effectLst/>
                <a:latin typeface="Arial" panose="020B0604020202020204" pitchFamily="34" charset="0"/>
                <a:ea typeface="Times New Roman" panose="02020603050405020304" pitchFamily="18" charset="0"/>
                <a:cs typeface="Arial" panose="020B0604020202020204" pitchFamily="34" charset="0"/>
              </a:rPr>
              <a:t>Obtain a copy of the passport and visa</a:t>
            </a:r>
          </a:p>
          <a:p>
            <a:pPr>
              <a:lnSpc>
                <a:spcPct val="100000"/>
              </a:lnSpc>
              <a:spcBef>
                <a:spcPts val="0"/>
              </a:spcBef>
              <a:buSzPts val="1000"/>
              <a:tabLst>
                <a:tab pos="457200" algn="l"/>
              </a:tabLst>
            </a:pPr>
            <a:r>
              <a:rPr lang="en-US" sz="1800" dirty="0">
                <a:solidFill>
                  <a:srgbClr val="663300"/>
                </a:solidFill>
                <a:effectLst/>
                <a:latin typeface="Arial" panose="020B0604020202020204" pitchFamily="34" charset="0"/>
                <a:ea typeface="Times New Roman" panose="02020603050405020304" pitchFamily="18" charset="0"/>
                <a:cs typeface="Arial" panose="020B0604020202020204" pitchFamily="34" charset="0"/>
              </a:rPr>
              <a:t>Determine if </a:t>
            </a:r>
            <a:r>
              <a:rPr lang="en-US" sz="1800" dirty="0">
                <a:solidFill>
                  <a:srgbClr val="663300"/>
                </a:solidFill>
                <a:latin typeface="Arial" panose="020B0604020202020204" pitchFamily="34" charset="0"/>
                <a:ea typeface="Times New Roman" panose="02020603050405020304" pitchFamily="18" charset="0"/>
                <a:cs typeface="Arial" panose="020B0604020202020204" pitchFamily="34" charset="0"/>
              </a:rPr>
              <a:t>the visa status is able to be paid an honorarium or have travel expenses reimbursed</a:t>
            </a:r>
          </a:p>
          <a:p>
            <a:pPr>
              <a:lnSpc>
                <a:spcPct val="100000"/>
              </a:lnSpc>
              <a:spcBef>
                <a:spcPts val="0"/>
              </a:spcBef>
              <a:buSzPts val="1000"/>
              <a:tabLst>
                <a:tab pos="457200" algn="l"/>
              </a:tabLst>
            </a:pPr>
            <a:r>
              <a:rPr lang="en-US" sz="1800" dirty="0">
                <a:solidFill>
                  <a:srgbClr val="663300"/>
                </a:solidFill>
                <a:latin typeface="Arial" panose="020B0604020202020204" pitchFamily="34" charset="0"/>
                <a:ea typeface="Times New Roman" panose="02020603050405020304" pitchFamily="18" charset="0"/>
                <a:cs typeface="Arial" panose="020B0604020202020204" pitchFamily="34" charset="0"/>
              </a:rPr>
              <a:t>Request additional documentations as required based on visa status</a:t>
            </a:r>
            <a:endParaRPr lang="en-US" sz="1800" dirty="0">
              <a:solidFill>
                <a:srgbClr val="663300"/>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00000"/>
              </a:lnSpc>
              <a:spcBef>
                <a:spcPts val="0"/>
              </a:spcBef>
              <a:buSzPts val="1000"/>
              <a:tabLst>
                <a:tab pos="457200" algn="l"/>
              </a:tabLst>
            </a:pPr>
            <a:r>
              <a:rPr lang="en-US" sz="1800" dirty="0">
                <a:solidFill>
                  <a:srgbClr val="663300"/>
                </a:solidFill>
                <a:effectLst/>
                <a:latin typeface="Arial" panose="020B0604020202020204" pitchFamily="34" charset="0"/>
                <a:ea typeface="Times New Roman" panose="02020603050405020304" pitchFamily="18" charset="0"/>
                <a:cs typeface="Arial" panose="020B0604020202020204" pitchFamily="34" charset="0"/>
              </a:rPr>
              <a:t>All recipients of an honorarium or reimbursement of travel expenses must complete Form W-8BEN</a:t>
            </a:r>
          </a:p>
          <a:p>
            <a:pPr>
              <a:lnSpc>
                <a:spcPct val="100000"/>
              </a:lnSpc>
              <a:spcBef>
                <a:spcPts val="0"/>
              </a:spcBef>
              <a:buSzPts val="1000"/>
              <a:tabLst>
                <a:tab pos="457200" algn="l"/>
              </a:tabLst>
            </a:pPr>
            <a:r>
              <a:rPr lang="en-US" sz="1800" dirty="0">
                <a:solidFill>
                  <a:srgbClr val="663300"/>
                </a:solidFill>
                <a:latin typeface="Arial" panose="020B0604020202020204" pitchFamily="34" charset="0"/>
                <a:ea typeface="Calibri" panose="020F0502020204030204" pitchFamily="34" charset="0"/>
                <a:cs typeface="Arial" panose="020B0604020202020204" pitchFamily="34" charset="0"/>
              </a:rPr>
              <a:t>Unless exempted by a current tax treaty with the NRA’s Country of residence, payment for honoraria or reimbursement of undocumented travel expenses are subject to 30% federal tax withholding and State income tax withholding of 4.25%</a:t>
            </a:r>
          </a:p>
          <a:p>
            <a:pPr>
              <a:lnSpc>
                <a:spcPct val="100000"/>
              </a:lnSpc>
              <a:spcBef>
                <a:spcPts val="0"/>
              </a:spcBef>
              <a:buSzPts val="1000"/>
              <a:tabLst>
                <a:tab pos="457200" algn="l"/>
              </a:tabLst>
            </a:pPr>
            <a:r>
              <a:rPr lang="en-US" sz="1800" dirty="0">
                <a:solidFill>
                  <a:srgbClr val="663300"/>
                </a:solidFill>
                <a:effectLst/>
                <a:latin typeface="Arial" panose="020B0604020202020204" pitchFamily="34" charset="0"/>
                <a:ea typeface="Calibri" panose="020F0502020204030204" pitchFamily="34" charset="0"/>
                <a:cs typeface="Arial" panose="020B0604020202020204" pitchFamily="34" charset="0"/>
              </a:rPr>
              <a:t>Form 8233 must be completed in order to claim treaty benefits with a valid US tax identification number</a:t>
            </a:r>
          </a:p>
          <a:p>
            <a:pPr>
              <a:lnSpc>
                <a:spcPct val="100000"/>
              </a:lnSpc>
              <a:spcBef>
                <a:spcPts val="0"/>
              </a:spcBef>
              <a:buSzPts val="1000"/>
              <a:tabLst>
                <a:tab pos="457200" algn="l"/>
              </a:tabLst>
            </a:pPr>
            <a:r>
              <a:rPr lang="en-US" sz="1800" dirty="0">
                <a:solidFill>
                  <a:srgbClr val="663300"/>
                </a:solidFill>
                <a:latin typeface="Arial" panose="020B0604020202020204" pitchFamily="34" charset="0"/>
                <a:ea typeface="Calibri" panose="020F0502020204030204" pitchFamily="34" charset="0"/>
                <a:cs typeface="Arial" panose="020B0604020202020204" pitchFamily="34" charset="0"/>
              </a:rPr>
              <a:t>Form 1042 will be issued at the end of the calendar year</a:t>
            </a:r>
            <a:endParaRPr lang="en-US" sz="1800" dirty="0">
              <a:solidFill>
                <a:srgbClr val="663300"/>
              </a:solidFill>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US" sz="2400" b="1" dirty="0">
              <a:solidFill>
                <a:schemeClr val="accent2"/>
              </a:solidFill>
              <a:latin typeface="Arial" panose="020B0604020202020204" pitchFamily="34" charset="0"/>
              <a:cs typeface="Arial" panose="020B0604020202020204" pitchFamily="34" charset="0"/>
            </a:endParaRPr>
          </a:p>
          <a:p>
            <a:endParaRPr lang="en-US" b="1" dirty="0">
              <a:solidFill>
                <a:schemeClr val="accent2"/>
              </a:solidFill>
            </a:endParaRPr>
          </a:p>
          <a:p>
            <a:pPr marL="457200" lvl="1" indent="0">
              <a:buNone/>
            </a:pPr>
            <a:endParaRPr lang="en-US" sz="2400" dirty="0">
              <a:solidFill>
                <a:schemeClr val="accent2"/>
              </a:solidFill>
            </a:endParaRPr>
          </a:p>
        </p:txBody>
      </p:sp>
      <p:cxnSp>
        <p:nvCxnSpPr>
          <p:cNvPr id="8" name="Straight Connector 7">
            <a:extLst>
              <a:ext uri="{FF2B5EF4-FFF2-40B4-BE49-F238E27FC236}">
                <a16:creationId xmlns:a16="http://schemas.microsoft.com/office/drawing/2014/main" id="{A34C5183-DEDB-4D0A-B960-30812F9EF759}"/>
              </a:ext>
            </a:extLst>
          </p:cNvPr>
          <p:cNvCxnSpPr/>
          <p:nvPr/>
        </p:nvCxnSpPr>
        <p:spPr>
          <a:xfrm>
            <a:off x="431593" y="1407559"/>
            <a:ext cx="8280813" cy="0"/>
          </a:xfrm>
          <a:prstGeom prst="line">
            <a:avLst/>
          </a:prstGeom>
          <a:no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033802466"/>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F0C400"/>
      </a:accent1>
      <a:accent2>
        <a:srgbClr val="532E1F"/>
      </a:accent2>
      <a:accent3>
        <a:srgbClr val="009080"/>
      </a:accent3>
      <a:accent4>
        <a:srgbClr val="E56848"/>
      </a:accent4>
      <a:accent5>
        <a:srgbClr val="B91133"/>
      </a:accent5>
      <a:accent6>
        <a:srgbClr val="C09FDA"/>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Family Feud Master">
  <a:themeElements>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amily Feud Bible Edition v1.5">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mily Feud Bible Edition v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mily Feud Bible Edition v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mily Feud Bible Edition v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mily Feud Bible Edition v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mily Feud Bible Edition v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mily Feud Bible Edition v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mily Feud Bible Edition v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mily Feud Bible Edition v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mily Feud Bible Edition v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mily Feud Bible Edition v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mily Feud Bible Edition v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 Template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F0C400"/>
      </a:accent1>
      <a:accent2>
        <a:srgbClr val="532E1F"/>
      </a:accent2>
      <a:accent3>
        <a:srgbClr val="009080"/>
      </a:accent3>
      <a:accent4>
        <a:srgbClr val="E56848"/>
      </a:accent4>
      <a:accent5>
        <a:srgbClr val="B91133"/>
      </a:accent5>
      <a:accent6>
        <a:srgbClr val="C09FDA"/>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F0C400"/>
      </a:accent1>
      <a:accent2>
        <a:srgbClr val="532E1F"/>
      </a:accent2>
      <a:accent3>
        <a:srgbClr val="009080"/>
      </a:accent3>
      <a:accent4>
        <a:srgbClr val="E56848"/>
      </a:accent4>
      <a:accent5>
        <a:srgbClr val="B91133"/>
      </a:accent5>
      <a:accent6>
        <a:srgbClr val="C09FDA"/>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19939</TotalTime>
  <Words>2161</Words>
  <Application>Microsoft Office PowerPoint</Application>
  <PresentationFormat>On-screen Show (4:3)</PresentationFormat>
  <Paragraphs>334</Paragraphs>
  <Slides>45</Slides>
  <Notes>0</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45</vt:i4>
      </vt:variant>
    </vt:vector>
  </HeadingPairs>
  <TitlesOfParts>
    <vt:vector size="60" baseType="lpstr">
      <vt:lpstr>Arial</vt:lpstr>
      <vt:lpstr>Arial Black</vt:lpstr>
      <vt:lpstr>Calibri</vt:lpstr>
      <vt:lpstr>Calibri Light</vt:lpstr>
      <vt:lpstr>Courier New</vt:lpstr>
      <vt:lpstr>Montserrat Medium</vt:lpstr>
      <vt:lpstr>Snap ITC</vt:lpstr>
      <vt:lpstr>Symbol</vt:lpstr>
      <vt:lpstr>Tahoma</vt:lpstr>
      <vt:lpstr>Times New Roman</vt:lpstr>
      <vt:lpstr>Wingdings</vt:lpstr>
      <vt:lpstr>Office Theme</vt:lpstr>
      <vt:lpstr>Family Feud Master</vt:lpstr>
      <vt:lpstr>2. Template design</vt:lpstr>
      <vt:lpstr>1_Office Theme</vt:lpstr>
      <vt:lpstr>Campus Operations Meeting  November 13th, 2023</vt:lpstr>
      <vt:lpstr>Campus Operations Meeting</vt:lpstr>
      <vt:lpstr>New Travel Management Services Partner</vt:lpstr>
      <vt:lpstr>New Travel Partner</vt:lpstr>
      <vt:lpstr>Payments to Individuals</vt:lpstr>
      <vt:lpstr>Honorarium</vt:lpstr>
      <vt:lpstr>Honorarium</vt:lpstr>
      <vt:lpstr>Honorarium</vt:lpstr>
      <vt:lpstr>Honorarium – Paid to Foreign Nationals</vt:lpstr>
      <vt:lpstr>Honorarium – Paid to Foreign Nationals</vt:lpstr>
      <vt:lpstr>Independent Contractor (IC) Yes or No?</vt:lpstr>
      <vt:lpstr>Employee Classifications</vt:lpstr>
      <vt:lpstr>Employee Classifications</vt:lpstr>
      <vt:lpstr>Independent Contractor (IC)</vt:lpstr>
      <vt:lpstr>Independent Contractor (IC)</vt:lpstr>
      <vt:lpstr>Independent Contractor (IC)</vt:lpstr>
      <vt:lpstr>Independent Contractor (IC)</vt:lpstr>
      <vt:lpstr>Independent Contractor (IC)</vt:lpstr>
      <vt:lpstr>Scenario</vt:lpstr>
      <vt:lpstr>Who am I?</vt:lpstr>
      <vt:lpstr>Independent Contractor (IC)</vt:lpstr>
      <vt:lpstr>Independent Contractor (IC)</vt:lpstr>
      <vt:lpstr>Independent Contractors (IC)</vt:lpstr>
      <vt:lpstr>IC Payments to Foreign Nationals Working in the U.S.</vt:lpstr>
      <vt:lpstr>IC Payments to Foreign Nationals Working in the U.S.</vt:lpstr>
      <vt:lpstr>IC Payments to Foreign Nationals Working in the U.S.</vt:lpstr>
      <vt:lpstr>IC Payments to Foreign Nationals Working in the U.S.</vt:lpstr>
      <vt:lpstr>IC Payments to Foreign Nationals Working in the U.S.</vt:lpstr>
      <vt:lpstr>IC Payments to Foreign Nationals Working in the U.S.</vt:lpstr>
      <vt:lpstr>IC Payments to Foreign Nationals Working in the U.S.</vt:lpstr>
      <vt:lpstr>“New” Purchasing Forms</vt:lpstr>
      <vt:lpstr>Purchasing – Purchase Requistion </vt:lpstr>
      <vt:lpstr>Purchasing – Purchase Requisition</vt:lpstr>
      <vt:lpstr>Purchasing – Sole Source Justification </vt:lpstr>
      <vt:lpstr>Purchasing – Sole Source Justification </vt:lpstr>
      <vt:lpstr>Purchasing – Single Source Justification </vt:lpstr>
      <vt:lpstr>Purchasing – Single Source Justification  </vt:lpstr>
      <vt:lpstr>Purchasing Forms  </vt:lpstr>
      <vt:lpstr>Quick Hits</vt:lpstr>
      <vt:lpstr>Quick Hits</vt:lpstr>
      <vt:lpstr>Quick Hits</vt:lpstr>
      <vt:lpstr>Quick Hits</vt:lpstr>
      <vt:lpstr>Quick Hits</vt:lpstr>
      <vt:lpstr>Future Schedule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Kozdron</dc:creator>
  <cp:lastModifiedBy>Laura Weber</cp:lastModifiedBy>
  <cp:revision>253</cp:revision>
  <cp:lastPrinted>2023-11-13T18:02:06Z</cp:lastPrinted>
  <dcterms:modified xsi:type="dcterms:W3CDTF">2023-12-15T14:08:11Z</dcterms:modified>
</cp:coreProperties>
</file>