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29"/>
  </p:notesMasterIdLst>
  <p:handoutMasterIdLst>
    <p:handoutMasterId r:id="rId30"/>
  </p:handoutMasterIdLst>
  <p:sldIdLst>
    <p:sldId id="256" r:id="rId5"/>
    <p:sldId id="328" r:id="rId6"/>
    <p:sldId id="344" r:id="rId7"/>
    <p:sldId id="364" r:id="rId8"/>
    <p:sldId id="346" r:id="rId9"/>
    <p:sldId id="361" r:id="rId10"/>
    <p:sldId id="360" r:id="rId11"/>
    <p:sldId id="362" r:id="rId12"/>
    <p:sldId id="348" r:id="rId13"/>
    <p:sldId id="376" r:id="rId14"/>
    <p:sldId id="347" r:id="rId15"/>
    <p:sldId id="377" r:id="rId16"/>
    <p:sldId id="374" r:id="rId17"/>
    <p:sldId id="373" r:id="rId18"/>
    <p:sldId id="349" r:id="rId19"/>
    <p:sldId id="370" r:id="rId20"/>
    <p:sldId id="369" r:id="rId21"/>
    <p:sldId id="372" r:id="rId22"/>
    <p:sldId id="365" r:id="rId23"/>
    <p:sldId id="366" r:id="rId24"/>
    <p:sldId id="367" r:id="rId25"/>
    <p:sldId id="351" r:id="rId26"/>
    <p:sldId id="286" r:id="rId27"/>
    <p:sldId id="258" r:id="rId28"/>
  </p:sldIdLst>
  <p:sldSz cx="9602788" cy="6858000"/>
  <p:notesSz cx="7023100" cy="93091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50">
          <p15:clr>
            <a:srgbClr val="A4A3A4"/>
          </p15:clr>
        </p15:guide>
        <p15:guide id="2" orient="horz" pos="808">
          <p15:clr>
            <a:srgbClr val="A4A3A4"/>
          </p15:clr>
        </p15:guide>
        <p15:guide id="3" pos="290">
          <p15:clr>
            <a:srgbClr val="A4A3A4"/>
          </p15:clr>
        </p15:guide>
        <p15:guide id="4" pos="5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C2B"/>
    <a:srgbClr val="595997"/>
    <a:srgbClr val="F48132"/>
    <a:srgbClr val="828D30"/>
    <a:srgbClr val="008075"/>
    <a:srgbClr val="932077"/>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85421" autoAdjust="0"/>
  </p:normalViewPr>
  <p:slideViewPr>
    <p:cSldViewPr snapToGrid="0">
      <p:cViewPr varScale="1">
        <p:scale>
          <a:sx n="99" d="100"/>
          <a:sy n="99" d="100"/>
        </p:scale>
        <p:origin x="1428" y="72"/>
      </p:cViewPr>
      <p:guideLst>
        <p:guide orient="horz" pos="3950"/>
        <p:guide orient="horz" pos="808"/>
        <p:guide pos="290"/>
        <p:guide pos="575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6487F-A1D6-4E3E-B703-B00EFAD888C4}"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B869A8DF-3AE9-4EB5-817D-6B429BAD0A1E}">
      <dgm:prSet phldrT="[Text]"/>
      <dgm:spPr/>
      <dgm:t>
        <a:bodyPr/>
        <a:lstStyle/>
        <a:p>
          <a:pPr algn="l"/>
          <a:r>
            <a:rPr lang="en-US" dirty="0" smtClean="0"/>
            <a:t>Response to Suicide &amp; Attempted Suicide</a:t>
          </a:r>
          <a:endParaRPr lang="en-US" dirty="0"/>
        </a:p>
      </dgm:t>
    </dgm:pt>
    <dgm:pt modelId="{453B55C1-94DB-4F33-80D3-0594854F4F66}" type="parTrans" cxnId="{9239946F-22F3-4FD0-BF23-E93B1C88F87D}">
      <dgm:prSet/>
      <dgm:spPr/>
      <dgm:t>
        <a:bodyPr/>
        <a:lstStyle/>
        <a:p>
          <a:endParaRPr lang="en-US"/>
        </a:p>
      </dgm:t>
    </dgm:pt>
    <dgm:pt modelId="{FB1E93FD-05AC-4258-9458-1FCF5307E489}" type="sibTrans" cxnId="{9239946F-22F3-4FD0-BF23-E93B1C88F87D}">
      <dgm:prSet/>
      <dgm:spPr/>
      <dgm:t>
        <a:bodyPr/>
        <a:lstStyle/>
        <a:p>
          <a:endParaRPr lang="en-US"/>
        </a:p>
      </dgm:t>
    </dgm:pt>
    <dgm:pt modelId="{7E21539D-D40C-493D-8EE5-055AD702E321}">
      <dgm:prSet/>
      <dgm:spPr/>
      <dgm:t>
        <a:bodyPr/>
        <a:lstStyle/>
        <a:p>
          <a:pPr algn="l"/>
          <a:r>
            <a:rPr lang="en-US" dirty="0" smtClean="0"/>
            <a:t>Opioid Use</a:t>
          </a:r>
          <a:endParaRPr lang="en-US" dirty="0"/>
        </a:p>
      </dgm:t>
    </dgm:pt>
    <dgm:pt modelId="{B5928C92-B36C-48AC-BB39-1EFE6DA3AD1E}" type="parTrans" cxnId="{17BB2996-4F39-4832-B4CA-DABA61D5A2B5}">
      <dgm:prSet/>
      <dgm:spPr/>
      <dgm:t>
        <a:bodyPr/>
        <a:lstStyle/>
        <a:p>
          <a:endParaRPr lang="en-US"/>
        </a:p>
      </dgm:t>
    </dgm:pt>
    <dgm:pt modelId="{C20B1CF8-6F98-4BE8-B859-1FCA1287ED79}" type="sibTrans" cxnId="{17BB2996-4F39-4832-B4CA-DABA61D5A2B5}">
      <dgm:prSet/>
      <dgm:spPr/>
      <dgm:t>
        <a:bodyPr/>
        <a:lstStyle/>
        <a:p>
          <a:endParaRPr lang="en-US"/>
        </a:p>
      </dgm:t>
    </dgm:pt>
    <dgm:pt modelId="{22F13090-F733-42F3-8530-0843144C920E}">
      <dgm:prSet/>
      <dgm:spPr/>
      <dgm:t>
        <a:bodyPr/>
        <a:lstStyle/>
        <a:p>
          <a:pPr algn="l"/>
          <a:r>
            <a:rPr lang="en-US" dirty="0" smtClean="0"/>
            <a:t>Symposium Discussion</a:t>
          </a:r>
          <a:endParaRPr lang="en-US" dirty="0"/>
        </a:p>
      </dgm:t>
    </dgm:pt>
    <dgm:pt modelId="{2CDF1BD3-1821-4B02-B325-2F8EF5A3E926}" type="parTrans" cxnId="{8243EBF1-F487-4FC1-A8FB-774E56BDB316}">
      <dgm:prSet/>
      <dgm:spPr/>
      <dgm:t>
        <a:bodyPr/>
        <a:lstStyle/>
        <a:p>
          <a:endParaRPr lang="en-US"/>
        </a:p>
      </dgm:t>
    </dgm:pt>
    <dgm:pt modelId="{819556A6-2B12-4522-BBFD-CF4F53F60F0B}" type="sibTrans" cxnId="{8243EBF1-F487-4FC1-A8FB-774E56BDB316}">
      <dgm:prSet/>
      <dgm:spPr/>
      <dgm:t>
        <a:bodyPr/>
        <a:lstStyle/>
        <a:p>
          <a:endParaRPr lang="en-US"/>
        </a:p>
      </dgm:t>
    </dgm:pt>
    <dgm:pt modelId="{28BE93C5-3B15-4C39-899F-8ACEBAE14E55}">
      <dgm:prSet/>
      <dgm:spPr/>
      <dgm:t>
        <a:bodyPr/>
        <a:lstStyle/>
        <a:p>
          <a:pPr algn="l"/>
          <a:r>
            <a:rPr lang="en-US" dirty="0" smtClean="0"/>
            <a:t>CMU Insights</a:t>
          </a:r>
          <a:endParaRPr lang="en-US" dirty="0"/>
        </a:p>
      </dgm:t>
    </dgm:pt>
    <dgm:pt modelId="{74927F10-A6C7-4EEA-BE47-EBD92B0CF355}" type="parTrans" cxnId="{8B1940EE-EAF8-463F-9F45-7AD255C2AEF5}">
      <dgm:prSet/>
      <dgm:spPr/>
      <dgm:t>
        <a:bodyPr/>
        <a:lstStyle/>
        <a:p>
          <a:endParaRPr lang="en-US"/>
        </a:p>
      </dgm:t>
    </dgm:pt>
    <dgm:pt modelId="{C90A2B4C-CE45-4F9E-9F09-366D9C977815}" type="sibTrans" cxnId="{8B1940EE-EAF8-463F-9F45-7AD255C2AEF5}">
      <dgm:prSet/>
      <dgm:spPr/>
      <dgm:t>
        <a:bodyPr/>
        <a:lstStyle/>
        <a:p>
          <a:endParaRPr lang="en-US"/>
        </a:p>
      </dgm:t>
    </dgm:pt>
    <dgm:pt modelId="{C7B9B263-A1AA-40F1-AAE3-59D6155D6744}">
      <dgm:prSet/>
      <dgm:spPr/>
      <dgm:t>
        <a:bodyPr/>
        <a:lstStyle/>
        <a:p>
          <a:pPr algn="l"/>
          <a:r>
            <a:rPr lang="en-US" dirty="0" smtClean="0"/>
            <a:t>Cameras</a:t>
          </a:r>
          <a:endParaRPr lang="en-US" dirty="0"/>
        </a:p>
      </dgm:t>
    </dgm:pt>
    <dgm:pt modelId="{963F9504-F381-4947-ABC5-179A1EA45281}" type="parTrans" cxnId="{DD0D0EBB-BDAC-4031-A653-D53B722B0E1D}">
      <dgm:prSet/>
      <dgm:spPr/>
      <dgm:t>
        <a:bodyPr/>
        <a:lstStyle/>
        <a:p>
          <a:endParaRPr lang="en-US"/>
        </a:p>
      </dgm:t>
    </dgm:pt>
    <dgm:pt modelId="{C71F2597-14B3-44D1-A737-C915BAEC0F5A}" type="sibTrans" cxnId="{DD0D0EBB-BDAC-4031-A653-D53B722B0E1D}">
      <dgm:prSet/>
      <dgm:spPr/>
      <dgm:t>
        <a:bodyPr/>
        <a:lstStyle/>
        <a:p>
          <a:endParaRPr lang="en-US"/>
        </a:p>
      </dgm:t>
    </dgm:pt>
    <dgm:pt modelId="{756DC4A4-FDF7-4DD0-8B9B-974C443D8DC0}">
      <dgm:prSet/>
      <dgm:spPr/>
      <dgm:t>
        <a:bodyPr/>
        <a:lstStyle/>
        <a:p>
          <a:pPr algn="l"/>
          <a:r>
            <a:rPr lang="en-US" dirty="0" smtClean="0"/>
            <a:t>Carrier Concerns</a:t>
          </a:r>
          <a:endParaRPr lang="en-US" dirty="0"/>
        </a:p>
      </dgm:t>
    </dgm:pt>
    <dgm:pt modelId="{1B0FC022-EB75-4D72-A567-8B5672D5B438}" type="parTrans" cxnId="{0774EC81-11A4-4330-AE17-58B9D113EB45}">
      <dgm:prSet/>
      <dgm:spPr/>
      <dgm:t>
        <a:bodyPr/>
        <a:lstStyle/>
        <a:p>
          <a:endParaRPr lang="en-US"/>
        </a:p>
      </dgm:t>
    </dgm:pt>
    <dgm:pt modelId="{795485C4-33D4-484E-8736-755142B33F9A}" type="sibTrans" cxnId="{0774EC81-11A4-4330-AE17-58B9D113EB45}">
      <dgm:prSet/>
      <dgm:spPr/>
      <dgm:t>
        <a:bodyPr/>
        <a:lstStyle/>
        <a:p>
          <a:endParaRPr lang="en-US"/>
        </a:p>
      </dgm:t>
    </dgm:pt>
    <dgm:pt modelId="{696E3641-2C10-41B7-A1D1-5E5894E8DAA8}" type="pres">
      <dgm:prSet presAssocID="{2F96487F-A1D6-4E3E-B703-B00EFAD888C4}" presName="linearFlow" presStyleCnt="0">
        <dgm:presLayoutVars>
          <dgm:dir/>
          <dgm:resizeHandles val="exact"/>
        </dgm:presLayoutVars>
      </dgm:prSet>
      <dgm:spPr/>
      <dgm:t>
        <a:bodyPr/>
        <a:lstStyle/>
        <a:p>
          <a:endParaRPr lang="en-US"/>
        </a:p>
      </dgm:t>
    </dgm:pt>
    <dgm:pt modelId="{03DD1E25-0DA3-40E1-AF61-9A76007B1ED7}" type="pres">
      <dgm:prSet presAssocID="{756DC4A4-FDF7-4DD0-8B9B-974C443D8DC0}" presName="composite" presStyleCnt="0"/>
      <dgm:spPr/>
    </dgm:pt>
    <dgm:pt modelId="{7DD5EC16-79B6-4C49-B468-B096FEA8497B}" type="pres">
      <dgm:prSet presAssocID="{756DC4A4-FDF7-4DD0-8B9B-974C443D8DC0}"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A5E53860-9A70-450E-9839-574EF0266DD6}" type="pres">
      <dgm:prSet presAssocID="{756DC4A4-FDF7-4DD0-8B9B-974C443D8DC0}" presName="txShp" presStyleLbl="node1" presStyleIdx="0" presStyleCnt="6">
        <dgm:presLayoutVars>
          <dgm:bulletEnabled val="1"/>
        </dgm:presLayoutVars>
      </dgm:prSet>
      <dgm:spPr/>
      <dgm:t>
        <a:bodyPr/>
        <a:lstStyle/>
        <a:p>
          <a:endParaRPr lang="en-US"/>
        </a:p>
      </dgm:t>
    </dgm:pt>
    <dgm:pt modelId="{8231BDC7-E311-4F07-9A29-7CC4A2D812F0}" type="pres">
      <dgm:prSet presAssocID="{795485C4-33D4-484E-8736-755142B33F9A}" presName="spacing" presStyleCnt="0"/>
      <dgm:spPr/>
    </dgm:pt>
    <dgm:pt modelId="{4119D450-C809-4090-B475-F43FDCFEB615}" type="pres">
      <dgm:prSet presAssocID="{7E21539D-D40C-493D-8EE5-055AD702E321}" presName="composite" presStyleCnt="0"/>
      <dgm:spPr/>
    </dgm:pt>
    <dgm:pt modelId="{10FFD4D0-025E-41A8-AD10-6496DEBE2146}" type="pres">
      <dgm:prSet presAssocID="{7E21539D-D40C-493D-8EE5-055AD702E321}"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1000" r="-41000"/>
          </a:stretch>
        </a:blipFill>
      </dgm:spPr>
      <dgm:t>
        <a:bodyPr/>
        <a:lstStyle/>
        <a:p>
          <a:endParaRPr lang="en-US"/>
        </a:p>
      </dgm:t>
    </dgm:pt>
    <dgm:pt modelId="{E1651645-5724-4E62-BEBD-D70BA1127453}" type="pres">
      <dgm:prSet presAssocID="{7E21539D-D40C-493D-8EE5-055AD702E321}" presName="txShp" presStyleLbl="node1" presStyleIdx="1" presStyleCnt="6">
        <dgm:presLayoutVars>
          <dgm:bulletEnabled val="1"/>
        </dgm:presLayoutVars>
      </dgm:prSet>
      <dgm:spPr/>
      <dgm:t>
        <a:bodyPr/>
        <a:lstStyle/>
        <a:p>
          <a:endParaRPr lang="en-US"/>
        </a:p>
      </dgm:t>
    </dgm:pt>
    <dgm:pt modelId="{4BB17863-3D87-449B-94E2-779B2B167B1C}" type="pres">
      <dgm:prSet presAssocID="{C20B1CF8-6F98-4BE8-B859-1FCA1287ED79}" presName="spacing" presStyleCnt="0"/>
      <dgm:spPr/>
    </dgm:pt>
    <dgm:pt modelId="{A9799150-AA45-458E-B0BF-1197E047F591}" type="pres">
      <dgm:prSet presAssocID="{B869A8DF-3AE9-4EB5-817D-6B429BAD0A1E}" presName="composite" presStyleCnt="0"/>
      <dgm:spPr/>
    </dgm:pt>
    <dgm:pt modelId="{C87F5045-6FA7-4268-BF90-E123D5EDD816}" type="pres">
      <dgm:prSet presAssocID="{B869A8DF-3AE9-4EB5-817D-6B429BAD0A1E}"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904480C3-941F-4A0D-9BF5-7A5F7EAAF8CB}" type="pres">
      <dgm:prSet presAssocID="{B869A8DF-3AE9-4EB5-817D-6B429BAD0A1E}" presName="txShp" presStyleLbl="node1" presStyleIdx="2" presStyleCnt="6">
        <dgm:presLayoutVars>
          <dgm:bulletEnabled val="1"/>
        </dgm:presLayoutVars>
      </dgm:prSet>
      <dgm:spPr/>
      <dgm:t>
        <a:bodyPr/>
        <a:lstStyle/>
        <a:p>
          <a:endParaRPr lang="en-US"/>
        </a:p>
      </dgm:t>
    </dgm:pt>
    <dgm:pt modelId="{C3431868-D2DC-404E-AAA5-90EC5345A19D}" type="pres">
      <dgm:prSet presAssocID="{FB1E93FD-05AC-4258-9458-1FCF5307E489}" presName="spacing" presStyleCnt="0"/>
      <dgm:spPr/>
    </dgm:pt>
    <dgm:pt modelId="{BD04E811-B4E3-47EE-AFE7-826F14ADCFF4}" type="pres">
      <dgm:prSet presAssocID="{C7B9B263-A1AA-40F1-AAE3-59D6155D6744}" presName="composite" presStyleCnt="0"/>
      <dgm:spPr/>
    </dgm:pt>
    <dgm:pt modelId="{414D8F7C-8A51-49E6-8A6C-83ED5D001F85}" type="pres">
      <dgm:prSet presAssocID="{C7B9B263-A1AA-40F1-AAE3-59D6155D6744}"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70BFCDDC-5B6D-4D10-8462-B5D8BEC17BD7}" type="pres">
      <dgm:prSet presAssocID="{C7B9B263-A1AA-40F1-AAE3-59D6155D6744}" presName="txShp" presStyleLbl="node1" presStyleIdx="3" presStyleCnt="6">
        <dgm:presLayoutVars>
          <dgm:bulletEnabled val="1"/>
        </dgm:presLayoutVars>
      </dgm:prSet>
      <dgm:spPr/>
      <dgm:t>
        <a:bodyPr/>
        <a:lstStyle/>
        <a:p>
          <a:endParaRPr lang="en-US"/>
        </a:p>
      </dgm:t>
    </dgm:pt>
    <dgm:pt modelId="{7AD05CDB-B7EE-46B4-BADF-8FB6354FD287}" type="pres">
      <dgm:prSet presAssocID="{C71F2597-14B3-44D1-A737-C915BAEC0F5A}" presName="spacing" presStyleCnt="0"/>
      <dgm:spPr/>
    </dgm:pt>
    <dgm:pt modelId="{2B676144-4CEE-4B41-A215-45D1CAD1FF8B}" type="pres">
      <dgm:prSet presAssocID="{28BE93C5-3B15-4C39-899F-8ACEBAE14E55}" presName="composite" presStyleCnt="0"/>
      <dgm:spPr/>
    </dgm:pt>
    <dgm:pt modelId="{43E670A0-FBDD-412A-98D3-C1DC3F669E65}" type="pres">
      <dgm:prSet presAssocID="{28BE93C5-3B15-4C39-899F-8ACEBAE14E55}" presName="imgShp" presStyleLbl="fgImgPlace1" presStyleIdx="4" presStyleCnt="6" custLinFactNeighborX="-2862" custLinFactNeighborY="1431"/>
      <dgm:spPr>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FBC4D3DB-7967-4F3D-8B9A-84D6F30E71CB}" type="pres">
      <dgm:prSet presAssocID="{28BE93C5-3B15-4C39-899F-8ACEBAE14E55}" presName="txShp" presStyleLbl="node1" presStyleIdx="4" presStyleCnt="6">
        <dgm:presLayoutVars>
          <dgm:bulletEnabled val="1"/>
        </dgm:presLayoutVars>
      </dgm:prSet>
      <dgm:spPr/>
      <dgm:t>
        <a:bodyPr/>
        <a:lstStyle/>
        <a:p>
          <a:endParaRPr lang="en-US"/>
        </a:p>
      </dgm:t>
    </dgm:pt>
    <dgm:pt modelId="{C3BE4016-DDE4-4548-96CE-9E369B7F60AA}" type="pres">
      <dgm:prSet presAssocID="{C90A2B4C-CE45-4F9E-9F09-366D9C977815}" presName="spacing" presStyleCnt="0"/>
      <dgm:spPr/>
    </dgm:pt>
    <dgm:pt modelId="{A8B23FD5-43AA-4B40-AC99-9926312EFD30}" type="pres">
      <dgm:prSet presAssocID="{22F13090-F733-42F3-8530-0843144C920E}" presName="composite" presStyleCnt="0"/>
      <dgm:spPr/>
    </dgm:pt>
    <dgm:pt modelId="{D3A44A22-3F0F-4648-9587-AFB0393865A7}" type="pres">
      <dgm:prSet presAssocID="{22F13090-F733-42F3-8530-0843144C920E}"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9000" b="-19000"/>
          </a:stretch>
        </a:blipFill>
      </dgm:spPr>
      <dgm:t>
        <a:bodyPr/>
        <a:lstStyle/>
        <a:p>
          <a:endParaRPr lang="en-US"/>
        </a:p>
      </dgm:t>
    </dgm:pt>
    <dgm:pt modelId="{73FE2FF4-8F6E-4B76-BD4E-F7D725BE3040}" type="pres">
      <dgm:prSet presAssocID="{22F13090-F733-42F3-8530-0843144C920E}" presName="txShp" presStyleLbl="node1" presStyleIdx="5" presStyleCnt="6">
        <dgm:presLayoutVars>
          <dgm:bulletEnabled val="1"/>
        </dgm:presLayoutVars>
      </dgm:prSet>
      <dgm:spPr/>
      <dgm:t>
        <a:bodyPr/>
        <a:lstStyle/>
        <a:p>
          <a:endParaRPr lang="en-US"/>
        </a:p>
      </dgm:t>
    </dgm:pt>
  </dgm:ptLst>
  <dgm:cxnLst>
    <dgm:cxn modelId="{8B1940EE-EAF8-463F-9F45-7AD255C2AEF5}" srcId="{2F96487F-A1D6-4E3E-B703-B00EFAD888C4}" destId="{28BE93C5-3B15-4C39-899F-8ACEBAE14E55}" srcOrd="4" destOrd="0" parTransId="{74927F10-A6C7-4EEA-BE47-EBD92B0CF355}" sibTransId="{C90A2B4C-CE45-4F9E-9F09-366D9C977815}"/>
    <dgm:cxn modelId="{FB95DB86-7236-4342-935E-7BC1571EA31B}" type="presOf" srcId="{756DC4A4-FDF7-4DD0-8B9B-974C443D8DC0}" destId="{A5E53860-9A70-450E-9839-574EF0266DD6}" srcOrd="0" destOrd="0" presId="urn:microsoft.com/office/officeart/2005/8/layout/vList3"/>
    <dgm:cxn modelId="{DA4FF77E-B23F-4ADC-9A4C-51B8979A86E8}" type="presOf" srcId="{2F96487F-A1D6-4E3E-B703-B00EFAD888C4}" destId="{696E3641-2C10-41B7-A1D1-5E5894E8DAA8}" srcOrd="0" destOrd="0" presId="urn:microsoft.com/office/officeart/2005/8/layout/vList3"/>
    <dgm:cxn modelId="{184A3919-82A9-4493-9403-AF8622D1BBC1}" type="presOf" srcId="{7E21539D-D40C-493D-8EE5-055AD702E321}" destId="{E1651645-5724-4E62-BEBD-D70BA1127453}" srcOrd="0" destOrd="0" presId="urn:microsoft.com/office/officeart/2005/8/layout/vList3"/>
    <dgm:cxn modelId="{5A8F2F83-89E1-4B51-8595-FA315163C729}" type="presOf" srcId="{C7B9B263-A1AA-40F1-AAE3-59D6155D6744}" destId="{70BFCDDC-5B6D-4D10-8462-B5D8BEC17BD7}" srcOrd="0" destOrd="0" presId="urn:microsoft.com/office/officeart/2005/8/layout/vList3"/>
    <dgm:cxn modelId="{ECDD56A4-C1CE-4716-A342-8A7609824A43}" type="presOf" srcId="{B869A8DF-3AE9-4EB5-817D-6B429BAD0A1E}" destId="{904480C3-941F-4A0D-9BF5-7A5F7EAAF8CB}" srcOrd="0" destOrd="0" presId="urn:microsoft.com/office/officeart/2005/8/layout/vList3"/>
    <dgm:cxn modelId="{0774EC81-11A4-4330-AE17-58B9D113EB45}" srcId="{2F96487F-A1D6-4E3E-B703-B00EFAD888C4}" destId="{756DC4A4-FDF7-4DD0-8B9B-974C443D8DC0}" srcOrd="0" destOrd="0" parTransId="{1B0FC022-EB75-4D72-A567-8B5672D5B438}" sibTransId="{795485C4-33D4-484E-8736-755142B33F9A}"/>
    <dgm:cxn modelId="{17BB2996-4F39-4832-B4CA-DABA61D5A2B5}" srcId="{2F96487F-A1D6-4E3E-B703-B00EFAD888C4}" destId="{7E21539D-D40C-493D-8EE5-055AD702E321}" srcOrd="1" destOrd="0" parTransId="{B5928C92-B36C-48AC-BB39-1EFE6DA3AD1E}" sibTransId="{C20B1CF8-6F98-4BE8-B859-1FCA1287ED79}"/>
    <dgm:cxn modelId="{8243EBF1-F487-4FC1-A8FB-774E56BDB316}" srcId="{2F96487F-A1D6-4E3E-B703-B00EFAD888C4}" destId="{22F13090-F733-42F3-8530-0843144C920E}" srcOrd="5" destOrd="0" parTransId="{2CDF1BD3-1821-4B02-B325-2F8EF5A3E926}" sibTransId="{819556A6-2B12-4522-BBFD-CF4F53F60F0B}"/>
    <dgm:cxn modelId="{DD0D0EBB-BDAC-4031-A653-D53B722B0E1D}" srcId="{2F96487F-A1D6-4E3E-B703-B00EFAD888C4}" destId="{C7B9B263-A1AA-40F1-AAE3-59D6155D6744}" srcOrd="3" destOrd="0" parTransId="{963F9504-F381-4947-ABC5-179A1EA45281}" sibTransId="{C71F2597-14B3-44D1-A737-C915BAEC0F5A}"/>
    <dgm:cxn modelId="{9239946F-22F3-4FD0-BF23-E93B1C88F87D}" srcId="{2F96487F-A1D6-4E3E-B703-B00EFAD888C4}" destId="{B869A8DF-3AE9-4EB5-817D-6B429BAD0A1E}" srcOrd="2" destOrd="0" parTransId="{453B55C1-94DB-4F33-80D3-0594854F4F66}" sibTransId="{FB1E93FD-05AC-4258-9458-1FCF5307E489}"/>
    <dgm:cxn modelId="{9C6F981C-18A7-4DBD-A9CD-376501069831}" type="presOf" srcId="{22F13090-F733-42F3-8530-0843144C920E}" destId="{73FE2FF4-8F6E-4B76-BD4E-F7D725BE3040}" srcOrd="0" destOrd="0" presId="urn:microsoft.com/office/officeart/2005/8/layout/vList3"/>
    <dgm:cxn modelId="{C911A2E1-85BA-46A9-BF1E-FAB6DF278906}" type="presOf" srcId="{28BE93C5-3B15-4C39-899F-8ACEBAE14E55}" destId="{FBC4D3DB-7967-4F3D-8B9A-84D6F30E71CB}" srcOrd="0" destOrd="0" presId="urn:microsoft.com/office/officeart/2005/8/layout/vList3"/>
    <dgm:cxn modelId="{04250F8F-F732-4071-9580-2D0D5DA04A5C}" type="presParOf" srcId="{696E3641-2C10-41B7-A1D1-5E5894E8DAA8}" destId="{03DD1E25-0DA3-40E1-AF61-9A76007B1ED7}" srcOrd="0" destOrd="0" presId="urn:microsoft.com/office/officeart/2005/8/layout/vList3"/>
    <dgm:cxn modelId="{6CD2AEFE-2040-4AE3-8178-2247227E49A5}" type="presParOf" srcId="{03DD1E25-0DA3-40E1-AF61-9A76007B1ED7}" destId="{7DD5EC16-79B6-4C49-B468-B096FEA8497B}" srcOrd="0" destOrd="0" presId="urn:microsoft.com/office/officeart/2005/8/layout/vList3"/>
    <dgm:cxn modelId="{90A2435B-E636-446C-B24D-ECF2DF7E3059}" type="presParOf" srcId="{03DD1E25-0DA3-40E1-AF61-9A76007B1ED7}" destId="{A5E53860-9A70-450E-9839-574EF0266DD6}" srcOrd="1" destOrd="0" presId="urn:microsoft.com/office/officeart/2005/8/layout/vList3"/>
    <dgm:cxn modelId="{6E5408E7-B020-4D20-B1FC-306D375C6A1D}" type="presParOf" srcId="{696E3641-2C10-41B7-A1D1-5E5894E8DAA8}" destId="{8231BDC7-E311-4F07-9A29-7CC4A2D812F0}" srcOrd="1" destOrd="0" presId="urn:microsoft.com/office/officeart/2005/8/layout/vList3"/>
    <dgm:cxn modelId="{6378D884-2A8D-4B9F-B52A-46ABBD17660D}" type="presParOf" srcId="{696E3641-2C10-41B7-A1D1-5E5894E8DAA8}" destId="{4119D450-C809-4090-B475-F43FDCFEB615}" srcOrd="2" destOrd="0" presId="urn:microsoft.com/office/officeart/2005/8/layout/vList3"/>
    <dgm:cxn modelId="{AEF33897-3783-4513-8DF8-CC401DA13C16}" type="presParOf" srcId="{4119D450-C809-4090-B475-F43FDCFEB615}" destId="{10FFD4D0-025E-41A8-AD10-6496DEBE2146}" srcOrd="0" destOrd="0" presId="urn:microsoft.com/office/officeart/2005/8/layout/vList3"/>
    <dgm:cxn modelId="{E5F488F2-53F8-4E5C-83F9-308422BEE8A8}" type="presParOf" srcId="{4119D450-C809-4090-B475-F43FDCFEB615}" destId="{E1651645-5724-4E62-BEBD-D70BA1127453}" srcOrd="1" destOrd="0" presId="urn:microsoft.com/office/officeart/2005/8/layout/vList3"/>
    <dgm:cxn modelId="{CC2E08B8-5BFF-4F77-A2C7-411D9F92EFB8}" type="presParOf" srcId="{696E3641-2C10-41B7-A1D1-5E5894E8DAA8}" destId="{4BB17863-3D87-449B-94E2-779B2B167B1C}" srcOrd="3" destOrd="0" presId="urn:microsoft.com/office/officeart/2005/8/layout/vList3"/>
    <dgm:cxn modelId="{43D341A3-C383-424E-AD30-4C5ABDB75B64}" type="presParOf" srcId="{696E3641-2C10-41B7-A1D1-5E5894E8DAA8}" destId="{A9799150-AA45-458E-B0BF-1197E047F591}" srcOrd="4" destOrd="0" presId="urn:microsoft.com/office/officeart/2005/8/layout/vList3"/>
    <dgm:cxn modelId="{90BA90AF-1AD4-414B-94F9-98F0E202635C}" type="presParOf" srcId="{A9799150-AA45-458E-B0BF-1197E047F591}" destId="{C87F5045-6FA7-4268-BF90-E123D5EDD816}" srcOrd="0" destOrd="0" presId="urn:microsoft.com/office/officeart/2005/8/layout/vList3"/>
    <dgm:cxn modelId="{2D55EF3D-2EBC-4548-91D6-1374A1D49853}" type="presParOf" srcId="{A9799150-AA45-458E-B0BF-1197E047F591}" destId="{904480C3-941F-4A0D-9BF5-7A5F7EAAF8CB}" srcOrd="1" destOrd="0" presId="urn:microsoft.com/office/officeart/2005/8/layout/vList3"/>
    <dgm:cxn modelId="{9FFE5FD8-693A-4466-8397-BA4727CA7881}" type="presParOf" srcId="{696E3641-2C10-41B7-A1D1-5E5894E8DAA8}" destId="{C3431868-D2DC-404E-AAA5-90EC5345A19D}" srcOrd="5" destOrd="0" presId="urn:microsoft.com/office/officeart/2005/8/layout/vList3"/>
    <dgm:cxn modelId="{7FC12551-46DA-413E-8316-0B825686E91C}" type="presParOf" srcId="{696E3641-2C10-41B7-A1D1-5E5894E8DAA8}" destId="{BD04E811-B4E3-47EE-AFE7-826F14ADCFF4}" srcOrd="6" destOrd="0" presId="urn:microsoft.com/office/officeart/2005/8/layout/vList3"/>
    <dgm:cxn modelId="{CD9560B0-30CF-4B09-B3ED-8407F5625796}" type="presParOf" srcId="{BD04E811-B4E3-47EE-AFE7-826F14ADCFF4}" destId="{414D8F7C-8A51-49E6-8A6C-83ED5D001F85}" srcOrd="0" destOrd="0" presId="urn:microsoft.com/office/officeart/2005/8/layout/vList3"/>
    <dgm:cxn modelId="{EBD23F0C-368A-4936-9A95-92BB47F2E48B}" type="presParOf" srcId="{BD04E811-B4E3-47EE-AFE7-826F14ADCFF4}" destId="{70BFCDDC-5B6D-4D10-8462-B5D8BEC17BD7}" srcOrd="1" destOrd="0" presId="urn:microsoft.com/office/officeart/2005/8/layout/vList3"/>
    <dgm:cxn modelId="{B5B62B3B-FF13-4070-8760-2D490F617BB5}" type="presParOf" srcId="{696E3641-2C10-41B7-A1D1-5E5894E8DAA8}" destId="{7AD05CDB-B7EE-46B4-BADF-8FB6354FD287}" srcOrd="7" destOrd="0" presId="urn:microsoft.com/office/officeart/2005/8/layout/vList3"/>
    <dgm:cxn modelId="{E147455C-1CFE-428C-8C08-2C0ED1877A5B}" type="presParOf" srcId="{696E3641-2C10-41B7-A1D1-5E5894E8DAA8}" destId="{2B676144-4CEE-4B41-A215-45D1CAD1FF8B}" srcOrd="8" destOrd="0" presId="urn:microsoft.com/office/officeart/2005/8/layout/vList3"/>
    <dgm:cxn modelId="{6545D60E-0134-4DE2-8C21-6D4891379F17}" type="presParOf" srcId="{2B676144-4CEE-4B41-A215-45D1CAD1FF8B}" destId="{43E670A0-FBDD-412A-98D3-C1DC3F669E65}" srcOrd="0" destOrd="0" presId="urn:microsoft.com/office/officeart/2005/8/layout/vList3"/>
    <dgm:cxn modelId="{CE3762E4-EAF7-4355-A3BA-BDEFE55EE376}" type="presParOf" srcId="{2B676144-4CEE-4B41-A215-45D1CAD1FF8B}" destId="{FBC4D3DB-7967-4F3D-8B9A-84D6F30E71CB}" srcOrd="1" destOrd="0" presId="urn:microsoft.com/office/officeart/2005/8/layout/vList3"/>
    <dgm:cxn modelId="{B903DF92-AE2C-4B99-A813-97A4CE597426}" type="presParOf" srcId="{696E3641-2C10-41B7-A1D1-5E5894E8DAA8}" destId="{C3BE4016-DDE4-4548-96CE-9E369B7F60AA}" srcOrd="9" destOrd="0" presId="urn:microsoft.com/office/officeart/2005/8/layout/vList3"/>
    <dgm:cxn modelId="{FAC99EB2-8D1E-481D-B460-8294A343D0CB}" type="presParOf" srcId="{696E3641-2C10-41B7-A1D1-5E5894E8DAA8}" destId="{A8B23FD5-43AA-4B40-AC99-9926312EFD30}" srcOrd="10" destOrd="0" presId="urn:microsoft.com/office/officeart/2005/8/layout/vList3"/>
    <dgm:cxn modelId="{9411AF7A-5A31-4F10-B2E2-1263E6B25B83}" type="presParOf" srcId="{A8B23FD5-43AA-4B40-AC99-9926312EFD30}" destId="{D3A44A22-3F0F-4648-9587-AFB0393865A7}" srcOrd="0" destOrd="0" presId="urn:microsoft.com/office/officeart/2005/8/layout/vList3"/>
    <dgm:cxn modelId="{3788DD2B-1AC5-4E54-87C9-8614CC05EAED}" type="presParOf" srcId="{A8B23FD5-43AA-4B40-AC99-9926312EFD30}" destId="{73FE2FF4-8F6E-4B76-BD4E-F7D725BE304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9DD2B-DF4C-4040-A43B-8594E2C28D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1E4107-88D6-4632-8986-53924ADAC7BF}">
      <dgm:prSet phldrT="[Text]"/>
      <dgm:spPr/>
      <dgm:t>
        <a:bodyPr/>
        <a:lstStyle/>
        <a:p>
          <a:r>
            <a:rPr lang="en-US" dirty="0" smtClean="0"/>
            <a:t>The working class have the highest incidence of opioid use, with stronger prominence in community colleges than universities.  </a:t>
          </a:r>
          <a:endParaRPr lang="en-US" dirty="0"/>
        </a:p>
      </dgm:t>
    </dgm:pt>
    <dgm:pt modelId="{041FB251-9A3E-4405-A049-B4716482AC67}" type="parTrans" cxnId="{960D27C6-133F-4532-9C60-FB186F4CBC70}">
      <dgm:prSet/>
      <dgm:spPr/>
      <dgm:t>
        <a:bodyPr/>
        <a:lstStyle/>
        <a:p>
          <a:endParaRPr lang="en-US"/>
        </a:p>
      </dgm:t>
    </dgm:pt>
    <dgm:pt modelId="{7A74CFE1-BB8F-419C-AD20-7B6D09FD00DA}" type="sibTrans" cxnId="{960D27C6-133F-4532-9C60-FB186F4CBC70}">
      <dgm:prSet/>
      <dgm:spPr/>
      <dgm:t>
        <a:bodyPr/>
        <a:lstStyle/>
        <a:p>
          <a:endParaRPr lang="en-US"/>
        </a:p>
      </dgm:t>
    </dgm:pt>
    <dgm:pt modelId="{0EAA55EE-2815-4ABB-9DEA-DE8FEB280CB2}">
      <dgm:prSet phldrT="[Text]"/>
      <dgm:spPr/>
      <dgm:t>
        <a:bodyPr/>
        <a:lstStyle/>
        <a:p>
          <a:r>
            <a:rPr lang="en-US" dirty="0" smtClean="0"/>
            <a:t>University drug of choice is alcohol, but opioid cases can be difficult to identify.  There may be more student use than thought as students experiment with the very addictive drug.</a:t>
          </a:r>
          <a:endParaRPr lang="en-US" dirty="0"/>
        </a:p>
      </dgm:t>
    </dgm:pt>
    <dgm:pt modelId="{EF03B2AE-A7BC-4C4D-A979-6E060156488E}" type="parTrans" cxnId="{8974C55E-8875-4872-8FF0-7D7474FAC788}">
      <dgm:prSet/>
      <dgm:spPr/>
      <dgm:t>
        <a:bodyPr/>
        <a:lstStyle/>
        <a:p>
          <a:endParaRPr lang="en-US"/>
        </a:p>
      </dgm:t>
    </dgm:pt>
    <dgm:pt modelId="{4F862AC9-257E-4AD2-8B3B-AD32AF2C2232}" type="sibTrans" cxnId="{8974C55E-8875-4872-8FF0-7D7474FAC788}">
      <dgm:prSet/>
      <dgm:spPr/>
      <dgm:t>
        <a:bodyPr/>
        <a:lstStyle/>
        <a:p>
          <a:endParaRPr lang="en-US"/>
        </a:p>
      </dgm:t>
    </dgm:pt>
    <dgm:pt modelId="{2DA85FF8-6BD4-4700-A4E4-0224BB584093}">
      <dgm:prSet phldrT="[Text]"/>
      <dgm:spPr/>
      <dgm:t>
        <a:bodyPr/>
        <a:lstStyle/>
        <a:p>
          <a:r>
            <a:rPr lang="en-US" dirty="0" smtClean="0"/>
            <a:t>Campuses need to be ready to address the opioid epidemic as it manifests on their campuses.</a:t>
          </a:r>
          <a:endParaRPr lang="en-US" dirty="0"/>
        </a:p>
      </dgm:t>
    </dgm:pt>
    <dgm:pt modelId="{00BF25CE-689A-453A-B399-BFE823087122}" type="parTrans" cxnId="{488CCCD8-18F7-4329-B630-2EFDFDE7C05F}">
      <dgm:prSet/>
      <dgm:spPr/>
      <dgm:t>
        <a:bodyPr/>
        <a:lstStyle/>
        <a:p>
          <a:endParaRPr lang="en-US"/>
        </a:p>
      </dgm:t>
    </dgm:pt>
    <dgm:pt modelId="{69167D2C-5EA9-490C-B85B-6532105C6BC6}" type="sibTrans" cxnId="{488CCCD8-18F7-4329-B630-2EFDFDE7C05F}">
      <dgm:prSet/>
      <dgm:spPr/>
      <dgm:t>
        <a:bodyPr/>
        <a:lstStyle/>
        <a:p>
          <a:endParaRPr lang="en-US"/>
        </a:p>
      </dgm:t>
    </dgm:pt>
    <dgm:pt modelId="{01E64CCB-A94F-4971-AC80-EAB8E095C1B1}">
      <dgm:prSet phldrT="[Text]"/>
      <dgm:spPr/>
      <dgm:t>
        <a:bodyPr/>
        <a:lstStyle/>
        <a:p>
          <a:r>
            <a:rPr lang="en-US" dirty="0" smtClean="0"/>
            <a:t>Students may have mental health issues in dealing with a parent, friend or other close relationship of an addict.</a:t>
          </a:r>
          <a:endParaRPr lang="en-US" dirty="0"/>
        </a:p>
      </dgm:t>
    </dgm:pt>
    <dgm:pt modelId="{4ED4F048-092E-4F78-828F-D95CBE399106}" type="parTrans" cxnId="{165BD2A5-6F25-4AA6-970F-5964F87F4C38}">
      <dgm:prSet/>
      <dgm:spPr/>
      <dgm:t>
        <a:bodyPr/>
        <a:lstStyle/>
        <a:p>
          <a:endParaRPr lang="en-US"/>
        </a:p>
      </dgm:t>
    </dgm:pt>
    <dgm:pt modelId="{AEE309A9-5F2D-4686-9072-1ECA7D243187}" type="sibTrans" cxnId="{165BD2A5-6F25-4AA6-970F-5964F87F4C38}">
      <dgm:prSet/>
      <dgm:spPr/>
      <dgm:t>
        <a:bodyPr/>
        <a:lstStyle/>
        <a:p>
          <a:endParaRPr lang="en-US"/>
        </a:p>
      </dgm:t>
    </dgm:pt>
    <dgm:pt modelId="{442E8228-22E6-49F8-8616-FD12544926E2}" type="pres">
      <dgm:prSet presAssocID="{0509DD2B-DF4C-4040-A43B-8594E2C28D03}" presName="diagram" presStyleCnt="0">
        <dgm:presLayoutVars>
          <dgm:dir/>
          <dgm:resizeHandles val="exact"/>
        </dgm:presLayoutVars>
      </dgm:prSet>
      <dgm:spPr/>
      <dgm:t>
        <a:bodyPr/>
        <a:lstStyle/>
        <a:p>
          <a:endParaRPr lang="en-US"/>
        </a:p>
      </dgm:t>
    </dgm:pt>
    <dgm:pt modelId="{1F9CF1D7-9BE7-485B-B38A-255C0499588C}" type="pres">
      <dgm:prSet presAssocID="{641E4107-88D6-4632-8986-53924ADAC7BF}" presName="node" presStyleLbl="node1" presStyleIdx="0" presStyleCnt="4">
        <dgm:presLayoutVars>
          <dgm:bulletEnabled val="1"/>
        </dgm:presLayoutVars>
      </dgm:prSet>
      <dgm:spPr/>
      <dgm:t>
        <a:bodyPr/>
        <a:lstStyle/>
        <a:p>
          <a:endParaRPr lang="en-US"/>
        </a:p>
      </dgm:t>
    </dgm:pt>
    <dgm:pt modelId="{471F8B41-A1F3-47CD-87FB-08DC1F94AA52}" type="pres">
      <dgm:prSet presAssocID="{7A74CFE1-BB8F-419C-AD20-7B6D09FD00DA}" presName="sibTrans" presStyleCnt="0"/>
      <dgm:spPr/>
    </dgm:pt>
    <dgm:pt modelId="{EBE8AAED-B0F4-43FB-8209-A04CDA1BD195}" type="pres">
      <dgm:prSet presAssocID="{0EAA55EE-2815-4ABB-9DEA-DE8FEB280CB2}" presName="node" presStyleLbl="node1" presStyleIdx="1" presStyleCnt="4">
        <dgm:presLayoutVars>
          <dgm:bulletEnabled val="1"/>
        </dgm:presLayoutVars>
      </dgm:prSet>
      <dgm:spPr/>
      <dgm:t>
        <a:bodyPr/>
        <a:lstStyle/>
        <a:p>
          <a:endParaRPr lang="en-US"/>
        </a:p>
      </dgm:t>
    </dgm:pt>
    <dgm:pt modelId="{C6EB314C-4C2D-41CD-8691-603BEDEC44E7}" type="pres">
      <dgm:prSet presAssocID="{4F862AC9-257E-4AD2-8B3B-AD32AF2C2232}" presName="sibTrans" presStyleCnt="0"/>
      <dgm:spPr/>
    </dgm:pt>
    <dgm:pt modelId="{AE2447EA-EBBD-4CB4-A19A-3580BF703693}" type="pres">
      <dgm:prSet presAssocID="{2DA85FF8-6BD4-4700-A4E4-0224BB584093}" presName="node" presStyleLbl="node1" presStyleIdx="2" presStyleCnt="4">
        <dgm:presLayoutVars>
          <dgm:bulletEnabled val="1"/>
        </dgm:presLayoutVars>
      </dgm:prSet>
      <dgm:spPr/>
      <dgm:t>
        <a:bodyPr/>
        <a:lstStyle/>
        <a:p>
          <a:endParaRPr lang="en-US"/>
        </a:p>
      </dgm:t>
    </dgm:pt>
    <dgm:pt modelId="{130F4DE1-6F96-4C29-8667-3A73197AC0EC}" type="pres">
      <dgm:prSet presAssocID="{69167D2C-5EA9-490C-B85B-6532105C6BC6}" presName="sibTrans" presStyleCnt="0"/>
      <dgm:spPr/>
    </dgm:pt>
    <dgm:pt modelId="{E00459CE-6CE5-4022-AEAE-FE75CDE83289}" type="pres">
      <dgm:prSet presAssocID="{01E64CCB-A94F-4971-AC80-EAB8E095C1B1}" presName="node" presStyleLbl="node1" presStyleIdx="3" presStyleCnt="4">
        <dgm:presLayoutVars>
          <dgm:bulletEnabled val="1"/>
        </dgm:presLayoutVars>
      </dgm:prSet>
      <dgm:spPr/>
      <dgm:t>
        <a:bodyPr/>
        <a:lstStyle/>
        <a:p>
          <a:endParaRPr lang="en-US"/>
        </a:p>
      </dgm:t>
    </dgm:pt>
  </dgm:ptLst>
  <dgm:cxnLst>
    <dgm:cxn modelId="{165BD2A5-6F25-4AA6-970F-5964F87F4C38}" srcId="{0509DD2B-DF4C-4040-A43B-8594E2C28D03}" destId="{01E64CCB-A94F-4971-AC80-EAB8E095C1B1}" srcOrd="3" destOrd="0" parTransId="{4ED4F048-092E-4F78-828F-D95CBE399106}" sibTransId="{AEE309A9-5F2D-4686-9072-1ECA7D243187}"/>
    <dgm:cxn modelId="{B657C99F-7DB4-4D78-B3CE-A5C92C021DC5}" type="presOf" srcId="{641E4107-88D6-4632-8986-53924ADAC7BF}" destId="{1F9CF1D7-9BE7-485B-B38A-255C0499588C}" srcOrd="0" destOrd="0" presId="urn:microsoft.com/office/officeart/2005/8/layout/default"/>
    <dgm:cxn modelId="{7E458866-A28B-4E95-BD7B-401D21108595}" type="presOf" srcId="{0EAA55EE-2815-4ABB-9DEA-DE8FEB280CB2}" destId="{EBE8AAED-B0F4-43FB-8209-A04CDA1BD195}" srcOrd="0" destOrd="0" presId="urn:microsoft.com/office/officeart/2005/8/layout/default"/>
    <dgm:cxn modelId="{751289AC-8072-4C97-BE8C-23B53D55EC39}" type="presOf" srcId="{0509DD2B-DF4C-4040-A43B-8594E2C28D03}" destId="{442E8228-22E6-49F8-8616-FD12544926E2}" srcOrd="0" destOrd="0" presId="urn:microsoft.com/office/officeart/2005/8/layout/default"/>
    <dgm:cxn modelId="{488CCCD8-18F7-4329-B630-2EFDFDE7C05F}" srcId="{0509DD2B-DF4C-4040-A43B-8594E2C28D03}" destId="{2DA85FF8-6BD4-4700-A4E4-0224BB584093}" srcOrd="2" destOrd="0" parTransId="{00BF25CE-689A-453A-B399-BFE823087122}" sibTransId="{69167D2C-5EA9-490C-B85B-6532105C6BC6}"/>
    <dgm:cxn modelId="{8974C55E-8875-4872-8FF0-7D7474FAC788}" srcId="{0509DD2B-DF4C-4040-A43B-8594E2C28D03}" destId="{0EAA55EE-2815-4ABB-9DEA-DE8FEB280CB2}" srcOrd="1" destOrd="0" parTransId="{EF03B2AE-A7BC-4C4D-A979-6E060156488E}" sibTransId="{4F862AC9-257E-4AD2-8B3B-AD32AF2C2232}"/>
    <dgm:cxn modelId="{960D27C6-133F-4532-9C60-FB186F4CBC70}" srcId="{0509DD2B-DF4C-4040-A43B-8594E2C28D03}" destId="{641E4107-88D6-4632-8986-53924ADAC7BF}" srcOrd="0" destOrd="0" parTransId="{041FB251-9A3E-4405-A049-B4716482AC67}" sibTransId="{7A74CFE1-BB8F-419C-AD20-7B6D09FD00DA}"/>
    <dgm:cxn modelId="{DBD631A7-2A29-4AE1-87AD-F7BEE432CAF0}" type="presOf" srcId="{01E64CCB-A94F-4971-AC80-EAB8E095C1B1}" destId="{E00459CE-6CE5-4022-AEAE-FE75CDE83289}" srcOrd="0" destOrd="0" presId="urn:microsoft.com/office/officeart/2005/8/layout/default"/>
    <dgm:cxn modelId="{3F15A675-02FD-4DEA-A782-221083F5B519}" type="presOf" srcId="{2DA85FF8-6BD4-4700-A4E4-0224BB584093}" destId="{AE2447EA-EBBD-4CB4-A19A-3580BF703693}" srcOrd="0" destOrd="0" presId="urn:microsoft.com/office/officeart/2005/8/layout/default"/>
    <dgm:cxn modelId="{5517B6CF-8917-4462-89F2-EDF536CB2E47}" type="presParOf" srcId="{442E8228-22E6-49F8-8616-FD12544926E2}" destId="{1F9CF1D7-9BE7-485B-B38A-255C0499588C}" srcOrd="0" destOrd="0" presId="urn:microsoft.com/office/officeart/2005/8/layout/default"/>
    <dgm:cxn modelId="{6C80E167-D6FE-456F-8739-3B84C08D1331}" type="presParOf" srcId="{442E8228-22E6-49F8-8616-FD12544926E2}" destId="{471F8B41-A1F3-47CD-87FB-08DC1F94AA52}" srcOrd="1" destOrd="0" presId="urn:microsoft.com/office/officeart/2005/8/layout/default"/>
    <dgm:cxn modelId="{75B89318-E5DA-46C6-854D-6B077ABBDA01}" type="presParOf" srcId="{442E8228-22E6-49F8-8616-FD12544926E2}" destId="{EBE8AAED-B0F4-43FB-8209-A04CDA1BD195}" srcOrd="2" destOrd="0" presId="urn:microsoft.com/office/officeart/2005/8/layout/default"/>
    <dgm:cxn modelId="{D16BDE75-19C7-497F-9FB6-DAF47654D93F}" type="presParOf" srcId="{442E8228-22E6-49F8-8616-FD12544926E2}" destId="{C6EB314C-4C2D-41CD-8691-603BEDEC44E7}" srcOrd="3" destOrd="0" presId="urn:microsoft.com/office/officeart/2005/8/layout/default"/>
    <dgm:cxn modelId="{2A4A9B78-0F36-41E0-AEA8-1D79F32E723E}" type="presParOf" srcId="{442E8228-22E6-49F8-8616-FD12544926E2}" destId="{AE2447EA-EBBD-4CB4-A19A-3580BF703693}" srcOrd="4" destOrd="0" presId="urn:microsoft.com/office/officeart/2005/8/layout/default"/>
    <dgm:cxn modelId="{EEDC5F1D-D5DE-4E32-A87E-D9C17E2A3795}" type="presParOf" srcId="{442E8228-22E6-49F8-8616-FD12544926E2}" destId="{130F4DE1-6F96-4C29-8667-3A73197AC0EC}" srcOrd="5" destOrd="0" presId="urn:microsoft.com/office/officeart/2005/8/layout/default"/>
    <dgm:cxn modelId="{9252A6E6-D652-4485-8AA9-07F699CE5796}" type="presParOf" srcId="{442E8228-22E6-49F8-8616-FD12544926E2}" destId="{E00459CE-6CE5-4022-AEAE-FE75CDE83289}"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055142-0CFE-45F6-B1FF-F01AA2C304A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053573F-584A-4FB4-A470-CE433419F59F}">
      <dgm:prSet phldrT="[Text]"/>
      <dgm:spPr/>
      <dgm:t>
        <a:bodyPr/>
        <a:lstStyle/>
        <a:p>
          <a:r>
            <a:rPr lang="en-US" dirty="0" smtClean="0"/>
            <a:t>Help those impacted by suicide deal with the current trauma and grief</a:t>
          </a:r>
          <a:endParaRPr lang="en-US" dirty="0"/>
        </a:p>
      </dgm:t>
    </dgm:pt>
    <dgm:pt modelId="{C1167A5B-EA51-4EF2-AFBE-935A47C8B07D}" type="parTrans" cxnId="{75378440-DC5F-4980-A3CB-3DAF6E407939}">
      <dgm:prSet/>
      <dgm:spPr/>
      <dgm:t>
        <a:bodyPr/>
        <a:lstStyle/>
        <a:p>
          <a:endParaRPr lang="en-US"/>
        </a:p>
      </dgm:t>
    </dgm:pt>
    <dgm:pt modelId="{0A961333-7721-442D-B627-9816943D2083}" type="sibTrans" cxnId="{75378440-DC5F-4980-A3CB-3DAF6E407939}">
      <dgm:prSet/>
      <dgm:spPr/>
      <dgm:t>
        <a:bodyPr/>
        <a:lstStyle/>
        <a:p>
          <a:endParaRPr lang="en-US"/>
        </a:p>
      </dgm:t>
    </dgm:pt>
    <dgm:pt modelId="{54FC73F7-5778-4927-BDB8-DE4F3A5A45AD}">
      <dgm:prSet phldrT="[Text]"/>
      <dgm:spPr/>
      <dgm:t>
        <a:bodyPr/>
        <a:lstStyle/>
        <a:p>
          <a:r>
            <a:rPr lang="en-US" dirty="0" smtClean="0"/>
            <a:t>Stabilize the campus community</a:t>
          </a:r>
          <a:endParaRPr lang="en-US" dirty="0"/>
        </a:p>
      </dgm:t>
    </dgm:pt>
    <dgm:pt modelId="{1682B472-514A-4631-80A9-0391BA697B22}" type="parTrans" cxnId="{3547F4B1-1D21-4688-B172-B251D0D535C0}">
      <dgm:prSet/>
      <dgm:spPr/>
      <dgm:t>
        <a:bodyPr/>
        <a:lstStyle/>
        <a:p>
          <a:endParaRPr lang="en-US"/>
        </a:p>
      </dgm:t>
    </dgm:pt>
    <dgm:pt modelId="{BCFC3AC2-E59F-4B11-BF4D-0E27B034DA58}" type="sibTrans" cxnId="{3547F4B1-1D21-4688-B172-B251D0D535C0}">
      <dgm:prSet/>
      <dgm:spPr/>
      <dgm:t>
        <a:bodyPr/>
        <a:lstStyle/>
        <a:p>
          <a:endParaRPr lang="en-US"/>
        </a:p>
      </dgm:t>
    </dgm:pt>
    <dgm:pt modelId="{8D7E7C0B-D9AF-4B30-B5F3-A0251AC07155}">
      <dgm:prSet/>
      <dgm:spPr/>
      <dgm:t>
        <a:bodyPr/>
        <a:lstStyle/>
        <a:p>
          <a:r>
            <a:rPr lang="en-US" dirty="0" smtClean="0"/>
            <a:t>Help the community return to their pre-crisis level of functioning</a:t>
          </a:r>
          <a:endParaRPr lang="en-US" dirty="0"/>
        </a:p>
      </dgm:t>
    </dgm:pt>
    <dgm:pt modelId="{CF6797FE-7E67-4743-A436-253490909BA0}" type="parTrans" cxnId="{6AA0314C-B907-4F14-BF9E-999DE5248DA3}">
      <dgm:prSet/>
      <dgm:spPr/>
      <dgm:t>
        <a:bodyPr/>
        <a:lstStyle/>
        <a:p>
          <a:endParaRPr lang="en-US"/>
        </a:p>
      </dgm:t>
    </dgm:pt>
    <dgm:pt modelId="{CEAD0B94-C065-4CD4-920A-571F08122BF3}" type="sibTrans" cxnId="{6AA0314C-B907-4F14-BF9E-999DE5248DA3}">
      <dgm:prSet/>
      <dgm:spPr/>
      <dgm:t>
        <a:bodyPr/>
        <a:lstStyle/>
        <a:p>
          <a:endParaRPr lang="en-US"/>
        </a:p>
      </dgm:t>
    </dgm:pt>
    <dgm:pt modelId="{D4A52BBE-F0E3-45B0-98B0-1AF14F075451}">
      <dgm:prSet/>
      <dgm:spPr/>
      <dgm:t>
        <a:bodyPr/>
        <a:lstStyle/>
        <a:p>
          <a:r>
            <a:rPr lang="en-US" dirty="0" smtClean="0"/>
            <a:t>Help students, faculty and staff process what has happened</a:t>
          </a:r>
          <a:endParaRPr lang="en-US" dirty="0"/>
        </a:p>
      </dgm:t>
    </dgm:pt>
    <dgm:pt modelId="{E30DB5A1-B7B7-4E10-A2C4-C88C1F70AA27}" type="parTrans" cxnId="{4D340A57-547D-442C-B20F-01612A3C8FA8}">
      <dgm:prSet/>
      <dgm:spPr/>
      <dgm:t>
        <a:bodyPr/>
        <a:lstStyle/>
        <a:p>
          <a:endParaRPr lang="en-US"/>
        </a:p>
      </dgm:t>
    </dgm:pt>
    <dgm:pt modelId="{0AD0F983-5E62-47B2-92F4-6B6C49D3A4FD}" type="sibTrans" cxnId="{4D340A57-547D-442C-B20F-01612A3C8FA8}">
      <dgm:prSet/>
      <dgm:spPr/>
      <dgm:t>
        <a:bodyPr/>
        <a:lstStyle/>
        <a:p>
          <a:endParaRPr lang="en-US"/>
        </a:p>
      </dgm:t>
    </dgm:pt>
    <dgm:pt modelId="{EC68D76D-99F8-440F-BFA7-DF9D8DC46C5C}">
      <dgm:prSet/>
      <dgm:spPr/>
      <dgm:t>
        <a:bodyPr/>
        <a:lstStyle/>
        <a:p>
          <a:r>
            <a:rPr lang="en-US" dirty="0" smtClean="0"/>
            <a:t>Encourage the expression of difficult emotions</a:t>
          </a:r>
          <a:endParaRPr lang="en-US" dirty="0"/>
        </a:p>
      </dgm:t>
    </dgm:pt>
    <dgm:pt modelId="{8C0454C1-B149-499B-94AC-62349524E149}" type="parTrans" cxnId="{1EEE119D-A9F7-4271-A1D0-B79DD027D4DC}">
      <dgm:prSet/>
      <dgm:spPr/>
      <dgm:t>
        <a:bodyPr/>
        <a:lstStyle/>
        <a:p>
          <a:endParaRPr lang="en-US"/>
        </a:p>
      </dgm:t>
    </dgm:pt>
    <dgm:pt modelId="{437339DA-ED53-4553-8485-66A26203961D}" type="sibTrans" cxnId="{1EEE119D-A9F7-4271-A1D0-B79DD027D4DC}">
      <dgm:prSet/>
      <dgm:spPr/>
      <dgm:t>
        <a:bodyPr/>
        <a:lstStyle/>
        <a:p>
          <a:endParaRPr lang="en-US"/>
        </a:p>
      </dgm:t>
    </dgm:pt>
    <dgm:pt modelId="{ECD5D876-4A08-4C9F-A2A8-B0E69BEEB16B}">
      <dgm:prSet/>
      <dgm:spPr/>
      <dgm:t>
        <a:bodyPr/>
        <a:lstStyle/>
        <a:p>
          <a:r>
            <a:rPr lang="en-US" dirty="0" smtClean="0"/>
            <a:t>Allow for learning from current postvention efforts to improve future prevention</a:t>
          </a:r>
          <a:endParaRPr lang="en-US" dirty="0"/>
        </a:p>
      </dgm:t>
    </dgm:pt>
    <dgm:pt modelId="{72F3795F-074A-4716-A473-EF1BDB9D877E}" type="parTrans" cxnId="{9AD163C6-99C4-4CE0-AAF4-6A5024BA613E}">
      <dgm:prSet/>
      <dgm:spPr/>
      <dgm:t>
        <a:bodyPr/>
        <a:lstStyle/>
        <a:p>
          <a:endParaRPr lang="en-US"/>
        </a:p>
      </dgm:t>
    </dgm:pt>
    <dgm:pt modelId="{A0F820FC-0264-4C4B-945D-1C6DFB572A3B}" type="sibTrans" cxnId="{9AD163C6-99C4-4CE0-AAF4-6A5024BA613E}">
      <dgm:prSet/>
      <dgm:spPr/>
      <dgm:t>
        <a:bodyPr/>
        <a:lstStyle/>
        <a:p>
          <a:endParaRPr lang="en-US"/>
        </a:p>
      </dgm:t>
    </dgm:pt>
    <dgm:pt modelId="{DD0E7221-398F-49AD-91B7-1459BEBBF5BA}">
      <dgm:prSet/>
      <dgm:spPr/>
      <dgm:t>
        <a:bodyPr/>
        <a:lstStyle/>
        <a:p>
          <a:r>
            <a:rPr lang="en-US" dirty="0" smtClean="0"/>
            <a:t>Limit risk of further suicides and imitative suicidal behavior through contagion, as other students who are struggling with psychological pain may be influenced to act in a similar way</a:t>
          </a:r>
          <a:endParaRPr lang="en-US" dirty="0"/>
        </a:p>
      </dgm:t>
    </dgm:pt>
    <dgm:pt modelId="{8BD6991F-BB49-47AF-8E2A-1FA409741539}" type="parTrans" cxnId="{AEEF89CA-3448-4EC0-97C0-BB537F989CB5}">
      <dgm:prSet/>
      <dgm:spPr/>
      <dgm:t>
        <a:bodyPr/>
        <a:lstStyle/>
        <a:p>
          <a:endParaRPr lang="en-US"/>
        </a:p>
      </dgm:t>
    </dgm:pt>
    <dgm:pt modelId="{D3245832-E7D8-493F-B752-BFB206B0494D}" type="sibTrans" cxnId="{AEEF89CA-3448-4EC0-97C0-BB537F989CB5}">
      <dgm:prSet/>
      <dgm:spPr/>
      <dgm:t>
        <a:bodyPr/>
        <a:lstStyle/>
        <a:p>
          <a:endParaRPr lang="en-US"/>
        </a:p>
      </dgm:t>
    </dgm:pt>
    <dgm:pt modelId="{36CB5B0D-A634-4E03-B046-0491B9BE7202}" type="pres">
      <dgm:prSet presAssocID="{1F055142-0CFE-45F6-B1FF-F01AA2C304A6}" presName="linear" presStyleCnt="0">
        <dgm:presLayoutVars>
          <dgm:dir/>
          <dgm:animLvl val="lvl"/>
          <dgm:resizeHandles val="exact"/>
        </dgm:presLayoutVars>
      </dgm:prSet>
      <dgm:spPr/>
      <dgm:t>
        <a:bodyPr/>
        <a:lstStyle/>
        <a:p>
          <a:endParaRPr lang="en-US"/>
        </a:p>
      </dgm:t>
    </dgm:pt>
    <dgm:pt modelId="{41FFCA6F-2865-406F-A5F9-6B67159E5945}" type="pres">
      <dgm:prSet presAssocID="{6053573F-584A-4FB4-A470-CE433419F59F}" presName="parentLin" presStyleCnt="0"/>
      <dgm:spPr/>
    </dgm:pt>
    <dgm:pt modelId="{C48C288B-7509-4258-8A8C-12158C8039F8}" type="pres">
      <dgm:prSet presAssocID="{6053573F-584A-4FB4-A470-CE433419F59F}" presName="parentLeftMargin" presStyleLbl="node1" presStyleIdx="0" presStyleCnt="7"/>
      <dgm:spPr/>
      <dgm:t>
        <a:bodyPr/>
        <a:lstStyle/>
        <a:p>
          <a:endParaRPr lang="en-US"/>
        </a:p>
      </dgm:t>
    </dgm:pt>
    <dgm:pt modelId="{7356FC9D-4C73-47A7-98AB-009D495F7865}" type="pres">
      <dgm:prSet presAssocID="{6053573F-584A-4FB4-A470-CE433419F59F}" presName="parentText" presStyleLbl="node1" presStyleIdx="0" presStyleCnt="7">
        <dgm:presLayoutVars>
          <dgm:chMax val="0"/>
          <dgm:bulletEnabled val="1"/>
        </dgm:presLayoutVars>
      </dgm:prSet>
      <dgm:spPr/>
      <dgm:t>
        <a:bodyPr/>
        <a:lstStyle/>
        <a:p>
          <a:endParaRPr lang="en-US"/>
        </a:p>
      </dgm:t>
    </dgm:pt>
    <dgm:pt modelId="{24F07FA2-63AD-4DFD-8232-DB12E706E911}" type="pres">
      <dgm:prSet presAssocID="{6053573F-584A-4FB4-A470-CE433419F59F}" presName="negativeSpace" presStyleCnt="0"/>
      <dgm:spPr/>
    </dgm:pt>
    <dgm:pt modelId="{31B047C3-C820-46FE-9A23-C3C4A79B5327}" type="pres">
      <dgm:prSet presAssocID="{6053573F-584A-4FB4-A470-CE433419F59F}" presName="childText" presStyleLbl="conFgAcc1" presStyleIdx="0" presStyleCnt="7">
        <dgm:presLayoutVars>
          <dgm:bulletEnabled val="1"/>
        </dgm:presLayoutVars>
      </dgm:prSet>
      <dgm:spPr/>
      <dgm:t>
        <a:bodyPr/>
        <a:lstStyle/>
        <a:p>
          <a:endParaRPr lang="en-US"/>
        </a:p>
      </dgm:t>
    </dgm:pt>
    <dgm:pt modelId="{490741C8-314A-443C-A361-8EAF50E2C9E4}" type="pres">
      <dgm:prSet presAssocID="{0A961333-7721-442D-B627-9816943D2083}" presName="spaceBetweenRectangles" presStyleCnt="0"/>
      <dgm:spPr/>
    </dgm:pt>
    <dgm:pt modelId="{128A34A6-6F21-4156-83D9-B64B0A19E385}" type="pres">
      <dgm:prSet presAssocID="{54FC73F7-5778-4927-BDB8-DE4F3A5A45AD}" presName="parentLin" presStyleCnt="0"/>
      <dgm:spPr/>
    </dgm:pt>
    <dgm:pt modelId="{CBA03B06-683C-451F-856B-A04881CD01C9}" type="pres">
      <dgm:prSet presAssocID="{54FC73F7-5778-4927-BDB8-DE4F3A5A45AD}" presName="parentLeftMargin" presStyleLbl="node1" presStyleIdx="0" presStyleCnt="7"/>
      <dgm:spPr/>
      <dgm:t>
        <a:bodyPr/>
        <a:lstStyle/>
        <a:p>
          <a:endParaRPr lang="en-US"/>
        </a:p>
      </dgm:t>
    </dgm:pt>
    <dgm:pt modelId="{CE869425-579D-431E-A050-D8694BD47DE0}" type="pres">
      <dgm:prSet presAssocID="{54FC73F7-5778-4927-BDB8-DE4F3A5A45AD}" presName="parentText" presStyleLbl="node1" presStyleIdx="1" presStyleCnt="7">
        <dgm:presLayoutVars>
          <dgm:chMax val="0"/>
          <dgm:bulletEnabled val="1"/>
        </dgm:presLayoutVars>
      </dgm:prSet>
      <dgm:spPr/>
      <dgm:t>
        <a:bodyPr/>
        <a:lstStyle/>
        <a:p>
          <a:endParaRPr lang="en-US"/>
        </a:p>
      </dgm:t>
    </dgm:pt>
    <dgm:pt modelId="{AF8D74AD-092C-46F1-A088-BEA2DD90CBBB}" type="pres">
      <dgm:prSet presAssocID="{54FC73F7-5778-4927-BDB8-DE4F3A5A45AD}" presName="negativeSpace" presStyleCnt="0"/>
      <dgm:spPr/>
    </dgm:pt>
    <dgm:pt modelId="{CBB71BB5-9936-4003-8A51-50BFACB0882B}" type="pres">
      <dgm:prSet presAssocID="{54FC73F7-5778-4927-BDB8-DE4F3A5A45AD}" presName="childText" presStyleLbl="conFgAcc1" presStyleIdx="1" presStyleCnt="7">
        <dgm:presLayoutVars>
          <dgm:bulletEnabled val="1"/>
        </dgm:presLayoutVars>
      </dgm:prSet>
      <dgm:spPr/>
    </dgm:pt>
    <dgm:pt modelId="{8844D0F9-F415-4D56-A1D2-370B204E5054}" type="pres">
      <dgm:prSet presAssocID="{BCFC3AC2-E59F-4B11-BF4D-0E27B034DA58}" presName="spaceBetweenRectangles" presStyleCnt="0"/>
      <dgm:spPr/>
    </dgm:pt>
    <dgm:pt modelId="{CE1F6017-5BBF-4F13-BE07-621A9EEA3ED9}" type="pres">
      <dgm:prSet presAssocID="{8D7E7C0B-D9AF-4B30-B5F3-A0251AC07155}" presName="parentLin" presStyleCnt="0"/>
      <dgm:spPr/>
    </dgm:pt>
    <dgm:pt modelId="{8E54583A-0D0F-4588-8EFF-294D89A12908}" type="pres">
      <dgm:prSet presAssocID="{8D7E7C0B-D9AF-4B30-B5F3-A0251AC07155}" presName="parentLeftMargin" presStyleLbl="node1" presStyleIdx="1" presStyleCnt="7"/>
      <dgm:spPr/>
      <dgm:t>
        <a:bodyPr/>
        <a:lstStyle/>
        <a:p>
          <a:endParaRPr lang="en-US"/>
        </a:p>
      </dgm:t>
    </dgm:pt>
    <dgm:pt modelId="{77D4D408-EC7A-4EA8-8DD8-85981390553C}" type="pres">
      <dgm:prSet presAssocID="{8D7E7C0B-D9AF-4B30-B5F3-A0251AC07155}" presName="parentText" presStyleLbl="node1" presStyleIdx="2" presStyleCnt="7">
        <dgm:presLayoutVars>
          <dgm:chMax val="0"/>
          <dgm:bulletEnabled val="1"/>
        </dgm:presLayoutVars>
      </dgm:prSet>
      <dgm:spPr/>
      <dgm:t>
        <a:bodyPr/>
        <a:lstStyle/>
        <a:p>
          <a:endParaRPr lang="en-US"/>
        </a:p>
      </dgm:t>
    </dgm:pt>
    <dgm:pt modelId="{02A0E11C-7A5F-4418-A83C-C9C91E90400A}" type="pres">
      <dgm:prSet presAssocID="{8D7E7C0B-D9AF-4B30-B5F3-A0251AC07155}" presName="negativeSpace" presStyleCnt="0"/>
      <dgm:spPr/>
    </dgm:pt>
    <dgm:pt modelId="{6C2C4CE1-8111-4A35-A728-800C43A0E8A3}" type="pres">
      <dgm:prSet presAssocID="{8D7E7C0B-D9AF-4B30-B5F3-A0251AC07155}" presName="childText" presStyleLbl="conFgAcc1" presStyleIdx="2" presStyleCnt="7">
        <dgm:presLayoutVars>
          <dgm:bulletEnabled val="1"/>
        </dgm:presLayoutVars>
      </dgm:prSet>
      <dgm:spPr/>
    </dgm:pt>
    <dgm:pt modelId="{34B6D516-B0D0-4C46-B9D4-162780D963F4}" type="pres">
      <dgm:prSet presAssocID="{CEAD0B94-C065-4CD4-920A-571F08122BF3}" presName="spaceBetweenRectangles" presStyleCnt="0"/>
      <dgm:spPr/>
    </dgm:pt>
    <dgm:pt modelId="{7385D1AB-FF90-4646-A70E-2F452BEC0F0B}" type="pres">
      <dgm:prSet presAssocID="{EC68D76D-99F8-440F-BFA7-DF9D8DC46C5C}" presName="parentLin" presStyleCnt="0"/>
      <dgm:spPr/>
    </dgm:pt>
    <dgm:pt modelId="{1612ABDD-105F-46E2-9943-AFA55FA9FAFC}" type="pres">
      <dgm:prSet presAssocID="{EC68D76D-99F8-440F-BFA7-DF9D8DC46C5C}" presName="parentLeftMargin" presStyleLbl="node1" presStyleIdx="2" presStyleCnt="7"/>
      <dgm:spPr/>
      <dgm:t>
        <a:bodyPr/>
        <a:lstStyle/>
        <a:p>
          <a:endParaRPr lang="en-US"/>
        </a:p>
      </dgm:t>
    </dgm:pt>
    <dgm:pt modelId="{07CC310C-EA5A-48CF-9153-DDC7C9B2531C}" type="pres">
      <dgm:prSet presAssocID="{EC68D76D-99F8-440F-BFA7-DF9D8DC46C5C}" presName="parentText" presStyleLbl="node1" presStyleIdx="3" presStyleCnt="7">
        <dgm:presLayoutVars>
          <dgm:chMax val="0"/>
          <dgm:bulletEnabled val="1"/>
        </dgm:presLayoutVars>
      </dgm:prSet>
      <dgm:spPr/>
      <dgm:t>
        <a:bodyPr/>
        <a:lstStyle/>
        <a:p>
          <a:endParaRPr lang="en-US"/>
        </a:p>
      </dgm:t>
    </dgm:pt>
    <dgm:pt modelId="{1BF3962E-681D-423C-A9DB-FBA8B86B2C28}" type="pres">
      <dgm:prSet presAssocID="{EC68D76D-99F8-440F-BFA7-DF9D8DC46C5C}" presName="negativeSpace" presStyleCnt="0"/>
      <dgm:spPr/>
    </dgm:pt>
    <dgm:pt modelId="{E35A8CBD-1376-43F7-9D56-66A2D8F718DC}" type="pres">
      <dgm:prSet presAssocID="{EC68D76D-99F8-440F-BFA7-DF9D8DC46C5C}" presName="childText" presStyleLbl="conFgAcc1" presStyleIdx="3" presStyleCnt="7">
        <dgm:presLayoutVars>
          <dgm:bulletEnabled val="1"/>
        </dgm:presLayoutVars>
      </dgm:prSet>
      <dgm:spPr/>
    </dgm:pt>
    <dgm:pt modelId="{698673A4-EC76-4DDF-AED7-C1894EF3C098}" type="pres">
      <dgm:prSet presAssocID="{437339DA-ED53-4553-8485-66A26203961D}" presName="spaceBetweenRectangles" presStyleCnt="0"/>
      <dgm:spPr/>
    </dgm:pt>
    <dgm:pt modelId="{EDDFEF81-77D0-43F2-9E1E-02525E3CBF74}" type="pres">
      <dgm:prSet presAssocID="{D4A52BBE-F0E3-45B0-98B0-1AF14F075451}" presName="parentLin" presStyleCnt="0"/>
      <dgm:spPr/>
    </dgm:pt>
    <dgm:pt modelId="{A98225B3-62A3-4A5A-AD34-C28700C14A54}" type="pres">
      <dgm:prSet presAssocID="{D4A52BBE-F0E3-45B0-98B0-1AF14F075451}" presName="parentLeftMargin" presStyleLbl="node1" presStyleIdx="3" presStyleCnt="7"/>
      <dgm:spPr/>
      <dgm:t>
        <a:bodyPr/>
        <a:lstStyle/>
        <a:p>
          <a:endParaRPr lang="en-US"/>
        </a:p>
      </dgm:t>
    </dgm:pt>
    <dgm:pt modelId="{27BB53BB-EA33-4567-8B46-537109E329F5}" type="pres">
      <dgm:prSet presAssocID="{D4A52BBE-F0E3-45B0-98B0-1AF14F075451}" presName="parentText" presStyleLbl="node1" presStyleIdx="4" presStyleCnt="7">
        <dgm:presLayoutVars>
          <dgm:chMax val="0"/>
          <dgm:bulletEnabled val="1"/>
        </dgm:presLayoutVars>
      </dgm:prSet>
      <dgm:spPr/>
      <dgm:t>
        <a:bodyPr/>
        <a:lstStyle/>
        <a:p>
          <a:endParaRPr lang="en-US"/>
        </a:p>
      </dgm:t>
    </dgm:pt>
    <dgm:pt modelId="{64113377-2A96-4A4F-BE6F-5429E56EC569}" type="pres">
      <dgm:prSet presAssocID="{D4A52BBE-F0E3-45B0-98B0-1AF14F075451}" presName="negativeSpace" presStyleCnt="0"/>
      <dgm:spPr/>
    </dgm:pt>
    <dgm:pt modelId="{93340172-46EF-414C-B94D-840B04888C44}" type="pres">
      <dgm:prSet presAssocID="{D4A52BBE-F0E3-45B0-98B0-1AF14F075451}" presName="childText" presStyleLbl="conFgAcc1" presStyleIdx="4" presStyleCnt="7">
        <dgm:presLayoutVars>
          <dgm:bulletEnabled val="1"/>
        </dgm:presLayoutVars>
      </dgm:prSet>
      <dgm:spPr/>
    </dgm:pt>
    <dgm:pt modelId="{17F28AEE-4F90-4CDB-81FE-16B1F1BA189C}" type="pres">
      <dgm:prSet presAssocID="{0AD0F983-5E62-47B2-92F4-6B6C49D3A4FD}" presName="spaceBetweenRectangles" presStyleCnt="0"/>
      <dgm:spPr/>
    </dgm:pt>
    <dgm:pt modelId="{799C3AD7-7CC2-4BC7-AAD8-16388C2A1F04}" type="pres">
      <dgm:prSet presAssocID="{DD0E7221-398F-49AD-91B7-1459BEBBF5BA}" presName="parentLin" presStyleCnt="0"/>
      <dgm:spPr/>
    </dgm:pt>
    <dgm:pt modelId="{E00035A1-21FB-4078-8DC4-25F187243607}" type="pres">
      <dgm:prSet presAssocID="{DD0E7221-398F-49AD-91B7-1459BEBBF5BA}" presName="parentLeftMargin" presStyleLbl="node1" presStyleIdx="4" presStyleCnt="7"/>
      <dgm:spPr/>
      <dgm:t>
        <a:bodyPr/>
        <a:lstStyle/>
        <a:p>
          <a:endParaRPr lang="en-US"/>
        </a:p>
      </dgm:t>
    </dgm:pt>
    <dgm:pt modelId="{6DA0D3AE-7709-474C-8AEF-91F33886449D}" type="pres">
      <dgm:prSet presAssocID="{DD0E7221-398F-49AD-91B7-1459BEBBF5BA}" presName="parentText" presStyleLbl="node1" presStyleIdx="5" presStyleCnt="7">
        <dgm:presLayoutVars>
          <dgm:chMax val="0"/>
          <dgm:bulletEnabled val="1"/>
        </dgm:presLayoutVars>
      </dgm:prSet>
      <dgm:spPr/>
      <dgm:t>
        <a:bodyPr/>
        <a:lstStyle/>
        <a:p>
          <a:endParaRPr lang="en-US"/>
        </a:p>
      </dgm:t>
    </dgm:pt>
    <dgm:pt modelId="{3532512C-627C-4DA2-8980-49D71E608171}" type="pres">
      <dgm:prSet presAssocID="{DD0E7221-398F-49AD-91B7-1459BEBBF5BA}" presName="negativeSpace" presStyleCnt="0"/>
      <dgm:spPr/>
    </dgm:pt>
    <dgm:pt modelId="{167C57C2-DFBB-4733-8A62-FBD5617F02DF}" type="pres">
      <dgm:prSet presAssocID="{DD0E7221-398F-49AD-91B7-1459BEBBF5BA}" presName="childText" presStyleLbl="conFgAcc1" presStyleIdx="5" presStyleCnt="7">
        <dgm:presLayoutVars>
          <dgm:bulletEnabled val="1"/>
        </dgm:presLayoutVars>
      </dgm:prSet>
      <dgm:spPr/>
    </dgm:pt>
    <dgm:pt modelId="{ECB2D219-D442-4C15-B96E-E517BB61B2AD}" type="pres">
      <dgm:prSet presAssocID="{D3245832-E7D8-493F-B752-BFB206B0494D}" presName="spaceBetweenRectangles" presStyleCnt="0"/>
      <dgm:spPr/>
    </dgm:pt>
    <dgm:pt modelId="{19C33642-1A45-45AC-8B24-B2C54C59683C}" type="pres">
      <dgm:prSet presAssocID="{ECD5D876-4A08-4C9F-A2A8-B0E69BEEB16B}" presName="parentLin" presStyleCnt="0"/>
      <dgm:spPr/>
    </dgm:pt>
    <dgm:pt modelId="{41A42875-28D2-48C0-B3EE-1C0E5FC0C22A}" type="pres">
      <dgm:prSet presAssocID="{ECD5D876-4A08-4C9F-A2A8-B0E69BEEB16B}" presName="parentLeftMargin" presStyleLbl="node1" presStyleIdx="5" presStyleCnt="7"/>
      <dgm:spPr/>
      <dgm:t>
        <a:bodyPr/>
        <a:lstStyle/>
        <a:p>
          <a:endParaRPr lang="en-US"/>
        </a:p>
      </dgm:t>
    </dgm:pt>
    <dgm:pt modelId="{24724BBD-A899-4356-8AF2-AEA28C3FF309}" type="pres">
      <dgm:prSet presAssocID="{ECD5D876-4A08-4C9F-A2A8-B0E69BEEB16B}" presName="parentText" presStyleLbl="node1" presStyleIdx="6" presStyleCnt="7">
        <dgm:presLayoutVars>
          <dgm:chMax val="0"/>
          <dgm:bulletEnabled val="1"/>
        </dgm:presLayoutVars>
      </dgm:prSet>
      <dgm:spPr/>
      <dgm:t>
        <a:bodyPr/>
        <a:lstStyle/>
        <a:p>
          <a:endParaRPr lang="en-US"/>
        </a:p>
      </dgm:t>
    </dgm:pt>
    <dgm:pt modelId="{B0866462-ED5D-4309-A036-3C8BE2B7EC48}" type="pres">
      <dgm:prSet presAssocID="{ECD5D876-4A08-4C9F-A2A8-B0E69BEEB16B}" presName="negativeSpace" presStyleCnt="0"/>
      <dgm:spPr/>
    </dgm:pt>
    <dgm:pt modelId="{8612DCC5-C4A3-41B6-ABB1-19454F5E4675}" type="pres">
      <dgm:prSet presAssocID="{ECD5D876-4A08-4C9F-A2A8-B0E69BEEB16B}" presName="childText" presStyleLbl="conFgAcc1" presStyleIdx="6" presStyleCnt="7">
        <dgm:presLayoutVars>
          <dgm:bulletEnabled val="1"/>
        </dgm:presLayoutVars>
      </dgm:prSet>
      <dgm:spPr/>
    </dgm:pt>
  </dgm:ptLst>
  <dgm:cxnLst>
    <dgm:cxn modelId="{E0DA5B88-B2BE-4E68-B38E-BE7023CFD778}" type="presOf" srcId="{DD0E7221-398F-49AD-91B7-1459BEBBF5BA}" destId="{E00035A1-21FB-4078-8DC4-25F187243607}" srcOrd="0" destOrd="0" presId="urn:microsoft.com/office/officeart/2005/8/layout/list1"/>
    <dgm:cxn modelId="{1EEE119D-A9F7-4271-A1D0-B79DD027D4DC}" srcId="{1F055142-0CFE-45F6-B1FF-F01AA2C304A6}" destId="{EC68D76D-99F8-440F-BFA7-DF9D8DC46C5C}" srcOrd="3" destOrd="0" parTransId="{8C0454C1-B149-499B-94AC-62349524E149}" sibTransId="{437339DA-ED53-4553-8485-66A26203961D}"/>
    <dgm:cxn modelId="{6975E158-5B65-4940-BC93-B62D04248E0D}" type="presOf" srcId="{DD0E7221-398F-49AD-91B7-1459BEBBF5BA}" destId="{6DA0D3AE-7709-474C-8AEF-91F33886449D}" srcOrd="1" destOrd="0" presId="urn:microsoft.com/office/officeart/2005/8/layout/list1"/>
    <dgm:cxn modelId="{7AEC7D88-52B2-40E0-B63F-9BC8AE525856}" type="presOf" srcId="{1F055142-0CFE-45F6-B1FF-F01AA2C304A6}" destId="{36CB5B0D-A634-4E03-B046-0491B9BE7202}" srcOrd="0" destOrd="0" presId="urn:microsoft.com/office/officeart/2005/8/layout/list1"/>
    <dgm:cxn modelId="{45ED5E52-8157-4979-A54C-4F8420E8B230}" type="presOf" srcId="{ECD5D876-4A08-4C9F-A2A8-B0E69BEEB16B}" destId="{24724BBD-A899-4356-8AF2-AEA28C3FF309}" srcOrd="1" destOrd="0" presId="urn:microsoft.com/office/officeart/2005/8/layout/list1"/>
    <dgm:cxn modelId="{7BCC3476-A510-499E-B135-B0A6062A5E1D}" type="presOf" srcId="{D4A52BBE-F0E3-45B0-98B0-1AF14F075451}" destId="{27BB53BB-EA33-4567-8B46-537109E329F5}" srcOrd="1" destOrd="0" presId="urn:microsoft.com/office/officeart/2005/8/layout/list1"/>
    <dgm:cxn modelId="{5207D5A1-6442-423A-BE50-3BCA5A31D611}" type="presOf" srcId="{ECD5D876-4A08-4C9F-A2A8-B0E69BEEB16B}" destId="{41A42875-28D2-48C0-B3EE-1C0E5FC0C22A}" srcOrd="0" destOrd="0" presId="urn:microsoft.com/office/officeart/2005/8/layout/list1"/>
    <dgm:cxn modelId="{75378440-DC5F-4980-A3CB-3DAF6E407939}" srcId="{1F055142-0CFE-45F6-B1FF-F01AA2C304A6}" destId="{6053573F-584A-4FB4-A470-CE433419F59F}" srcOrd="0" destOrd="0" parTransId="{C1167A5B-EA51-4EF2-AFBE-935A47C8B07D}" sibTransId="{0A961333-7721-442D-B627-9816943D2083}"/>
    <dgm:cxn modelId="{31DBFB12-E839-4AC4-91D7-CEECA8F7F5F2}" type="presOf" srcId="{54FC73F7-5778-4927-BDB8-DE4F3A5A45AD}" destId="{CE869425-579D-431E-A050-D8694BD47DE0}" srcOrd="1" destOrd="0" presId="urn:microsoft.com/office/officeart/2005/8/layout/list1"/>
    <dgm:cxn modelId="{6AA0314C-B907-4F14-BF9E-999DE5248DA3}" srcId="{1F055142-0CFE-45F6-B1FF-F01AA2C304A6}" destId="{8D7E7C0B-D9AF-4B30-B5F3-A0251AC07155}" srcOrd="2" destOrd="0" parTransId="{CF6797FE-7E67-4743-A436-253490909BA0}" sibTransId="{CEAD0B94-C065-4CD4-920A-571F08122BF3}"/>
    <dgm:cxn modelId="{E6EFA0BD-CAAC-4A85-9CDB-3428ADBF4D4C}" type="presOf" srcId="{D4A52BBE-F0E3-45B0-98B0-1AF14F075451}" destId="{A98225B3-62A3-4A5A-AD34-C28700C14A54}" srcOrd="0" destOrd="0" presId="urn:microsoft.com/office/officeart/2005/8/layout/list1"/>
    <dgm:cxn modelId="{88119E0B-5C1D-4D2C-AE41-F15D5667174F}" type="presOf" srcId="{EC68D76D-99F8-440F-BFA7-DF9D8DC46C5C}" destId="{07CC310C-EA5A-48CF-9153-DDC7C9B2531C}" srcOrd="1" destOrd="0" presId="urn:microsoft.com/office/officeart/2005/8/layout/list1"/>
    <dgm:cxn modelId="{AEEF89CA-3448-4EC0-97C0-BB537F989CB5}" srcId="{1F055142-0CFE-45F6-B1FF-F01AA2C304A6}" destId="{DD0E7221-398F-49AD-91B7-1459BEBBF5BA}" srcOrd="5" destOrd="0" parTransId="{8BD6991F-BB49-47AF-8E2A-1FA409741539}" sibTransId="{D3245832-E7D8-493F-B752-BFB206B0494D}"/>
    <dgm:cxn modelId="{9AD163C6-99C4-4CE0-AAF4-6A5024BA613E}" srcId="{1F055142-0CFE-45F6-B1FF-F01AA2C304A6}" destId="{ECD5D876-4A08-4C9F-A2A8-B0E69BEEB16B}" srcOrd="6" destOrd="0" parTransId="{72F3795F-074A-4716-A473-EF1BDB9D877E}" sibTransId="{A0F820FC-0264-4C4B-945D-1C6DFB572A3B}"/>
    <dgm:cxn modelId="{52F69B3C-3727-4AD3-927F-5DB8E75D9116}" type="presOf" srcId="{8D7E7C0B-D9AF-4B30-B5F3-A0251AC07155}" destId="{77D4D408-EC7A-4EA8-8DD8-85981390553C}" srcOrd="1" destOrd="0" presId="urn:microsoft.com/office/officeart/2005/8/layout/list1"/>
    <dgm:cxn modelId="{4D340A57-547D-442C-B20F-01612A3C8FA8}" srcId="{1F055142-0CFE-45F6-B1FF-F01AA2C304A6}" destId="{D4A52BBE-F0E3-45B0-98B0-1AF14F075451}" srcOrd="4" destOrd="0" parTransId="{E30DB5A1-B7B7-4E10-A2C4-C88C1F70AA27}" sibTransId="{0AD0F983-5E62-47B2-92F4-6B6C49D3A4FD}"/>
    <dgm:cxn modelId="{3547F4B1-1D21-4688-B172-B251D0D535C0}" srcId="{1F055142-0CFE-45F6-B1FF-F01AA2C304A6}" destId="{54FC73F7-5778-4927-BDB8-DE4F3A5A45AD}" srcOrd="1" destOrd="0" parTransId="{1682B472-514A-4631-80A9-0391BA697B22}" sibTransId="{BCFC3AC2-E59F-4B11-BF4D-0E27B034DA58}"/>
    <dgm:cxn modelId="{395A3411-3A82-40FA-B8D0-20F24F1B31E8}" type="presOf" srcId="{54FC73F7-5778-4927-BDB8-DE4F3A5A45AD}" destId="{CBA03B06-683C-451F-856B-A04881CD01C9}" srcOrd="0" destOrd="0" presId="urn:microsoft.com/office/officeart/2005/8/layout/list1"/>
    <dgm:cxn modelId="{0B68370F-B2DA-42DD-B9BB-BBE9D105079B}" type="presOf" srcId="{EC68D76D-99F8-440F-BFA7-DF9D8DC46C5C}" destId="{1612ABDD-105F-46E2-9943-AFA55FA9FAFC}" srcOrd="0" destOrd="0" presId="urn:microsoft.com/office/officeart/2005/8/layout/list1"/>
    <dgm:cxn modelId="{817E354F-C35A-4DC1-8FC6-4D2A10622979}" type="presOf" srcId="{6053573F-584A-4FB4-A470-CE433419F59F}" destId="{C48C288B-7509-4258-8A8C-12158C8039F8}" srcOrd="0" destOrd="0" presId="urn:microsoft.com/office/officeart/2005/8/layout/list1"/>
    <dgm:cxn modelId="{4AA8EB38-E8D5-4CD4-A119-A76B0EFDAFFC}" type="presOf" srcId="{6053573F-584A-4FB4-A470-CE433419F59F}" destId="{7356FC9D-4C73-47A7-98AB-009D495F7865}" srcOrd="1" destOrd="0" presId="urn:microsoft.com/office/officeart/2005/8/layout/list1"/>
    <dgm:cxn modelId="{ADADB5B2-593E-4870-B85A-7A926AB8517B}" type="presOf" srcId="{8D7E7C0B-D9AF-4B30-B5F3-A0251AC07155}" destId="{8E54583A-0D0F-4588-8EFF-294D89A12908}" srcOrd="0" destOrd="0" presId="urn:microsoft.com/office/officeart/2005/8/layout/list1"/>
    <dgm:cxn modelId="{B1EBCAE2-304F-4FD1-A058-F8B4D49742F8}" type="presParOf" srcId="{36CB5B0D-A634-4E03-B046-0491B9BE7202}" destId="{41FFCA6F-2865-406F-A5F9-6B67159E5945}" srcOrd="0" destOrd="0" presId="urn:microsoft.com/office/officeart/2005/8/layout/list1"/>
    <dgm:cxn modelId="{06E9A68E-E05B-4B41-B44B-E4984EA3B72B}" type="presParOf" srcId="{41FFCA6F-2865-406F-A5F9-6B67159E5945}" destId="{C48C288B-7509-4258-8A8C-12158C8039F8}" srcOrd="0" destOrd="0" presId="urn:microsoft.com/office/officeart/2005/8/layout/list1"/>
    <dgm:cxn modelId="{2469FF32-B6E3-4500-BA05-78E91B239672}" type="presParOf" srcId="{41FFCA6F-2865-406F-A5F9-6B67159E5945}" destId="{7356FC9D-4C73-47A7-98AB-009D495F7865}" srcOrd="1" destOrd="0" presId="urn:microsoft.com/office/officeart/2005/8/layout/list1"/>
    <dgm:cxn modelId="{C9A62134-60D5-46E9-9198-7928606396FC}" type="presParOf" srcId="{36CB5B0D-A634-4E03-B046-0491B9BE7202}" destId="{24F07FA2-63AD-4DFD-8232-DB12E706E911}" srcOrd="1" destOrd="0" presId="urn:microsoft.com/office/officeart/2005/8/layout/list1"/>
    <dgm:cxn modelId="{3C92146B-8194-4EC6-8531-1DFAE273A6BD}" type="presParOf" srcId="{36CB5B0D-A634-4E03-B046-0491B9BE7202}" destId="{31B047C3-C820-46FE-9A23-C3C4A79B5327}" srcOrd="2" destOrd="0" presId="urn:microsoft.com/office/officeart/2005/8/layout/list1"/>
    <dgm:cxn modelId="{C64BA6D7-5448-4D45-BE59-3335F62180F5}" type="presParOf" srcId="{36CB5B0D-A634-4E03-B046-0491B9BE7202}" destId="{490741C8-314A-443C-A361-8EAF50E2C9E4}" srcOrd="3" destOrd="0" presId="urn:microsoft.com/office/officeart/2005/8/layout/list1"/>
    <dgm:cxn modelId="{AE7E8981-D367-4A6C-AD00-5756ED542024}" type="presParOf" srcId="{36CB5B0D-A634-4E03-B046-0491B9BE7202}" destId="{128A34A6-6F21-4156-83D9-B64B0A19E385}" srcOrd="4" destOrd="0" presId="urn:microsoft.com/office/officeart/2005/8/layout/list1"/>
    <dgm:cxn modelId="{4F3EFDCC-C3A7-48A2-96FF-AE9DAEA5F730}" type="presParOf" srcId="{128A34A6-6F21-4156-83D9-B64B0A19E385}" destId="{CBA03B06-683C-451F-856B-A04881CD01C9}" srcOrd="0" destOrd="0" presId="urn:microsoft.com/office/officeart/2005/8/layout/list1"/>
    <dgm:cxn modelId="{21A6F7C7-3A32-4C08-91AD-F2CFEBD00B12}" type="presParOf" srcId="{128A34A6-6F21-4156-83D9-B64B0A19E385}" destId="{CE869425-579D-431E-A050-D8694BD47DE0}" srcOrd="1" destOrd="0" presId="urn:microsoft.com/office/officeart/2005/8/layout/list1"/>
    <dgm:cxn modelId="{CFB78F5C-9DFF-424C-AF3C-234F7D4CA9CE}" type="presParOf" srcId="{36CB5B0D-A634-4E03-B046-0491B9BE7202}" destId="{AF8D74AD-092C-46F1-A088-BEA2DD90CBBB}" srcOrd="5" destOrd="0" presId="urn:microsoft.com/office/officeart/2005/8/layout/list1"/>
    <dgm:cxn modelId="{4FAB1D94-10FF-4E5A-842B-C7184555F8BD}" type="presParOf" srcId="{36CB5B0D-A634-4E03-B046-0491B9BE7202}" destId="{CBB71BB5-9936-4003-8A51-50BFACB0882B}" srcOrd="6" destOrd="0" presId="urn:microsoft.com/office/officeart/2005/8/layout/list1"/>
    <dgm:cxn modelId="{3C028078-1B54-4569-9816-7E0919BC13CD}" type="presParOf" srcId="{36CB5B0D-A634-4E03-B046-0491B9BE7202}" destId="{8844D0F9-F415-4D56-A1D2-370B204E5054}" srcOrd="7" destOrd="0" presId="urn:microsoft.com/office/officeart/2005/8/layout/list1"/>
    <dgm:cxn modelId="{024B2C06-0A06-4295-80F5-8A3A4785812C}" type="presParOf" srcId="{36CB5B0D-A634-4E03-B046-0491B9BE7202}" destId="{CE1F6017-5BBF-4F13-BE07-621A9EEA3ED9}" srcOrd="8" destOrd="0" presId="urn:microsoft.com/office/officeart/2005/8/layout/list1"/>
    <dgm:cxn modelId="{4396E35B-6436-4F59-8AB9-B3215681010D}" type="presParOf" srcId="{CE1F6017-5BBF-4F13-BE07-621A9EEA3ED9}" destId="{8E54583A-0D0F-4588-8EFF-294D89A12908}" srcOrd="0" destOrd="0" presId="urn:microsoft.com/office/officeart/2005/8/layout/list1"/>
    <dgm:cxn modelId="{49176D87-AF02-4519-A22E-B6C6BC1947C9}" type="presParOf" srcId="{CE1F6017-5BBF-4F13-BE07-621A9EEA3ED9}" destId="{77D4D408-EC7A-4EA8-8DD8-85981390553C}" srcOrd="1" destOrd="0" presId="urn:microsoft.com/office/officeart/2005/8/layout/list1"/>
    <dgm:cxn modelId="{739BAD19-4BD1-48DD-A8A3-74F4BB6CEA80}" type="presParOf" srcId="{36CB5B0D-A634-4E03-B046-0491B9BE7202}" destId="{02A0E11C-7A5F-4418-A83C-C9C91E90400A}" srcOrd="9" destOrd="0" presId="urn:microsoft.com/office/officeart/2005/8/layout/list1"/>
    <dgm:cxn modelId="{8EEEE2D1-F075-43A2-8C98-AC056FE9943B}" type="presParOf" srcId="{36CB5B0D-A634-4E03-B046-0491B9BE7202}" destId="{6C2C4CE1-8111-4A35-A728-800C43A0E8A3}" srcOrd="10" destOrd="0" presId="urn:microsoft.com/office/officeart/2005/8/layout/list1"/>
    <dgm:cxn modelId="{4685527A-E7E6-4145-A41F-1A4C89CFF9B4}" type="presParOf" srcId="{36CB5B0D-A634-4E03-B046-0491B9BE7202}" destId="{34B6D516-B0D0-4C46-B9D4-162780D963F4}" srcOrd="11" destOrd="0" presId="urn:microsoft.com/office/officeart/2005/8/layout/list1"/>
    <dgm:cxn modelId="{6F5E69B7-CCFD-4509-8EBD-363047200E4F}" type="presParOf" srcId="{36CB5B0D-A634-4E03-B046-0491B9BE7202}" destId="{7385D1AB-FF90-4646-A70E-2F452BEC0F0B}" srcOrd="12" destOrd="0" presId="urn:microsoft.com/office/officeart/2005/8/layout/list1"/>
    <dgm:cxn modelId="{645CFDC4-4062-47AC-9F65-EDAE3B71F86B}" type="presParOf" srcId="{7385D1AB-FF90-4646-A70E-2F452BEC0F0B}" destId="{1612ABDD-105F-46E2-9943-AFA55FA9FAFC}" srcOrd="0" destOrd="0" presId="urn:microsoft.com/office/officeart/2005/8/layout/list1"/>
    <dgm:cxn modelId="{0E428079-0D60-4E83-8652-59A514ABB049}" type="presParOf" srcId="{7385D1AB-FF90-4646-A70E-2F452BEC0F0B}" destId="{07CC310C-EA5A-48CF-9153-DDC7C9B2531C}" srcOrd="1" destOrd="0" presId="urn:microsoft.com/office/officeart/2005/8/layout/list1"/>
    <dgm:cxn modelId="{C77855EA-4934-4F6C-B901-2F8D6A3BD60A}" type="presParOf" srcId="{36CB5B0D-A634-4E03-B046-0491B9BE7202}" destId="{1BF3962E-681D-423C-A9DB-FBA8B86B2C28}" srcOrd="13" destOrd="0" presId="urn:microsoft.com/office/officeart/2005/8/layout/list1"/>
    <dgm:cxn modelId="{762E9737-395A-40BB-B14D-C2E289D69043}" type="presParOf" srcId="{36CB5B0D-A634-4E03-B046-0491B9BE7202}" destId="{E35A8CBD-1376-43F7-9D56-66A2D8F718DC}" srcOrd="14" destOrd="0" presId="urn:microsoft.com/office/officeart/2005/8/layout/list1"/>
    <dgm:cxn modelId="{26ED25D1-0A25-481D-9B28-8EE6D6F15B96}" type="presParOf" srcId="{36CB5B0D-A634-4E03-B046-0491B9BE7202}" destId="{698673A4-EC76-4DDF-AED7-C1894EF3C098}" srcOrd="15" destOrd="0" presId="urn:microsoft.com/office/officeart/2005/8/layout/list1"/>
    <dgm:cxn modelId="{96D610F2-CD34-416B-B27E-345305C8B930}" type="presParOf" srcId="{36CB5B0D-A634-4E03-B046-0491B9BE7202}" destId="{EDDFEF81-77D0-43F2-9E1E-02525E3CBF74}" srcOrd="16" destOrd="0" presId="urn:microsoft.com/office/officeart/2005/8/layout/list1"/>
    <dgm:cxn modelId="{6C93353C-84EF-428C-90D1-C1EF08C4F76D}" type="presParOf" srcId="{EDDFEF81-77D0-43F2-9E1E-02525E3CBF74}" destId="{A98225B3-62A3-4A5A-AD34-C28700C14A54}" srcOrd="0" destOrd="0" presId="urn:microsoft.com/office/officeart/2005/8/layout/list1"/>
    <dgm:cxn modelId="{1DD42EFE-45A7-475A-8356-695A5C46FD38}" type="presParOf" srcId="{EDDFEF81-77D0-43F2-9E1E-02525E3CBF74}" destId="{27BB53BB-EA33-4567-8B46-537109E329F5}" srcOrd="1" destOrd="0" presId="urn:microsoft.com/office/officeart/2005/8/layout/list1"/>
    <dgm:cxn modelId="{1A602263-BDE5-488E-B0CB-C9C63E6A7675}" type="presParOf" srcId="{36CB5B0D-A634-4E03-B046-0491B9BE7202}" destId="{64113377-2A96-4A4F-BE6F-5429E56EC569}" srcOrd="17" destOrd="0" presId="urn:microsoft.com/office/officeart/2005/8/layout/list1"/>
    <dgm:cxn modelId="{5630CBE1-0E12-4A05-824A-A25FF4267299}" type="presParOf" srcId="{36CB5B0D-A634-4E03-B046-0491B9BE7202}" destId="{93340172-46EF-414C-B94D-840B04888C44}" srcOrd="18" destOrd="0" presId="urn:microsoft.com/office/officeart/2005/8/layout/list1"/>
    <dgm:cxn modelId="{6513110B-7A20-4458-BB2C-50E4D7A26710}" type="presParOf" srcId="{36CB5B0D-A634-4E03-B046-0491B9BE7202}" destId="{17F28AEE-4F90-4CDB-81FE-16B1F1BA189C}" srcOrd="19" destOrd="0" presId="urn:microsoft.com/office/officeart/2005/8/layout/list1"/>
    <dgm:cxn modelId="{A9336B26-F185-45FE-B2CB-F425B1D3B4A8}" type="presParOf" srcId="{36CB5B0D-A634-4E03-B046-0491B9BE7202}" destId="{799C3AD7-7CC2-4BC7-AAD8-16388C2A1F04}" srcOrd="20" destOrd="0" presId="urn:microsoft.com/office/officeart/2005/8/layout/list1"/>
    <dgm:cxn modelId="{C2A7D2B7-3438-44CB-822E-68CB23C9CE2E}" type="presParOf" srcId="{799C3AD7-7CC2-4BC7-AAD8-16388C2A1F04}" destId="{E00035A1-21FB-4078-8DC4-25F187243607}" srcOrd="0" destOrd="0" presId="urn:microsoft.com/office/officeart/2005/8/layout/list1"/>
    <dgm:cxn modelId="{517E1226-D82A-4010-A486-4E2C9745DB9F}" type="presParOf" srcId="{799C3AD7-7CC2-4BC7-AAD8-16388C2A1F04}" destId="{6DA0D3AE-7709-474C-8AEF-91F33886449D}" srcOrd="1" destOrd="0" presId="urn:microsoft.com/office/officeart/2005/8/layout/list1"/>
    <dgm:cxn modelId="{8AD0489F-A5F0-416B-9E97-96B98F93DBE0}" type="presParOf" srcId="{36CB5B0D-A634-4E03-B046-0491B9BE7202}" destId="{3532512C-627C-4DA2-8980-49D71E608171}" srcOrd="21" destOrd="0" presId="urn:microsoft.com/office/officeart/2005/8/layout/list1"/>
    <dgm:cxn modelId="{C31C6789-F1DD-4869-92F0-27767D5B3A4B}" type="presParOf" srcId="{36CB5B0D-A634-4E03-B046-0491B9BE7202}" destId="{167C57C2-DFBB-4733-8A62-FBD5617F02DF}" srcOrd="22" destOrd="0" presId="urn:microsoft.com/office/officeart/2005/8/layout/list1"/>
    <dgm:cxn modelId="{BBEFFBA2-EF30-469C-9F41-2D921B95464A}" type="presParOf" srcId="{36CB5B0D-A634-4E03-B046-0491B9BE7202}" destId="{ECB2D219-D442-4C15-B96E-E517BB61B2AD}" srcOrd="23" destOrd="0" presId="urn:microsoft.com/office/officeart/2005/8/layout/list1"/>
    <dgm:cxn modelId="{4F23C001-BF72-40EC-8A5C-D4E1263E1698}" type="presParOf" srcId="{36CB5B0D-A634-4E03-B046-0491B9BE7202}" destId="{19C33642-1A45-45AC-8B24-B2C54C59683C}" srcOrd="24" destOrd="0" presId="urn:microsoft.com/office/officeart/2005/8/layout/list1"/>
    <dgm:cxn modelId="{53200B18-8204-4045-901F-1631571941DC}" type="presParOf" srcId="{19C33642-1A45-45AC-8B24-B2C54C59683C}" destId="{41A42875-28D2-48C0-B3EE-1C0E5FC0C22A}" srcOrd="0" destOrd="0" presId="urn:microsoft.com/office/officeart/2005/8/layout/list1"/>
    <dgm:cxn modelId="{B5550171-D4FB-4662-BA6F-4B6DA147E1E2}" type="presParOf" srcId="{19C33642-1A45-45AC-8B24-B2C54C59683C}" destId="{24724BBD-A899-4356-8AF2-AEA28C3FF309}" srcOrd="1" destOrd="0" presId="urn:microsoft.com/office/officeart/2005/8/layout/list1"/>
    <dgm:cxn modelId="{B9EB90B6-A29D-45F0-BFC5-756D3168326F}" type="presParOf" srcId="{36CB5B0D-A634-4E03-B046-0491B9BE7202}" destId="{B0866462-ED5D-4309-A036-3C8BE2B7EC48}" srcOrd="25" destOrd="0" presId="urn:microsoft.com/office/officeart/2005/8/layout/list1"/>
    <dgm:cxn modelId="{CED95947-7AAD-4F72-8ED3-D8724592BCC0}" type="presParOf" srcId="{36CB5B0D-A634-4E03-B046-0491B9BE7202}" destId="{8612DCC5-C4A3-41B6-ABB1-19454F5E4675}"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7536D-5EC8-4B0A-9F3E-5F5C7BAC90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D018707-8DDE-4303-9ED9-883C8A14F458}">
      <dgm:prSet phldrT="[Text]"/>
      <dgm:spPr/>
      <dgm:t>
        <a:bodyPr/>
        <a:lstStyle/>
        <a:p>
          <a:r>
            <a:rPr lang="en-US" dirty="0" smtClean="0"/>
            <a:t>Think Beyond Active Shooter</a:t>
          </a:r>
          <a:endParaRPr lang="en-US" dirty="0"/>
        </a:p>
      </dgm:t>
    </dgm:pt>
    <dgm:pt modelId="{477E8E22-1FA6-43DE-B2EF-4EE95906BEF9}" type="parTrans" cxnId="{08BD65B7-94F8-441D-83E8-036C431C8DF0}">
      <dgm:prSet/>
      <dgm:spPr/>
      <dgm:t>
        <a:bodyPr/>
        <a:lstStyle/>
        <a:p>
          <a:endParaRPr lang="en-US"/>
        </a:p>
      </dgm:t>
    </dgm:pt>
    <dgm:pt modelId="{EDD166E1-CE0C-4DE2-873F-3EE99A3A4CAA}" type="sibTrans" cxnId="{08BD65B7-94F8-441D-83E8-036C431C8DF0}">
      <dgm:prSet/>
      <dgm:spPr/>
      <dgm:t>
        <a:bodyPr/>
        <a:lstStyle/>
        <a:p>
          <a:endParaRPr lang="en-US"/>
        </a:p>
      </dgm:t>
    </dgm:pt>
    <dgm:pt modelId="{21DF98B3-0FD0-4E10-920E-369E8B5F4E82}">
      <dgm:prSet phldrT="[Text]"/>
      <dgm:spPr/>
      <dgm:t>
        <a:bodyPr/>
        <a:lstStyle/>
        <a:p>
          <a:r>
            <a:rPr lang="en-US" dirty="0" smtClean="0"/>
            <a:t>Thinking about more situations beyond active shooter incidents </a:t>
          </a:r>
          <a:endParaRPr lang="en-US" dirty="0"/>
        </a:p>
      </dgm:t>
    </dgm:pt>
    <dgm:pt modelId="{1F61A027-E8C2-42D7-886A-56E588CF4475}" type="parTrans" cxnId="{396AE697-8C73-4147-BAF8-A05BD72C379A}">
      <dgm:prSet/>
      <dgm:spPr/>
      <dgm:t>
        <a:bodyPr/>
        <a:lstStyle/>
        <a:p>
          <a:endParaRPr lang="en-US"/>
        </a:p>
      </dgm:t>
    </dgm:pt>
    <dgm:pt modelId="{C64D0BA6-6BD9-4886-8EEC-A76A7D4332EA}" type="sibTrans" cxnId="{396AE697-8C73-4147-BAF8-A05BD72C379A}">
      <dgm:prSet/>
      <dgm:spPr/>
      <dgm:t>
        <a:bodyPr/>
        <a:lstStyle/>
        <a:p>
          <a:endParaRPr lang="en-US"/>
        </a:p>
      </dgm:t>
    </dgm:pt>
    <dgm:pt modelId="{AFE600A1-CD9F-4FFA-9EF3-30E40A2750F0}">
      <dgm:prSet phldrT="[Text]"/>
      <dgm:spPr/>
      <dgm:t>
        <a:bodyPr/>
        <a:lstStyle/>
        <a:p>
          <a:r>
            <a:rPr lang="en-US" dirty="0" smtClean="0"/>
            <a:t>Working towards a simple and uniform approach to apply to various incident types</a:t>
          </a:r>
          <a:endParaRPr lang="en-US" dirty="0"/>
        </a:p>
      </dgm:t>
    </dgm:pt>
    <dgm:pt modelId="{25A8B658-FF39-4ECE-B8E9-38A620AE1EEC}" type="parTrans" cxnId="{B1859899-1BD2-48A7-BF3F-B99FD3237E49}">
      <dgm:prSet/>
      <dgm:spPr/>
      <dgm:t>
        <a:bodyPr/>
        <a:lstStyle/>
        <a:p>
          <a:endParaRPr lang="en-US"/>
        </a:p>
      </dgm:t>
    </dgm:pt>
    <dgm:pt modelId="{C2AE123E-2696-4FF2-965F-322B947DB6CF}" type="sibTrans" cxnId="{B1859899-1BD2-48A7-BF3F-B99FD3237E49}">
      <dgm:prSet/>
      <dgm:spPr/>
      <dgm:t>
        <a:bodyPr/>
        <a:lstStyle/>
        <a:p>
          <a:endParaRPr lang="en-US"/>
        </a:p>
      </dgm:t>
    </dgm:pt>
    <dgm:pt modelId="{E850E3FF-0AA4-4F45-B870-267DAFADBD43}">
      <dgm:prSet phldrT="[Text]"/>
      <dgm:spPr/>
      <dgm:t>
        <a:bodyPr/>
        <a:lstStyle/>
        <a:p>
          <a:r>
            <a:rPr lang="en-US" dirty="0" smtClean="0"/>
            <a:t>Formalize</a:t>
          </a:r>
        </a:p>
        <a:p>
          <a:r>
            <a:rPr lang="en-US" dirty="0" smtClean="0"/>
            <a:t> Policy</a:t>
          </a:r>
          <a:endParaRPr lang="en-US" dirty="0"/>
        </a:p>
      </dgm:t>
    </dgm:pt>
    <dgm:pt modelId="{447E3CCC-0C80-4BEA-8484-A57B526834FF}" type="parTrans" cxnId="{A4C8C147-2531-4F88-A27C-FFF59296D35B}">
      <dgm:prSet/>
      <dgm:spPr/>
      <dgm:t>
        <a:bodyPr/>
        <a:lstStyle/>
        <a:p>
          <a:endParaRPr lang="en-US"/>
        </a:p>
      </dgm:t>
    </dgm:pt>
    <dgm:pt modelId="{7841B644-9DE7-45F9-AD82-F5F951F7D7D0}" type="sibTrans" cxnId="{A4C8C147-2531-4F88-A27C-FFF59296D35B}">
      <dgm:prSet/>
      <dgm:spPr/>
      <dgm:t>
        <a:bodyPr/>
        <a:lstStyle/>
        <a:p>
          <a:endParaRPr lang="en-US"/>
        </a:p>
      </dgm:t>
    </dgm:pt>
    <dgm:pt modelId="{3C802BB9-B175-4371-879D-898308CB6687}">
      <dgm:prSet phldrT="[Text]"/>
      <dgm:spPr/>
      <dgm:t>
        <a:bodyPr/>
        <a:lstStyle/>
        <a:p>
          <a:r>
            <a:rPr lang="en-US" dirty="0" smtClean="0"/>
            <a:t>Formalized the emergency management process into a formal university policy.</a:t>
          </a:r>
          <a:endParaRPr lang="en-US" dirty="0"/>
        </a:p>
      </dgm:t>
    </dgm:pt>
    <dgm:pt modelId="{2124AC6D-54F3-4284-9734-78F3AE8BA183}" type="parTrans" cxnId="{A5A56868-02E8-4E9E-A747-63D55DD7AEC6}">
      <dgm:prSet/>
      <dgm:spPr/>
      <dgm:t>
        <a:bodyPr/>
        <a:lstStyle/>
        <a:p>
          <a:endParaRPr lang="en-US"/>
        </a:p>
      </dgm:t>
    </dgm:pt>
    <dgm:pt modelId="{E00EC786-D1FF-4CFD-89A3-F49ECC2E5B6B}" type="sibTrans" cxnId="{A5A56868-02E8-4E9E-A747-63D55DD7AEC6}">
      <dgm:prSet/>
      <dgm:spPr/>
      <dgm:t>
        <a:bodyPr/>
        <a:lstStyle/>
        <a:p>
          <a:endParaRPr lang="en-US"/>
        </a:p>
      </dgm:t>
    </dgm:pt>
    <dgm:pt modelId="{BD7F60E0-A11D-4C5F-9054-4333E67A0FF6}">
      <dgm:prSet phldrT="[Text]"/>
      <dgm:spPr/>
      <dgm:t>
        <a:bodyPr/>
        <a:lstStyle/>
        <a:p>
          <a:r>
            <a:rPr lang="en-US" dirty="0" smtClean="0"/>
            <a:t>Move to NIMS Model</a:t>
          </a:r>
          <a:endParaRPr lang="en-US" dirty="0"/>
        </a:p>
      </dgm:t>
    </dgm:pt>
    <dgm:pt modelId="{04F626FE-29B7-4EF9-9748-38C18ABC49FB}" type="parTrans" cxnId="{E5098AFF-1D71-41D5-8E88-408B82F78FA3}">
      <dgm:prSet/>
      <dgm:spPr/>
      <dgm:t>
        <a:bodyPr/>
        <a:lstStyle/>
        <a:p>
          <a:endParaRPr lang="en-US"/>
        </a:p>
      </dgm:t>
    </dgm:pt>
    <dgm:pt modelId="{865D9AED-3FAF-41E8-B0C6-E72F551A364A}" type="sibTrans" cxnId="{E5098AFF-1D71-41D5-8E88-408B82F78FA3}">
      <dgm:prSet/>
      <dgm:spPr/>
      <dgm:t>
        <a:bodyPr/>
        <a:lstStyle/>
        <a:p>
          <a:endParaRPr lang="en-US"/>
        </a:p>
      </dgm:t>
    </dgm:pt>
    <dgm:pt modelId="{DE618679-ED33-4E58-8BBD-EF1481890ADE}">
      <dgm:prSet phldrT="[Text]"/>
      <dgm:spPr/>
      <dgm:t>
        <a:bodyPr/>
        <a:lstStyle/>
        <a:p>
          <a:r>
            <a:rPr lang="en-US" dirty="0" smtClean="0"/>
            <a:t>Aligning language and structure with a format that is already spoken by campus police for smoother communications with authorities</a:t>
          </a:r>
          <a:endParaRPr lang="en-US" dirty="0"/>
        </a:p>
      </dgm:t>
    </dgm:pt>
    <dgm:pt modelId="{E0432743-E923-4D01-A2F6-2A4145688043}" type="parTrans" cxnId="{43569313-0DA2-4C6A-8D51-D693FB098B18}">
      <dgm:prSet/>
      <dgm:spPr/>
      <dgm:t>
        <a:bodyPr/>
        <a:lstStyle/>
        <a:p>
          <a:endParaRPr lang="en-US"/>
        </a:p>
      </dgm:t>
    </dgm:pt>
    <dgm:pt modelId="{E5212790-D1E4-4D31-82A0-88F2A7DACCD0}" type="sibTrans" cxnId="{43569313-0DA2-4C6A-8D51-D693FB098B18}">
      <dgm:prSet/>
      <dgm:spPr/>
      <dgm:t>
        <a:bodyPr/>
        <a:lstStyle/>
        <a:p>
          <a:endParaRPr lang="en-US"/>
        </a:p>
      </dgm:t>
    </dgm:pt>
    <dgm:pt modelId="{408E6B7E-0DBF-4177-90C4-049877D995EF}">
      <dgm:prSet phldrT="[Text]"/>
      <dgm:spPr/>
      <dgm:t>
        <a:bodyPr/>
        <a:lstStyle/>
        <a:p>
          <a:r>
            <a:rPr lang="en-US" dirty="0" smtClean="0"/>
            <a:t>Putting consistent system in place since incidents are rare</a:t>
          </a:r>
          <a:endParaRPr lang="en-US" dirty="0"/>
        </a:p>
      </dgm:t>
    </dgm:pt>
    <dgm:pt modelId="{7BBF2694-302F-46D8-ABAD-F5FD3074B818}" type="parTrans" cxnId="{DD81D591-80DB-489D-BBD5-C2E68D5894C2}">
      <dgm:prSet/>
      <dgm:spPr/>
      <dgm:t>
        <a:bodyPr/>
        <a:lstStyle/>
        <a:p>
          <a:endParaRPr lang="en-US"/>
        </a:p>
      </dgm:t>
    </dgm:pt>
    <dgm:pt modelId="{013B67F9-E850-472E-B2E8-11BC0DD62212}" type="sibTrans" cxnId="{DD81D591-80DB-489D-BBD5-C2E68D5894C2}">
      <dgm:prSet/>
      <dgm:spPr/>
      <dgm:t>
        <a:bodyPr/>
        <a:lstStyle/>
        <a:p>
          <a:endParaRPr lang="en-US"/>
        </a:p>
      </dgm:t>
    </dgm:pt>
    <dgm:pt modelId="{8ED07817-CF85-4ED1-8AE6-986060EB2BA7}">
      <dgm:prSet phldrT="[Text]"/>
      <dgm:spPr/>
      <dgm:t>
        <a:bodyPr/>
        <a:lstStyle/>
        <a:p>
          <a:r>
            <a:rPr lang="en-US" dirty="0" smtClean="0"/>
            <a:t>Training teams on the NIMS model</a:t>
          </a:r>
          <a:endParaRPr lang="en-US" dirty="0"/>
        </a:p>
      </dgm:t>
    </dgm:pt>
    <dgm:pt modelId="{CBA5756C-276F-40FD-A416-FD38487890EA}" type="parTrans" cxnId="{0B76E0AB-F5F4-413C-BCBA-1D5F6523AD63}">
      <dgm:prSet/>
      <dgm:spPr/>
      <dgm:t>
        <a:bodyPr/>
        <a:lstStyle/>
        <a:p>
          <a:endParaRPr lang="en-US"/>
        </a:p>
      </dgm:t>
    </dgm:pt>
    <dgm:pt modelId="{7FD8C1DF-1B0E-4F28-9B12-6FDE81C8A611}" type="sibTrans" cxnId="{0B76E0AB-F5F4-413C-BCBA-1D5F6523AD63}">
      <dgm:prSet/>
      <dgm:spPr/>
      <dgm:t>
        <a:bodyPr/>
        <a:lstStyle/>
        <a:p>
          <a:endParaRPr lang="en-US"/>
        </a:p>
      </dgm:t>
    </dgm:pt>
    <dgm:pt modelId="{FB05D1B9-94A4-4170-A86F-0057FDBEE9DA}">
      <dgm:prSet/>
      <dgm:spPr/>
      <dgm:t>
        <a:bodyPr/>
        <a:lstStyle/>
        <a:p>
          <a:r>
            <a:rPr lang="en-US" dirty="0" smtClean="0"/>
            <a:t>Emergency Management Consulting</a:t>
          </a:r>
          <a:endParaRPr lang="en-US" dirty="0"/>
        </a:p>
      </dgm:t>
    </dgm:pt>
    <dgm:pt modelId="{9B3B8D47-B41A-4C33-BAA0-50E7546F800B}" type="parTrans" cxnId="{03564B97-D2E8-418E-97B9-B133AEC951DE}">
      <dgm:prSet/>
      <dgm:spPr/>
      <dgm:t>
        <a:bodyPr/>
        <a:lstStyle/>
        <a:p>
          <a:endParaRPr lang="en-US"/>
        </a:p>
      </dgm:t>
    </dgm:pt>
    <dgm:pt modelId="{4C72CFED-5C2A-4E98-AA22-0F353271D769}" type="sibTrans" cxnId="{03564B97-D2E8-418E-97B9-B133AEC951DE}">
      <dgm:prSet/>
      <dgm:spPr/>
      <dgm:t>
        <a:bodyPr/>
        <a:lstStyle/>
        <a:p>
          <a:endParaRPr lang="en-US"/>
        </a:p>
      </dgm:t>
    </dgm:pt>
    <dgm:pt modelId="{C311B21B-AD25-43DF-B581-DEA7B06AC22D}">
      <dgm:prSet/>
      <dgm:spPr/>
      <dgm:t>
        <a:bodyPr/>
        <a:lstStyle/>
        <a:p>
          <a:r>
            <a:rPr lang="en-US" dirty="0" smtClean="0"/>
            <a:t>Hired an emergency management consultant that will train, conduct table top exercises and monitor the website.</a:t>
          </a:r>
          <a:endParaRPr lang="en-US" dirty="0"/>
        </a:p>
      </dgm:t>
    </dgm:pt>
    <dgm:pt modelId="{D67B2631-2E39-4070-8A5F-D8E6B328A4ED}" type="parTrans" cxnId="{84A99037-0C63-479A-8C36-EE2D5CEC136F}">
      <dgm:prSet/>
      <dgm:spPr/>
      <dgm:t>
        <a:bodyPr/>
        <a:lstStyle/>
        <a:p>
          <a:endParaRPr lang="en-US"/>
        </a:p>
      </dgm:t>
    </dgm:pt>
    <dgm:pt modelId="{B064806E-27B2-411A-A274-EB28AB620982}" type="sibTrans" cxnId="{84A99037-0C63-479A-8C36-EE2D5CEC136F}">
      <dgm:prSet/>
      <dgm:spPr/>
      <dgm:t>
        <a:bodyPr/>
        <a:lstStyle/>
        <a:p>
          <a:endParaRPr lang="en-US"/>
        </a:p>
      </dgm:t>
    </dgm:pt>
    <dgm:pt modelId="{600A4B27-03C0-4F3A-A1FE-6B7DC2FEA528}" type="pres">
      <dgm:prSet presAssocID="{E237536D-5EC8-4B0A-9F3E-5F5C7BAC90F3}" presName="linearFlow" presStyleCnt="0">
        <dgm:presLayoutVars>
          <dgm:dir/>
          <dgm:animLvl val="lvl"/>
          <dgm:resizeHandles val="exact"/>
        </dgm:presLayoutVars>
      </dgm:prSet>
      <dgm:spPr/>
      <dgm:t>
        <a:bodyPr/>
        <a:lstStyle/>
        <a:p>
          <a:endParaRPr lang="en-US"/>
        </a:p>
      </dgm:t>
    </dgm:pt>
    <dgm:pt modelId="{D847D3CF-331E-421C-8F06-D2012E5CFA30}" type="pres">
      <dgm:prSet presAssocID="{9D018707-8DDE-4303-9ED9-883C8A14F458}" presName="composite" presStyleCnt="0"/>
      <dgm:spPr/>
    </dgm:pt>
    <dgm:pt modelId="{AC6A88D1-657E-4E12-BC45-BC477DE575BD}" type="pres">
      <dgm:prSet presAssocID="{9D018707-8DDE-4303-9ED9-883C8A14F458}" presName="parentText" presStyleLbl="alignNode1" presStyleIdx="0" presStyleCnt="4">
        <dgm:presLayoutVars>
          <dgm:chMax val="1"/>
          <dgm:bulletEnabled val="1"/>
        </dgm:presLayoutVars>
      </dgm:prSet>
      <dgm:spPr/>
      <dgm:t>
        <a:bodyPr/>
        <a:lstStyle/>
        <a:p>
          <a:endParaRPr lang="en-US"/>
        </a:p>
      </dgm:t>
    </dgm:pt>
    <dgm:pt modelId="{0F9853A3-BC24-4DC4-8F09-914499395137}" type="pres">
      <dgm:prSet presAssocID="{9D018707-8DDE-4303-9ED9-883C8A14F458}" presName="descendantText" presStyleLbl="alignAcc1" presStyleIdx="0" presStyleCnt="4" custLinFactNeighborX="0" custLinFactNeighborY="-3165">
        <dgm:presLayoutVars>
          <dgm:bulletEnabled val="1"/>
        </dgm:presLayoutVars>
      </dgm:prSet>
      <dgm:spPr/>
      <dgm:t>
        <a:bodyPr/>
        <a:lstStyle/>
        <a:p>
          <a:endParaRPr lang="en-US"/>
        </a:p>
      </dgm:t>
    </dgm:pt>
    <dgm:pt modelId="{D6B2F68D-B374-46DE-8BC4-A446BED9D59D}" type="pres">
      <dgm:prSet presAssocID="{EDD166E1-CE0C-4DE2-873F-3EE99A3A4CAA}" presName="sp" presStyleCnt="0"/>
      <dgm:spPr/>
    </dgm:pt>
    <dgm:pt modelId="{EEE7FD9B-50AA-451B-972B-4AEC43904E42}" type="pres">
      <dgm:prSet presAssocID="{E850E3FF-0AA4-4F45-B870-267DAFADBD43}" presName="composite" presStyleCnt="0"/>
      <dgm:spPr/>
    </dgm:pt>
    <dgm:pt modelId="{44C7479B-A955-456B-B78A-A2DE48CE8CB3}" type="pres">
      <dgm:prSet presAssocID="{E850E3FF-0AA4-4F45-B870-267DAFADBD43}" presName="parentText" presStyleLbl="alignNode1" presStyleIdx="1" presStyleCnt="4">
        <dgm:presLayoutVars>
          <dgm:chMax val="1"/>
          <dgm:bulletEnabled val="1"/>
        </dgm:presLayoutVars>
      </dgm:prSet>
      <dgm:spPr/>
      <dgm:t>
        <a:bodyPr/>
        <a:lstStyle/>
        <a:p>
          <a:endParaRPr lang="en-US"/>
        </a:p>
      </dgm:t>
    </dgm:pt>
    <dgm:pt modelId="{2DA1324B-8AD2-4E56-B24B-C12FB5A950D9}" type="pres">
      <dgm:prSet presAssocID="{E850E3FF-0AA4-4F45-B870-267DAFADBD43}" presName="descendantText" presStyleLbl="alignAcc1" presStyleIdx="1" presStyleCnt="4">
        <dgm:presLayoutVars>
          <dgm:bulletEnabled val="1"/>
        </dgm:presLayoutVars>
      </dgm:prSet>
      <dgm:spPr/>
      <dgm:t>
        <a:bodyPr/>
        <a:lstStyle/>
        <a:p>
          <a:endParaRPr lang="en-US"/>
        </a:p>
      </dgm:t>
    </dgm:pt>
    <dgm:pt modelId="{056D041B-9121-4088-B418-0B7829E4A36D}" type="pres">
      <dgm:prSet presAssocID="{7841B644-9DE7-45F9-AD82-F5F951F7D7D0}" presName="sp" presStyleCnt="0"/>
      <dgm:spPr/>
    </dgm:pt>
    <dgm:pt modelId="{087967E3-FCAB-4ED8-BF59-429C62F2AE29}" type="pres">
      <dgm:prSet presAssocID="{BD7F60E0-A11D-4C5F-9054-4333E67A0FF6}" presName="composite" presStyleCnt="0"/>
      <dgm:spPr/>
    </dgm:pt>
    <dgm:pt modelId="{671E4282-D3A1-4574-B801-4177DB8EB546}" type="pres">
      <dgm:prSet presAssocID="{BD7F60E0-A11D-4C5F-9054-4333E67A0FF6}" presName="parentText" presStyleLbl="alignNode1" presStyleIdx="2" presStyleCnt="4">
        <dgm:presLayoutVars>
          <dgm:chMax val="1"/>
          <dgm:bulletEnabled val="1"/>
        </dgm:presLayoutVars>
      </dgm:prSet>
      <dgm:spPr/>
      <dgm:t>
        <a:bodyPr/>
        <a:lstStyle/>
        <a:p>
          <a:endParaRPr lang="en-US"/>
        </a:p>
      </dgm:t>
    </dgm:pt>
    <dgm:pt modelId="{21125F70-8E13-4629-AE3C-5E9562A02442}" type="pres">
      <dgm:prSet presAssocID="{BD7F60E0-A11D-4C5F-9054-4333E67A0FF6}" presName="descendantText" presStyleLbl="alignAcc1" presStyleIdx="2" presStyleCnt="4">
        <dgm:presLayoutVars>
          <dgm:bulletEnabled val="1"/>
        </dgm:presLayoutVars>
      </dgm:prSet>
      <dgm:spPr/>
      <dgm:t>
        <a:bodyPr/>
        <a:lstStyle/>
        <a:p>
          <a:endParaRPr lang="en-US"/>
        </a:p>
      </dgm:t>
    </dgm:pt>
    <dgm:pt modelId="{7D5BA2C6-E08B-4288-A5F9-2919CF574A43}" type="pres">
      <dgm:prSet presAssocID="{865D9AED-3FAF-41E8-B0C6-E72F551A364A}" presName="sp" presStyleCnt="0"/>
      <dgm:spPr/>
    </dgm:pt>
    <dgm:pt modelId="{2BC4F389-B4B8-4BEE-B64D-B1AE4E7C114A}" type="pres">
      <dgm:prSet presAssocID="{FB05D1B9-94A4-4170-A86F-0057FDBEE9DA}" presName="composite" presStyleCnt="0"/>
      <dgm:spPr/>
    </dgm:pt>
    <dgm:pt modelId="{E508201A-FF64-4A88-88CF-7B2051A690AF}" type="pres">
      <dgm:prSet presAssocID="{FB05D1B9-94A4-4170-A86F-0057FDBEE9DA}" presName="parentText" presStyleLbl="alignNode1" presStyleIdx="3" presStyleCnt="4">
        <dgm:presLayoutVars>
          <dgm:chMax val="1"/>
          <dgm:bulletEnabled val="1"/>
        </dgm:presLayoutVars>
      </dgm:prSet>
      <dgm:spPr/>
      <dgm:t>
        <a:bodyPr/>
        <a:lstStyle/>
        <a:p>
          <a:endParaRPr lang="en-US"/>
        </a:p>
      </dgm:t>
    </dgm:pt>
    <dgm:pt modelId="{736C6029-853C-45A6-82AE-21D5E9E121B1}" type="pres">
      <dgm:prSet presAssocID="{FB05D1B9-94A4-4170-A86F-0057FDBEE9DA}" presName="descendantText" presStyleLbl="alignAcc1" presStyleIdx="3" presStyleCnt="4">
        <dgm:presLayoutVars>
          <dgm:bulletEnabled val="1"/>
        </dgm:presLayoutVars>
      </dgm:prSet>
      <dgm:spPr/>
      <dgm:t>
        <a:bodyPr/>
        <a:lstStyle/>
        <a:p>
          <a:endParaRPr lang="en-US"/>
        </a:p>
      </dgm:t>
    </dgm:pt>
  </dgm:ptLst>
  <dgm:cxnLst>
    <dgm:cxn modelId="{B93C0C6E-EF63-4A44-AF98-BE6B484A8ECC}" type="presOf" srcId="{9D018707-8DDE-4303-9ED9-883C8A14F458}" destId="{AC6A88D1-657E-4E12-BC45-BC477DE575BD}" srcOrd="0" destOrd="0" presId="urn:microsoft.com/office/officeart/2005/8/layout/chevron2"/>
    <dgm:cxn modelId="{08BD65B7-94F8-441D-83E8-036C431C8DF0}" srcId="{E237536D-5EC8-4B0A-9F3E-5F5C7BAC90F3}" destId="{9D018707-8DDE-4303-9ED9-883C8A14F458}" srcOrd="0" destOrd="0" parTransId="{477E8E22-1FA6-43DE-B2EF-4EE95906BEF9}" sibTransId="{EDD166E1-CE0C-4DE2-873F-3EE99A3A4CAA}"/>
    <dgm:cxn modelId="{2FA3814B-F7BD-440D-9E77-B85A7EC32382}" type="presOf" srcId="{408E6B7E-0DBF-4177-90C4-049877D995EF}" destId="{21125F70-8E13-4629-AE3C-5E9562A02442}" srcOrd="0" destOrd="1" presId="urn:microsoft.com/office/officeart/2005/8/layout/chevron2"/>
    <dgm:cxn modelId="{BD1ECE34-9A64-4F69-A4A5-20B44049BB42}" type="presOf" srcId="{21DF98B3-0FD0-4E10-920E-369E8B5F4E82}" destId="{0F9853A3-BC24-4DC4-8F09-914499395137}" srcOrd="0" destOrd="0" presId="urn:microsoft.com/office/officeart/2005/8/layout/chevron2"/>
    <dgm:cxn modelId="{0B76E0AB-F5F4-413C-BCBA-1D5F6523AD63}" srcId="{BD7F60E0-A11D-4C5F-9054-4333E67A0FF6}" destId="{8ED07817-CF85-4ED1-8AE6-986060EB2BA7}" srcOrd="2" destOrd="0" parTransId="{CBA5756C-276F-40FD-A416-FD38487890EA}" sibTransId="{7FD8C1DF-1B0E-4F28-9B12-6FDE81C8A611}"/>
    <dgm:cxn modelId="{E09005A3-ED31-433E-89A0-B1A2847D8E32}" type="presOf" srcId="{E850E3FF-0AA4-4F45-B870-267DAFADBD43}" destId="{44C7479B-A955-456B-B78A-A2DE48CE8CB3}" srcOrd="0" destOrd="0" presId="urn:microsoft.com/office/officeart/2005/8/layout/chevron2"/>
    <dgm:cxn modelId="{84A99037-0C63-479A-8C36-EE2D5CEC136F}" srcId="{FB05D1B9-94A4-4170-A86F-0057FDBEE9DA}" destId="{C311B21B-AD25-43DF-B581-DEA7B06AC22D}" srcOrd="0" destOrd="0" parTransId="{D67B2631-2E39-4070-8A5F-D8E6B328A4ED}" sibTransId="{B064806E-27B2-411A-A274-EB28AB620982}"/>
    <dgm:cxn modelId="{43569313-0DA2-4C6A-8D51-D693FB098B18}" srcId="{BD7F60E0-A11D-4C5F-9054-4333E67A0FF6}" destId="{DE618679-ED33-4E58-8BBD-EF1481890ADE}" srcOrd="0" destOrd="0" parTransId="{E0432743-E923-4D01-A2F6-2A4145688043}" sibTransId="{E5212790-D1E4-4D31-82A0-88F2A7DACCD0}"/>
    <dgm:cxn modelId="{E8AD7600-A8CE-43B5-A0EA-1EBB3714C899}" type="presOf" srcId="{E237536D-5EC8-4B0A-9F3E-5F5C7BAC90F3}" destId="{600A4B27-03C0-4F3A-A1FE-6B7DC2FEA528}" srcOrd="0" destOrd="0" presId="urn:microsoft.com/office/officeart/2005/8/layout/chevron2"/>
    <dgm:cxn modelId="{03564B97-D2E8-418E-97B9-B133AEC951DE}" srcId="{E237536D-5EC8-4B0A-9F3E-5F5C7BAC90F3}" destId="{FB05D1B9-94A4-4170-A86F-0057FDBEE9DA}" srcOrd="3" destOrd="0" parTransId="{9B3B8D47-B41A-4C33-BAA0-50E7546F800B}" sibTransId="{4C72CFED-5C2A-4E98-AA22-0F353271D769}"/>
    <dgm:cxn modelId="{E5098AFF-1D71-41D5-8E88-408B82F78FA3}" srcId="{E237536D-5EC8-4B0A-9F3E-5F5C7BAC90F3}" destId="{BD7F60E0-A11D-4C5F-9054-4333E67A0FF6}" srcOrd="2" destOrd="0" parTransId="{04F626FE-29B7-4EF9-9748-38C18ABC49FB}" sibTransId="{865D9AED-3FAF-41E8-B0C6-E72F551A364A}"/>
    <dgm:cxn modelId="{CF70704D-C2EE-41AB-A79C-D25995B80399}" type="presOf" srcId="{DE618679-ED33-4E58-8BBD-EF1481890ADE}" destId="{21125F70-8E13-4629-AE3C-5E9562A02442}" srcOrd="0" destOrd="0" presId="urn:microsoft.com/office/officeart/2005/8/layout/chevron2"/>
    <dgm:cxn modelId="{A4C8C147-2531-4F88-A27C-FFF59296D35B}" srcId="{E237536D-5EC8-4B0A-9F3E-5F5C7BAC90F3}" destId="{E850E3FF-0AA4-4F45-B870-267DAFADBD43}" srcOrd="1" destOrd="0" parTransId="{447E3CCC-0C80-4BEA-8484-A57B526834FF}" sibTransId="{7841B644-9DE7-45F9-AD82-F5F951F7D7D0}"/>
    <dgm:cxn modelId="{8E77097C-A3AD-4EEF-8B46-B87ABF59CDEB}" type="presOf" srcId="{FB05D1B9-94A4-4170-A86F-0057FDBEE9DA}" destId="{E508201A-FF64-4A88-88CF-7B2051A690AF}" srcOrd="0" destOrd="0" presId="urn:microsoft.com/office/officeart/2005/8/layout/chevron2"/>
    <dgm:cxn modelId="{85D7223A-CA81-4245-9A6B-D66DE5772EC7}" type="presOf" srcId="{C311B21B-AD25-43DF-B581-DEA7B06AC22D}" destId="{736C6029-853C-45A6-82AE-21D5E9E121B1}" srcOrd="0" destOrd="0" presId="urn:microsoft.com/office/officeart/2005/8/layout/chevron2"/>
    <dgm:cxn modelId="{9A771B51-CE9D-460E-BFD2-988BAB1C5D0F}" type="presOf" srcId="{8ED07817-CF85-4ED1-8AE6-986060EB2BA7}" destId="{21125F70-8E13-4629-AE3C-5E9562A02442}" srcOrd="0" destOrd="2" presId="urn:microsoft.com/office/officeart/2005/8/layout/chevron2"/>
    <dgm:cxn modelId="{D4BC920B-22E8-4B69-B2ED-C157F69F2B27}" type="presOf" srcId="{3C802BB9-B175-4371-879D-898308CB6687}" destId="{2DA1324B-8AD2-4E56-B24B-C12FB5A950D9}" srcOrd="0" destOrd="0" presId="urn:microsoft.com/office/officeart/2005/8/layout/chevron2"/>
    <dgm:cxn modelId="{B1859899-1BD2-48A7-BF3F-B99FD3237E49}" srcId="{9D018707-8DDE-4303-9ED9-883C8A14F458}" destId="{AFE600A1-CD9F-4FFA-9EF3-30E40A2750F0}" srcOrd="1" destOrd="0" parTransId="{25A8B658-FF39-4ECE-B8E9-38A620AE1EEC}" sibTransId="{C2AE123E-2696-4FF2-965F-322B947DB6CF}"/>
    <dgm:cxn modelId="{396AE697-8C73-4147-BAF8-A05BD72C379A}" srcId="{9D018707-8DDE-4303-9ED9-883C8A14F458}" destId="{21DF98B3-0FD0-4E10-920E-369E8B5F4E82}" srcOrd="0" destOrd="0" parTransId="{1F61A027-E8C2-42D7-886A-56E588CF4475}" sibTransId="{C64D0BA6-6BD9-4886-8EEC-A76A7D4332EA}"/>
    <dgm:cxn modelId="{91CF189B-2D10-47E3-9897-94B07332534F}" type="presOf" srcId="{BD7F60E0-A11D-4C5F-9054-4333E67A0FF6}" destId="{671E4282-D3A1-4574-B801-4177DB8EB546}" srcOrd="0" destOrd="0" presId="urn:microsoft.com/office/officeart/2005/8/layout/chevron2"/>
    <dgm:cxn modelId="{CC536CE2-0F41-42A0-8768-D81A31B048BC}" type="presOf" srcId="{AFE600A1-CD9F-4FFA-9EF3-30E40A2750F0}" destId="{0F9853A3-BC24-4DC4-8F09-914499395137}" srcOrd="0" destOrd="1" presId="urn:microsoft.com/office/officeart/2005/8/layout/chevron2"/>
    <dgm:cxn modelId="{DD81D591-80DB-489D-BBD5-C2E68D5894C2}" srcId="{BD7F60E0-A11D-4C5F-9054-4333E67A0FF6}" destId="{408E6B7E-0DBF-4177-90C4-049877D995EF}" srcOrd="1" destOrd="0" parTransId="{7BBF2694-302F-46D8-ABAD-F5FD3074B818}" sibTransId="{013B67F9-E850-472E-B2E8-11BC0DD62212}"/>
    <dgm:cxn modelId="{A5A56868-02E8-4E9E-A747-63D55DD7AEC6}" srcId="{E850E3FF-0AA4-4F45-B870-267DAFADBD43}" destId="{3C802BB9-B175-4371-879D-898308CB6687}" srcOrd="0" destOrd="0" parTransId="{2124AC6D-54F3-4284-9734-78F3AE8BA183}" sibTransId="{E00EC786-D1FF-4CFD-89A3-F49ECC2E5B6B}"/>
    <dgm:cxn modelId="{69F62C85-0009-4824-9350-92F21183B929}" type="presParOf" srcId="{600A4B27-03C0-4F3A-A1FE-6B7DC2FEA528}" destId="{D847D3CF-331E-421C-8F06-D2012E5CFA30}" srcOrd="0" destOrd="0" presId="urn:microsoft.com/office/officeart/2005/8/layout/chevron2"/>
    <dgm:cxn modelId="{D1AD8B67-71EE-430C-A421-924801B22BC2}" type="presParOf" srcId="{D847D3CF-331E-421C-8F06-D2012E5CFA30}" destId="{AC6A88D1-657E-4E12-BC45-BC477DE575BD}" srcOrd="0" destOrd="0" presId="urn:microsoft.com/office/officeart/2005/8/layout/chevron2"/>
    <dgm:cxn modelId="{FA6BA945-20E6-417F-9CB5-4A39CE43D034}" type="presParOf" srcId="{D847D3CF-331E-421C-8F06-D2012E5CFA30}" destId="{0F9853A3-BC24-4DC4-8F09-914499395137}" srcOrd="1" destOrd="0" presId="urn:microsoft.com/office/officeart/2005/8/layout/chevron2"/>
    <dgm:cxn modelId="{159AA1AF-7336-4942-B047-F263C85DF757}" type="presParOf" srcId="{600A4B27-03C0-4F3A-A1FE-6B7DC2FEA528}" destId="{D6B2F68D-B374-46DE-8BC4-A446BED9D59D}" srcOrd="1" destOrd="0" presId="urn:microsoft.com/office/officeart/2005/8/layout/chevron2"/>
    <dgm:cxn modelId="{AE654A9F-DF26-4241-B357-998F89A657BB}" type="presParOf" srcId="{600A4B27-03C0-4F3A-A1FE-6B7DC2FEA528}" destId="{EEE7FD9B-50AA-451B-972B-4AEC43904E42}" srcOrd="2" destOrd="0" presId="urn:microsoft.com/office/officeart/2005/8/layout/chevron2"/>
    <dgm:cxn modelId="{A4B57DF7-3524-4876-A308-6516BEF80D3F}" type="presParOf" srcId="{EEE7FD9B-50AA-451B-972B-4AEC43904E42}" destId="{44C7479B-A955-456B-B78A-A2DE48CE8CB3}" srcOrd="0" destOrd="0" presId="urn:microsoft.com/office/officeart/2005/8/layout/chevron2"/>
    <dgm:cxn modelId="{FBBAABD8-6B5F-494A-AA8D-B031367E0DA5}" type="presParOf" srcId="{EEE7FD9B-50AA-451B-972B-4AEC43904E42}" destId="{2DA1324B-8AD2-4E56-B24B-C12FB5A950D9}" srcOrd="1" destOrd="0" presId="urn:microsoft.com/office/officeart/2005/8/layout/chevron2"/>
    <dgm:cxn modelId="{15040ADA-D982-4708-A662-AC7E00F5A0E4}" type="presParOf" srcId="{600A4B27-03C0-4F3A-A1FE-6B7DC2FEA528}" destId="{056D041B-9121-4088-B418-0B7829E4A36D}" srcOrd="3" destOrd="0" presId="urn:microsoft.com/office/officeart/2005/8/layout/chevron2"/>
    <dgm:cxn modelId="{19409DD7-797D-4660-A202-04F7063C766F}" type="presParOf" srcId="{600A4B27-03C0-4F3A-A1FE-6B7DC2FEA528}" destId="{087967E3-FCAB-4ED8-BF59-429C62F2AE29}" srcOrd="4" destOrd="0" presId="urn:microsoft.com/office/officeart/2005/8/layout/chevron2"/>
    <dgm:cxn modelId="{49439FC9-3427-4DB4-A5D2-3186E8FDFAEF}" type="presParOf" srcId="{087967E3-FCAB-4ED8-BF59-429C62F2AE29}" destId="{671E4282-D3A1-4574-B801-4177DB8EB546}" srcOrd="0" destOrd="0" presId="urn:microsoft.com/office/officeart/2005/8/layout/chevron2"/>
    <dgm:cxn modelId="{F8C576A4-375F-42F7-A14B-10B3CC883DA1}" type="presParOf" srcId="{087967E3-FCAB-4ED8-BF59-429C62F2AE29}" destId="{21125F70-8E13-4629-AE3C-5E9562A02442}" srcOrd="1" destOrd="0" presId="urn:microsoft.com/office/officeart/2005/8/layout/chevron2"/>
    <dgm:cxn modelId="{B826F73E-FB15-4C36-8F35-7A86BF42F3BD}" type="presParOf" srcId="{600A4B27-03C0-4F3A-A1FE-6B7DC2FEA528}" destId="{7D5BA2C6-E08B-4288-A5F9-2919CF574A43}" srcOrd="5" destOrd="0" presId="urn:microsoft.com/office/officeart/2005/8/layout/chevron2"/>
    <dgm:cxn modelId="{E8C414CE-C58A-43E0-8263-862CD98CCA8B}" type="presParOf" srcId="{600A4B27-03C0-4F3A-A1FE-6B7DC2FEA528}" destId="{2BC4F389-B4B8-4BEE-B64D-B1AE4E7C114A}" srcOrd="6" destOrd="0" presId="urn:microsoft.com/office/officeart/2005/8/layout/chevron2"/>
    <dgm:cxn modelId="{5347E7E4-37E8-4A9E-8D45-645A8E008352}" type="presParOf" srcId="{2BC4F389-B4B8-4BEE-B64D-B1AE4E7C114A}" destId="{E508201A-FF64-4A88-88CF-7B2051A690AF}" srcOrd="0" destOrd="0" presId="urn:microsoft.com/office/officeart/2005/8/layout/chevron2"/>
    <dgm:cxn modelId="{72F05666-31A5-477F-BADC-0B3CA48D47BE}" type="presParOf" srcId="{2BC4F389-B4B8-4BEE-B64D-B1AE4E7C114A}" destId="{736C6029-853C-45A6-82AE-21D5E9E121B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96E01E-AE1B-420A-B2C0-D2EDDD632FA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C714B12-986A-4060-8B1F-1D85EA544B21}">
      <dgm:prSet phldrT="[Text]"/>
      <dgm:spPr/>
      <dgm:t>
        <a:bodyPr/>
        <a:lstStyle/>
        <a:p>
          <a:r>
            <a:rPr lang="en-US" dirty="0" smtClean="0"/>
            <a:t>Training for Facilities, Staff and Students on Fire Safety and Emergency Management</a:t>
          </a:r>
          <a:endParaRPr lang="en-US" dirty="0"/>
        </a:p>
      </dgm:t>
    </dgm:pt>
    <dgm:pt modelId="{153D3C72-6240-4696-9431-1EF4A687609D}" type="parTrans" cxnId="{F793D2F9-F69B-41DF-9E09-9ADEC41C168A}">
      <dgm:prSet/>
      <dgm:spPr/>
      <dgm:t>
        <a:bodyPr/>
        <a:lstStyle/>
        <a:p>
          <a:endParaRPr lang="en-US"/>
        </a:p>
      </dgm:t>
    </dgm:pt>
    <dgm:pt modelId="{7F7F5EFD-6334-45A0-A970-E25CB62ADFAE}" type="sibTrans" cxnId="{F793D2F9-F69B-41DF-9E09-9ADEC41C168A}">
      <dgm:prSet/>
      <dgm:spPr/>
      <dgm:t>
        <a:bodyPr/>
        <a:lstStyle/>
        <a:p>
          <a:endParaRPr lang="en-US"/>
        </a:p>
      </dgm:t>
    </dgm:pt>
    <dgm:pt modelId="{1B43363F-5C1C-40AC-A0B8-7799A48BD122}">
      <dgm:prSet/>
      <dgm:spPr/>
      <dgm:t>
        <a:bodyPr/>
        <a:lstStyle/>
        <a:p>
          <a:r>
            <a:rPr lang="en-US" dirty="0" smtClean="0"/>
            <a:t>Thumb Locks Installed in Classrooms</a:t>
          </a:r>
          <a:endParaRPr lang="en-US" dirty="0"/>
        </a:p>
      </dgm:t>
    </dgm:pt>
    <dgm:pt modelId="{8D20429F-417C-4FA9-92BE-D04DC63AB912}" type="parTrans" cxnId="{844F90ED-0466-4AB9-97E4-4B3B406874DB}">
      <dgm:prSet/>
      <dgm:spPr/>
      <dgm:t>
        <a:bodyPr/>
        <a:lstStyle/>
        <a:p>
          <a:endParaRPr lang="en-US"/>
        </a:p>
      </dgm:t>
    </dgm:pt>
    <dgm:pt modelId="{DA4B8C72-6FF6-4CBE-AFF8-32A87D566B15}" type="sibTrans" cxnId="{844F90ED-0466-4AB9-97E4-4B3B406874DB}">
      <dgm:prSet/>
      <dgm:spPr/>
      <dgm:t>
        <a:bodyPr/>
        <a:lstStyle/>
        <a:p>
          <a:endParaRPr lang="en-US"/>
        </a:p>
      </dgm:t>
    </dgm:pt>
    <dgm:pt modelId="{E90F84E3-0E04-4BDA-9171-D866F2B4E987}">
      <dgm:prSet/>
      <dgm:spPr/>
      <dgm:t>
        <a:bodyPr/>
        <a:lstStyle/>
        <a:p>
          <a:r>
            <a:rPr lang="en-US" dirty="0" smtClean="0"/>
            <a:t>Update to the President’s Cabinet and Senior Leadership</a:t>
          </a:r>
          <a:endParaRPr lang="en-US" dirty="0"/>
        </a:p>
      </dgm:t>
    </dgm:pt>
    <dgm:pt modelId="{672EF341-CEE5-4A6F-97D3-C92FE4A0DFA5}" type="parTrans" cxnId="{E31687B4-35E3-4465-81A1-EC661F17B06F}">
      <dgm:prSet/>
      <dgm:spPr/>
      <dgm:t>
        <a:bodyPr/>
        <a:lstStyle/>
        <a:p>
          <a:endParaRPr lang="en-US"/>
        </a:p>
      </dgm:t>
    </dgm:pt>
    <dgm:pt modelId="{59B642A6-18E8-49EB-AA3C-49DD57A8D7CD}" type="sibTrans" cxnId="{E31687B4-35E3-4465-81A1-EC661F17B06F}">
      <dgm:prSet/>
      <dgm:spPr/>
      <dgm:t>
        <a:bodyPr/>
        <a:lstStyle/>
        <a:p>
          <a:endParaRPr lang="en-US"/>
        </a:p>
      </dgm:t>
    </dgm:pt>
    <dgm:pt modelId="{D9891F6A-2EEA-4759-90A1-480BE21C0C93}">
      <dgm:prSet/>
      <dgm:spPr/>
      <dgm:t>
        <a:bodyPr/>
        <a:lstStyle/>
        <a:p>
          <a:r>
            <a:rPr lang="en-US" dirty="0" smtClean="0"/>
            <a:t>Emergency Website to Go Live</a:t>
          </a:r>
          <a:endParaRPr lang="en-US" dirty="0"/>
        </a:p>
      </dgm:t>
    </dgm:pt>
    <dgm:pt modelId="{C34B707B-0DFE-42FF-8B12-0D2D694C79BE}" type="parTrans" cxnId="{60E7B8F7-0768-4F93-BBE3-BBD6264DE104}">
      <dgm:prSet/>
      <dgm:spPr/>
      <dgm:t>
        <a:bodyPr/>
        <a:lstStyle/>
        <a:p>
          <a:endParaRPr lang="en-US"/>
        </a:p>
      </dgm:t>
    </dgm:pt>
    <dgm:pt modelId="{10C41F13-4877-4C68-A6C7-2FDADC9D6C6B}" type="sibTrans" cxnId="{60E7B8F7-0768-4F93-BBE3-BBD6264DE104}">
      <dgm:prSet/>
      <dgm:spPr/>
      <dgm:t>
        <a:bodyPr/>
        <a:lstStyle/>
        <a:p>
          <a:endParaRPr lang="en-US"/>
        </a:p>
      </dgm:t>
    </dgm:pt>
    <dgm:pt modelId="{DBEEBE90-BB01-4CFE-86EB-FE939C35CE97}">
      <dgm:prSet/>
      <dgm:spPr/>
      <dgm:t>
        <a:bodyPr/>
        <a:lstStyle/>
        <a:p>
          <a:r>
            <a:rPr lang="en-US" dirty="0" smtClean="0"/>
            <a:t>Communications to Students of Updates and Activities</a:t>
          </a:r>
          <a:endParaRPr lang="en-US" dirty="0"/>
        </a:p>
      </dgm:t>
    </dgm:pt>
    <dgm:pt modelId="{75C905C5-D03F-40E5-82A1-156AFAC8911C}" type="sibTrans" cxnId="{D9B7B8F4-3A89-403B-8BE1-8682BD0D90B6}">
      <dgm:prSet/>
      <dgm:spPr/>
      <dgm:t>
        <a:bodyPr/>
        <a:lstStyle/>
        <a:p>
          <a:endParaRPr lang="en-US"/>
        </a:p>
      </dgm:t>
    </dgm:pt>
    <dgm:pt modelId="{071DC397-A15D-4180-91CF-D755C18EC782}" type="parTrans" cxnId="{D9B7B8F4-3A89-403B-8BE1-8682BD0D90B6}">
      <dgm:prSet/>
      <dgm:spPr/>
      <dgm:t>
        <a:bodyPr/>
        <a:lstStyle/>
        <a:p>
          <a:endParaRPr lang="en-US"/>
        </a:p>
      </dgm:t>
    </dgm:pt>
    <dgm:pt modelId="{DC328DBB-1864-41D0-97D0-7ED3C053DF9D}" type="pres">
      <dgm:prSet presAssocID="{CC96E01E-AE1B-420A-B2C0-D2EDDD632FAA}" presName="Name0" presStyleCnt="0">
        <dgm:presLayoutVars>
          <dgm:chMax val="7"/>
          <dgm:chPref val="7"/>
          <dgm:dir/>
        </dgm:presLayoutVars>
      </dgm:prSet>
      <dgm:spPr/>
      <dgm:t>
        <a:bodyPr/>
        <a:lstStyle/>
        <a:p>
          <a:endParaRPr lang="en-US"/>
        </a:p>
      </dgm:t>
    </dgm:pt>
    <dgm:pt modelId="{DF3BA725-AC3C-4D5A-A9DE-6F2D07B347B9}" type="pres">
      <dgm:prSet presAssocID="{CC96E01E-AE1B-420A-B2C0-D2EDDD632FAA}" presName="Name1" presStyleCnt="0"/>
      <dgm:spPr/>
    </dgm:pt>
    <dgm:pt modelId="{C941A67C-C891-488B-A1FB-56554FEEEC23}" type="pres">
      <dgm:prSet presAssocID="{CC96E01E-AE1B-420A-B2C0-D2EDDD632FAA}" presName="cycle" presStyleCnt="0"/>
      <dgm:spPr/>
    </dgm:pt>
    <dgm:pt modelId="{0B95457B-620C-493F-B28B-ABC65EADA827}" type="pres">
      <dgm:prSet presAssocID="{CC96E01E-AE1B-420A-B2C0-D2EDDD632FAA}" presName="srcNode" presStyleLbl="node1" presStyleIdx="0" presStyleCnt="5"/>
      <dgm:spPr/>
    </dgm:pt>
    <dgm:pt modelId="{A5366400-EBC6-4B2E-A84D-0004187A7604}" type="pres">
      <dgm:prSet presAssocID="{CC96E01E-AE1B-420A-B2C0-D2EDDD632FAA}" presName="conn" presStyleLbl="parChTrans1D2" presStyleIdx="0" presStyleCnt="1"/>
      <dgm:spPr/>
      <dgm:t>
        <a:bodyPr/>
        <a:lstStyle/>
        <a:p>
          <a:endParaRPr lang="en-US"/>
        </a:p>
      </dgm:t>
    </dgm:pt>
    <dgm:pt modelId="{2E802F2C-66A4-4E47-9EE6-C2CC07D62F99}" type="pres">
      <dgm:prSet presAssocID="{CC96E01E-AE1B-420A-B2C0-D2EDDD632FAA}" presName="extraNode" presStyleLbl="node1" presStyleIdx="0" presStyleCnt="5"/>
      <dgm:spPr/>
    </dgm:pt>
    <dgm:pt modelId="{C6B963D9-71DA-46FF-A003-8DE9DC20284E}" type="pres">
      <dgm:prSet presAssocID="{CC96E01E-AE1B-420A-B2C0-D2EDDD632FAA}" presName="dstNode" presStyleLbl="node1" presStyleIdx="0" presStyleCnt="5"/>
      <dgm:spPr/>
    </dgm:pt>
    <dgm:pt modelId="{1E69909C-CC8D-42E0-AAD7-7B1D64340345}" type="pres">
      <dgm:prSet presAssocID="{D9891F6A-2EEA-4759-90A1-480BE21C0C93}" presName="text_1" presStyleLbl="node1" presStyleIdx="0" presStyleCnt="5">
        <dgm:presLayoutVars>
          <dgm:bulletEnabled val="1"/>
        </dgm:presLayoutVars>
      </dgm:prSet>
      <dgm:spPr/>
      <dgm:t>
        <a:bodyPr/>
        <a:lstStyle/>
        <a:p>
          <a:endParaRPr lang="en-US"/>
        </a:p>
      </dgm:t>
    </dgm:pt>
    <dgm:pt modelId="{0727DB11-8DB9-4254-B08B-E4DD1804469A}" type="pres">
      <dgm:prSet presAssocID="{D9891F6A-2EEA-4759-90A1-480BE21C0C93}" presName="accent_1" presStyleCnt="0"/>
      <dgm:spPr/>
    </dgm:pt>
    <dgm:pt modelId="{E60FDA1F-699F-499A-B406-8987089E3793}" type="pres">
      <dgm:prSet presAssocID="{D9891F6A-2EEA-4759-90A1-480BE21C0C93}" presName="accentRepeatNode" presStyleLbl="solidFgAcc1" presStyleIdx="0" presStyleCnt="5"/>
      <dgm:spPr/>
    </dgm:pt>
    <dgm:pt modelId="{C369A923-816F-4ECD-9130-C799036EDDD1}" type="pres">
      <dgm:prSet presAssocID="{CC714B12-986A-4060-8B1F-1D85EA544B21}" presName="text_2" presStyleLbl="node1" presStyleIdx="1" presStyleCnt="5">
        <dgm:presLayoutVars>
          <dgm:bulletEnabled val="1"/>
        </dgm:presLayoutVars>
      </dgm:prSet>
      <dgm:spPr/>
      <dgm:t>
        <a:bodyPr/>
        <a:lstStyle/>
        <a:p>
          <a:endParaRPr lang="en-US"/>
        </a:p>
      </dgm:t>
    </dgm:pt>
    <dgm:pt modelId="{F0BFF98A-9490-4905-920A-31D9F7B190D5}" type="pres">
      <dgm:prSet presAssocID="{CC714B12-986A-4060-8B1F-1D85EA544B21}" presName="accent_2" presStyleCnt="0"/>
      <dgm:spPr/>
    </dgm:pt>
    <dgm:pt modelId="{508D37DC-6590-493B-A0B6-9289FBA18DE3}" type="pres">
      <dgm:prSet presAssocID="{CC714B12-986A-4060-8B1F-1D85EA544B21}" presName="accentRepeatNode" presStyleLbl="solidFgAcc1" presStyleIdx="1" presStyleCnt="5"/>
      <dgm:spPr/>
    </dgm:pt>
    <dgm:pt modelId="{2B47A3FB-FC45-4BEA-A7AB-92F358B0C62B}" type="pres">
      <dgm:prSet presAssocID="{1B43363F-5C1C-40AC-A0B8-7799A48BD122}" presName="text_3" presStyleLbl="node1" presStyleIdx="2" presStyleCnt="5">
        <dgm:presLayoutVars>
          <dgm:bulletEnabled val="1"/>
        </dgm:presLayoutVars>
      </dgm:prSet>
      <dgm:spPr/>
      <dgm:t>
        <a:bodyPr/>
        <a:lstStyle/>
        <a:p>
          <a:endParaRPr lang="en-US"/>
        </a:p>
      </dgm:t>
    </dgm:pt>
    <dgm:pt modelId="{CAC0B096-A88F-4D8C-9E29-68199D44CCAB}" type="pres">
      <dgm:prSet presAssocID="{1B43363F-5C1C-40AC-A0B8-7799A48BD122}" presName="accent_3" presStyleCnt="0"/>
      <dgm:spPr/>
    </dgm:pt>
    <dgm:pt modelId="{06945586-A344-403F-A53C-F478AF2B35EB}" type="pres">
      <dgm:prSet presAssocID="{1B43363F-5C1C-40AC-A0B8-7799A48BD122}" presName="accentRepeatNode" presStyleLbl="solidFgAcc1" presStyleIdx="2" presStyleCnt="5"/>
      <dgm:spPr/>
    </dgm:pt>
    <dgm:pt modelId="{7EAC0CB0-E6E3-4982-9345-EF7F378C11F2}" type="pres">
      <dgm:prSet presAssocID="{DBEEBE90-BB01-4CFE-86EB-FE939C35CE97}" presName="text_4" presStyleLbl="node1" presStyleIdx="3" presStyleCnt="5">
        <dgm:presLayoutVars>
          <dgm:bulletEnabled val="1"/>
        </dgm:presLayoutVars>
      </dgm:prSet>
      <dgm:spPr/>
      <dgm:t>
        <a:bodyPr/>
        <a:lstStyle/>
        <a:p>
          <a:endParaRPr lang="en-US"/>
        </a:p>
      </dgm:t>
    </dgm:pt>
    <dgm:pt modelId="{79100BDA-1EFC-4543-882A-21D0D075F32B}" type="pres">
      <dgm:prSet presAssocID="{DBEEBE90-BB01-4CFE-86EB-FE939C35CE97}" presName="accent_4" presStyleCnt="0"/>
      <dgm:spPr/>
    </dgm:pt>
    <dgm:pt modelId="{F5537F4B-89B8-44D6-8D8E-9417FB2F0CC6}" type="pres">
      <dgm:prSet presAssocID="{DBEEBE90-BB01-4CFE-86EB-FE939C35CE97}" presName="accentRepeatNode" presStyleLbl="solidFgAcc1" presStyleIdx="3" presStyleCnt="5"/>
      <dgm:spPr/>
    </dgm:pt>
    <dgm:pt modelId="{738A89BD-4BD7-4B80-9470-A20C304CD900}" type="pres">
      <dgm:prSet presAssocID="{E90F84E3-0E04-4BDA-9171-D866F2B4E987}" presName="text_5" presStyleLbl="node1" presStyleIdx="4" presStyleCnt="5">
        <dgm:presLayoutVars>
          <dgm:bulletEnabled val="1"/>
        </dgm:presLayoutVars>
      </dgm:prSet>
      <dgm:spPr/>
      <dgm:t>
        <a:bodyPr/>
        <a:lstStyle/>
        <a:p>
          <a:endParaRPr lang="en-US"/>
        </a:p>
      </dgm:t>
    </dgm:pt>
    <dgm:pt modelId="{78205603-4EFF-4BCC-8DFD-62744DDAF916}" type="pres">
      <dgm:prSet presAssocID="{E90F84E3-0E04-4BDA-9171-D866F2B4E987}" presName="accent_5" presStyleCnt="0"/>
      <dgm:spPr/>
    </dgm:pt>
    <dgm:pt modelId="{04384432-1728-4E66-9991-C712E114770B}" type="pres">
      <dgm:prSet presAssocID="{E90F84E3-0E04-4BDA-9171-D866F2B4E987}" presName="accentRepeatNode" presStyleLbl="solidFgAcc1" presStyleIdx="4" presStyleCnt="5"/>
      <dgm:spPr/>
    </dgm:pt>
  </dgm:ptLst>
  <dgm:cxnLst>
    <dgm:cxn modelId="{60E7B8F7-0768-4F93-BBE3-BBD6264DE104}" srcId="{CC96E01E-AE1B-420A-B2C0-D2EDDD632FAA}" destId="{D9891F6A-2EEA-4759-90A1-480BE21C0C93}" srcOrd="0" destOrd="0" parTransId="{C34B707B-0DFE-42FF-8B12-0D2D694C79BE}" sibTransId="{10C41F13-4877-4C68-A6C7-2FDADC9D6C6B}"/>
    <dgm:cxn modelId="{844F90ED-0466-4AB9-97E4-4B3B406874DB}" srcId="{CC96E01E-AE1B-420A-B2C0-D2EDDD632FAA}" destId="{1B43363F-5C1C-40AC-A0B8-7799A48BD122}" srcOrd="2" destOrd="0" parTransId="{8D20429F-417C-4FA9-92BE-D04DC63AB912}" sibTransId="{DA4B8C72-6FF6-4CBE-AFF8-32A87D566B15}"/>
    <dgm:cxn modelId="{D9B7B8F4-3A89-403B-8BE1-8682BD0D90B6}" srcId="{CC96E01E-AE1B-420A-B2C0-D2EDDD632FAA}" destId="{DBEEBE90-BB01-4CFE-86EB-FE939C35CE97}" srcOrd="3" destOrd="0" parTransId="{071DC397-A15D-4180-91CF-D755C18EC782}" sibTransId="{75C905C5-D03F-40E5-82A1-156AFAC8911C}"/>
    <dgm:cxn modelId="{F793D2F9-F69B-41DF-9E09-9ADEC41C168A}" srcId="{CC96E01E-AE1B-420A-B2C0-D2EDDD632FAA}" destId="{CC714B12-986A-4060-8B1F-1D85EA544B21}" srcOrd="1" destOrd="0" parTransId="{153D3C72-6240-4696-9431-1EF4A687609D}" sibTransId="{7F7F5EFD-6334-45A0-A970-E25CB62ADFAE}"/>
    <dgm:cxn modelId="{AE7EAE25-28CF-48D8-98DC-8EDBEB84BF19}" type="presOf" srcId="{CC96E01E-AE1B-420A-B2C0-D2EDDD632FAA}" destId="{DC328DBB-1864-41D0-97D0-7ED3C053DF9D}" srcOrd="0" destOrd="0" presId="urn:microsoft.com/office/officeart/2008/layout/VerticalCurvedList"/>
    <dgm:cxn modelId="{D073ECFE-0548-4C9B-BBB4-CAA424FB5740}" type="presOf" srcId="{DBEEBE90-BB01-4CFE-86EB-FE939C35CE97}" destId="{7EAC0CB0-E6E3-4982-9345-EF7F378C11F2}" srcOrd="0" destOrd="0" presId="urn:microsoft.com/office/officeart/2008/layout/VerticalCurvedList"/>
    <dgm:cxn modelId="{D03AB910-9CC4-403E-8BC8-0E425D0D0C66}" type="presOf" srcId="{E90F84E3-0E04-4BDA-9171-D866F2B4E987}" destId="{738A89BD-4BD7-4B80-9470-A20C304CD900}" srcOrd="0" destOrd="0" presId="urn:microsoft.com/office/officeart/2008/layout/VerticalCurvedList"/>
    <dgm:cxn modelId="{2E7241A5-8204-4250-B6C6-7205396AEDFE}" type="presOf" srcId="{1B43363F-5C1C-40AC-A0B8-7799A48BD122}" destId="{2B47A3FB-FC45-4BEA-A7AB-92F358B0C62B}" srcOrd="0" destOrd="0" presId="urn:microsoft.com/office/officeart/2008/layout/VerticalCurvedList"/>
    <dgm:cxn modelId="{77E0EF59-9FBA-412B-BFC8-B02CA310E291}" type="presOf" srcId="{D9891F6A-2EEA-4759-90A1-480BE21C0C93}" destId="{1E69909C-CC8D-42E0-AAD7-7B1D64340345}" srcOrd="0" destOrd="0" presId="urn:microsoft.com/office/officeart/2008/layout/VerticalCurvedList"/>
    <dgm:cxn modelId="{E31687B4-35E3-4465-81A1-EC661F17B06F}" srcId="{CC96E01E-AE1B-420A-B2C0-D2EDDD632FAA}" destId="{E90F84E3-0E04-4BDA-9171-D866F2B4E987}" srcOrd="4" destOrd="0" parTransId="{672EF341-CEE5-4A6F-97D3-C92FE4A0DFA5}" sibTransId="{59B642A6-18E8-49EB-AA3C-49DD57A8D7CD}"/>
    <dgm:cxn modelId="{B81F3B14-232F-4AFA-8B55-7DCB7FACC6A5}" type="presOf" srcId="{10C41F13-4877-4C68-A6C7-2FDADC9D6C6B}" destId="{A5366400-EBC6-4B2E-A84D-0004187A7604}" srcOrd="0" destOrd="0" presId="urn:microsoft.com/office/officeart/2008/layout/VerticalCurvedList"/>
    <dgm:cxn modelId="{957A07A3-224B-4B50-BCB1-4E208515C4EF}" type="presOf" srcId="{CC714B12-986A-4060-8B1F-1D85EA544B21}" destId="{C369A923-816F-4ECD-9130-C799036EDDD1}" srcOrd="0" destOrd="0" presId="urn:microsoft.com/office/officeart/2008/layout/VerticalCurvedList"/>
    <dgm:cxn modelId="{76D9F86C-FD24-4D7E-AA4B-4BC4AB378536}" type="presParOf" srcId="{DC328DBB-1864-41D0-97D0-7ED3C053DF9D}" destId="{DF3BA725-AC3C-4D5A-A9DE-6F2D07B347B9}" srcOrd="0" destOrd="0" presId="urn:microsoft.com/office/officeart/2008/layout/VerticalCurvedList"/>
    <dgm:cxn modelId="{C8FA0E57-75CF-4A65-9B00-740D9E5B55D2}" type="presParOf" srcId="{DF3BA725-AC3C-4D5A-A9DE-6F2D07B347B9}" destId="{C941A67C-C891-488B-A1FB-56554FEEEC23}" srcOrd="0" destOrd="0" presId="urn:microsoft.com/office/officeart/2008/layout/VerticalCurvedList"/>
    <dgm:cxn modelId="{33BB0808-2F38-498D-9828-7DA035BD1E23}" type="presParOf" srcId="{C941A67C-C891-488B-A1FB-56554FEEEC23}" destId="{0B95457B-620C-493F-B28B-ABC65EADA827}" srcOrd="0" destOrd="0" presId="urn:microsoft.com/office/officeart/2008/layout/VerticalCurvedList"/>
    <dgm:cxn modelId="{A54CCA60-08D2-4054-868C-D052FBDD3C88}" type="presParOf" srcId="{C941A67C-C891-488B-A1FB-56554FEEEC23}" destId="{A5366400-EBC6-4B2E-A84D-0004187A7604}" srcOrd="1" destOrd="0" presId="urn:microsoft.com/office/officeart/2008/layout/VerticalCurvedList"/>
    <dgm:cxn modelId="{6CFF3E54-345B-4199-9897-E4146F963039}" type="presParOf" srcId="{C941A67C-C891-488B-A1FB-56554FEEEC23}" destId="{2E802F2C-66A4-4E47-9EE6-C2CC07D62F99}" srcOrd="2" destOrd="0" presId="urn:microsoft.com/office/officeart/2008/layout/VerticalCurvedList"/>
    <dgm:cxn modelId="{49972556-4243-4B27-88AE-B9C58939BF39}" type="presParOf" srcId="{C941A67C-C891-488B-A1FB-56554FEEEC23}" destId="{C6B963D9-71DA-46FF-A003-8DE9DC20284E}" srcOrd="3" destOrd="0" presId="urn:microsoft.com/office/officeart/2008/layout/VerticalCurvedList"/>
    <dgm:cxn modelId="{599C6D7E-08C9-4A8A-ABEA-D6FFC0C0CA24}" type="presParOf" srcId="{DF3BA725-AC3C-4D5A-A9DE-6F2D07B347B9}" destId="{1E69909C-CC8D-42E0-AAD7-7B1D64340345}" srcOrd="1" destOrd="0" presId="urn:microsoft.com/office/officeart/2008/layout/VerticalCurvedList"/>
    <dgm:cxn modelId="{3BB19F54-005C-471F-82A4-4005F9E1CAED}" type="presParOf" srcId="{DF3BA725-AC3C-4D5A-A9DE-6F2D07B347B9}" destId="{0727DB11-8DB9-4254-B08B-E4DD1804469A}" srcOrd="2" destOrd="0" presId="urn:microsoft.com/office/officeart/2008/layout/VerticalCurvedList"/>
    <dgm:cxn modelId="{F1B9AD34-0919-467A-B05D-372316290912}" type="presParOf" srcId="{0727DB11-8DB9-4254-B08B-E4DD1804469A}" destId="{E60FDA1F-699F-499A-B406-8987089E3793}" srcOrd="0" destOrd="0" presId="urn:microsoft.com/office/officeart/2008/layout/VerticalCurvedList"/>
    <dgm:cxn modelId="{81005C98-51F2-4766-B4DD-38FDB907DBCB}" type="presParOf" srcId="{DF3BA725-AC3C-4D5A-A9DE-6F2D07B347B9}" destId="{C369A923-816F-4ECD-9130-C799036EDDD1}" srcOrd="3" destOrd="0" presId="urn:microsoft.com/office/officeart/2008/layout/VerticalCurvedList"/>
    <dgm:cxn modelId="{E61D54C7-43B5-4FD8-80E1-14F9FF25337C}" type="presParOf" srcId="{DF3BA725-AC3C-4D5A-A9DE-6F2D07B347B9}" destId="{F0BFF98A-9490-4905-920A-31D9F7B190D5}" srcOrd="4" destOrd="0" presId="urn:microsoft.com/office/officeart/2008/layout/VerticalCurvedList"/>
    <dgm:cxn modelId="{1E55E10F-E73E-4271-848E-CDFDE6A89062}" type="presParOf" srcId="{F0BFF98A-9490-4905-920A-31D9F7B190D5}" destId="{508D37DC-6590-493B-A0B6-9289FBA18DE3}" srcOrd="0" destOrd="0" presId="urn:microsoft.com/office/officeart/2008/layout/VerticalCurvedList"/>
    <dgm:cxn modelId="{E5FBFE57-E555-4B1C-A367-0AFE28C27706}" type="presParOf" srcId="{DF3BA725-AC3C-4D5A-A9DE-6F2D07B347B9}" destId="{2B47A3FB-FC45-4BEA-A7AB-92F358B0C62B}" srcOrd="5" destOrd="0" presId="urn:microsoft.com/office/officeart/2008/layout/VerticalCurvedList"/>
    <dgm:cxn modelId="{0BCEC511-299A-450F-B76F-A6D1466E090C}" type="presParOf" srcId="{DF3BA725-AC3C-4D5A-A9DE-6F2D07B347B9}" destId="{CAC0B096-A88F-4D8C-9E29-68199D44CCAB}" srcOrd="6" destOrd="0" presId="urn:microsoft.com/office/officeart/2008/layout/VerticalCurvedList"/>
    <dgm:cxn modelId="{E80AC8F2-443D-40F4-924B-9D592B2DDF33}" type="presParOf" srcId="{CAC0B096-A88F-4D8C-9E29-68199D44CCAB}" destId="{06945586-A344-403F-A53C-F478AF2B35EB}" srcOrd="0" destOrd="0" presId="urn:microsoft.com/office/officeart/2008/layout/VerticalCurvedList"/>
    <dgm:cxn modelId="{C59E9451-FD76-4A02-BB05-0E82E243E57A}" type="presParOf" srcId="{DF3BA725-AC3C-4D5A-A9DE-6F2D07B347B9}" destId="{7EAC0CB0-E6E3-4982-9345-EF7F378C11F2}" srcOrd="7" destOrd="0" presId="urn:microsoft.com/office/officeart/2008/layout/VerticalCurvedList"/>
    <dgm:cxn modelId="{9DD8A99B-11B5-472B-A6A9-DA4347C76E89}" type="presParOf" srcId="{DF3BA725-AC3C-4D5A-A9DE-6F2D07B347B9}" destId="{79100BDA-1EFC-4543-882A-21D0D075F32B}" srcOrd="8" destOrd="0" presId="urn:microsoft.com/office/officeart/2008/layout/VerticalCurvedList"/>
    <dgm:cxn modelId="{22639C66-8D38-4BF6-9BD2-BB7A969950AB}" type="presParOf" srcId="{79100BDA-1EFC-4543-882A-21D0D075F32B}" destId="{F5537F4B-89B8-44D6-8D8E-9417FB2F0CC6}" srcOrd="0" destOrd="0" presId="urn:microsoft.com/office/officeart/2008/layout/VerticalCurvedList"/>
    <dgm:cxn modelId="{F1E430EB-16A7-45C7-B9EA-DAA42BCE3C40}" type="presParOf" srcId="{DF3BA725-AC3C-4D5A-A9DE-6F2D07B347B9}" destId="{738A89BD-4BD7-4B80-9470-A20C304CD900}" srcOrd="9" destOrd="0" presId="urn:microsoft.com/office/officeart/2008/layout/VerticalCurvedList"/>
    <dgm:cxn modelId="{81433037-5A8A-497E-8C98-88F56E6D9D3F}" type="presParOf" srcId="{DF3BA725-AC3C-4D5A-A9DE-6F2D07B347B9}" destId="{78205603-4EFF-4BCC-8DFD-62744DDAF916}" srcOrd="10" destOrd="0" presId="urn:microsoft.com/office/officeart/2008/layout/VerticalCurvedList"/>
    <dgm:cxn modelId="{FF776F13-47EC-43EA-9504-5D3C78DDE8F6}" type="presParOf" srcId="{78205603-4EFF-4BCC-8DFD-62744DDAF916}" destId="{04384432-1728-4E66-9991-C712E114770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53860-9A70-450E-9839-574EF0266DD6}">
      <dsp:nvSpPr>
        <dsp:cNvPr id="0" name=""/>
        <dsp:cNvSpPr/>
      </dsp:nvSpPr>
      <dsp:spPr>
        <a:xfrm rot="10800000">
          <a:off x="1621466" y="38"/>
          <a:ext cx="5776722" cy="66570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Carrier Concerns</a:t>
          </a:r>
          <a:endParaRPr lang="en-US" sz="2200" kern="1200" dirty="0"/>
        </a:p>
      </dsp:txBody>
      <dsp:txXfrm rot="10800000">
        <a:off x="1787893" y="38"/>
        <a:ext cx="5610295" cy="665708"/>
      </dsp:txXfrm>
    </dsp:sp>
    <dsp:sp modelId="{7DD5EC16-79B6-4C49-B468-B096FEA8497B}">
      <dsp:nvSpPr>
        <dsp:cNvPr id="0" name=""/>
        <dsp:cNvSpPr/>
      </dsp:nvSpPr>
      <dsp:spPr>
        <a:xfrm>
          <a:off x="1288611" y="38"/>
          <a:ext cx="665708" cy="66570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651645-5724-4E62-BEBD-D70BA1127453}">
      <dsp:nvSpPr>
        <dsp:cNvPr id="0" name=""/>
        <dsp:cNvSpPr/>
      </dsp:nvSpPr>
      <dsp:spPr>
        <a:xfrm rot="10800000">
          <a:off x="1621466" y="864466"/>
          <a:ext cx="5776722" cy="66570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Opioid Use</a:t>
          </a:r>
          <a:endParaRPr lang="en-US" sz="2200" kern="1200" dirty="0"/>
        </a:p>
      </dsp:txBody>
      <dsp:txXfrm rot="10800000">
        <a:off x="1787893" y="864466"/>
        <a:ext cx="5610295" cy="665708"/>
      </dsp:txXfrm>
    </dsp:sp>
    <dsp:sp modelId="{10FFD4D0-025E-41A8-AD10-6496DEBE2146}">
      <dsp:nvSpPr>
        <dsp:cNvPr id="0" name=""/>
        <dsp:cNvSpPr/>
      </dsp:nvSpPr>
      <dsp:spPr>
        <a:xfrm>
          <a:off x="1288611" y="864466"/>
          <a:ext cx="665708" cy="6657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480C3-941F-4A0D-9BF5-7A5F7EAAF8CB}">
      <dsp:nvSpPr>
        <dsp:cNvPr id="0" name=""/>
        <dsp:cNvSpPr/>
      </dsp:nvSpPr>
      <dsp:spPr>
        <a:xfrm rot="10800000">
          <a:off x="1621466" y="1728894"/>
          <a:ext cx="5776722" cy="66570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Response to Suicide &amp; Attempted Suicide</a:t>
          </a:r>
          <a:endParaRPr lang="en-US" sz="2200" kern="1200" dirty="0"/>
        </a:p>
      </dsp:txBody>
      <dsp:txXfrm rot="10800000">
        <a:off x="1787893" y="1728894"/>
        <a:ext cx="5610295" cy="665708"/>
      </dsp:txXfrm>
    </dsp:sp>
    <dsp:sp modelId="{C87F5045-6FA7-4268-BF90-E123D5EDD816}">
      <dsp:nvSpPr>
        <dsp:cNvPr id="0" name=""/>
        <dsp:cNvSpPr/>
      </dsp:nvSpPr>
      <dsp:spPr>
        <a:xfrm>
          <a:off x="1288611" y="1728894"/>
          <a:ext cx="665708" cy="66570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FCDDC-5B6D-4D10-8462-B5D8BEC17BD7}">
      <dsp:nvSpPr>
        <dsp:cNvPr id="0" name=""/>
        <dsp:cNvSpPr/>
      </dsp:nvSpPr>
      <dsp:spPr>
        <a:xfrm rot="10800000">
          <a:off x="1621466" y="2593322"/>
          <a:ext cx="5776722" cy="66570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Cameras</a:t>
          </a:r>
          <a:endParaRPr lang="en-US" sz="2200" kern="1200" dirty="0"/>
        </a:p>
      </dsp:txBody>
      <dsp:txXfrm rot="10800000">
        <a:off x="1787893" y="2593322"/>
        <a:ext cx="5610295" cy="665708"/>
      </dsp:txXfrm>
    </dsp:sp>
    <dsp:sp modelId="{414D8F7C-8A51-49E6-8A6C-83ED5D001F85}">
      <dsp:nvSpPr>
        <dsp:cNvPr id="0" name=""/>
        <dsp:cNvSpPr/>
      </dsp:nvSpPr>
      <dsp:spPr>
        <a:xfrm>
          <a:off x="1288611" y="2593322"/>
          <a:ext cx="665708" cy="66570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D3DB-7967-4F3D-8B9A-84D6F30E71CB}">
      <dsp:nvSpPr>
        <dsp:cNvPr id="0" name=""/>
        <dsp:cNvSpPr/>
      </dsp:nvSpPr>
      <dsp:spPr>
        <a:xfrm rot="10800000">
          <a:off x="1621466" y="3457749"/>
          <a:ext cx="5776722" cy="66570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CMU Insights</a:t>
          </a:r>
          <a:endParaRPr lang="en-US" sz="2200" kern="1200" dirty="0"/>
        </a:p>
      </dsp:txBody>
      <dsp:txXfrm rot="10800000">
        <a:off x="1787893" y="3457749"/>
        <a:ext cx="5610295" cy="665708"/>
      </dsp:txXfrm>
    </dsp:sp>
    <dsp:sp modelId="{43E670A0-FBDD-412A-98D3-C1DC3F669E65}">
      <dsp:nvSpPr>
        <dsp:cNvPr id="0" name=""/>
        <dsp:cNvSpPr/>
      </dsp:nvSpPr>
      <dsp:spPr>
        <a:xfrm>
          <a:off x="1269559" y="3467276"/>
          <a:ext cx="665708" cy="665708"/>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FE2FF4-8F6E-4B76-BD4E-F7D725BE3040}">
      <dsp:nvSpPr>
        <dsp:cNvPr id="0" name=""/>
        <dsp:cNvSpPr/>
      </dsp:nvSpPr>
      <dsp:spPr>
        <a:xfrm rot="10800000">
          <a:off x="1621466" y="4322177"/>
          <a:ext cx="5776722" cy="66570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83820" rIns="156464" bIns="83820" numCol="1" spcCol="1270" anchor="ctr" anchorCtr="0">
          <a:noAutofit/>
        </a:bodyPr>
        <a:lstStyle/>
        <a:p>
          <a:pPr lvl="0" algn="l" defTabSz="977900">
            <a:lnSpc>
              <a:spcPct val="90000"/>
            </a:lnSpc>
            <a:spcBef>
              <a:spcPct val="0"/>
            </a:spcBef>
            <a:spcAft>
              <a:spcPct val="35000"/>
            </a:spcAft>
          </a:pPr>
          <a:r>
            <a:rPr lang="en-US" sz="2200" kern="1200" dirty="0" smtClean="0"/>
            <a:t>Symposium Discussion</a:t>
          </a:r>
          <a:endParaRPr lang="en-US" sz="2200" kern="1200" dirty="0"/>
        </a:p>
      </dsp:txBody>
      <dsp:txXfrm rot="10800000">
        <a:off x="1787893" y="4322177"/>
        <a:ext cx="5610295" cy="665708"/>
      </dsp:txXfrm>
    </dsp:sp>
    <dsp:sp modelId="{D3A44A22-3F0F-4648-9587-AFB0393865A7}">
      <dsp:nvSpPr>
        <dsp:cNvPr id="0" name=""/>
        <dsp:cNvSpPr/>
      </dsp:nvSpPr>
      <dsp:spPr>
        <a:xfrm>
          <a:off x="1288611" y="4322177"/>
          <a:ext cx="665708" cy="665708"/>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CF1D7-9BE7-485B-B38A-255C0499588C}">
      <dsp:nvSpPr>
        <dsp:cNvPr id="0" name=""/>
        <dsp:cNvSpPr/>
      </dsp:nvSpPr>
      <dsp:spPr>
        <a:xfrm>
          <a:off x="580386" y="1369"/>
          <a:ext cx="3493107" cy="2095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The working class have the highest incidence of opioid use, with stronger prominence in community colleges than universities.  </a:t>
          </a:r>
          <a:endParaRPr lang="en-US" sz="2100" kern="1200" dirty="0"/>
        </a:p>
      </dsp:txBody>
      <dsp:txXfrm>
        <a:off x="580386" y="1369"/>
        <a:ext cx="3493107" cy="2095864"/>
      </dsp:txXfrm>
    </dsp:sp>
    <dsp:sp modelId="{EBE8AAED-B0F4-43FB-8209-A04CDA1BD195}">
      <dsp:nvSpPr>
        <dsp:cNvPr id="0" name=""/>
        <dsp:cNvSpPr/>
      </dsp:nvSpPr>
      <dsp:spPr>
        <a:xfrm>
          <a:off x="4422804" y="1369"/>
          <a:ext cx="3493107" cy="2095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University drug of choice is alcohol, but opioid cases can be difficult to identify.  There may be more student use than thought as students experiment with the very addictive drug.</a:t>
          </a:r>
          <a:endParaRPr lang="en-US" sz="2100" kern="1200" dirty="0"/>
        </a:p>
      </dsp:txBody>
      <dsp:txXfrm>
        <a:off x="4422804" y="1369"/>
        <a:ext cx="3493107" cy="2095864"/>
      </dsp:txXfrm>
    </dsp:sp>
    <dsp:sp modelId="{AE2447EA-EBBD-4CB4-A19A-3580BF703693}">
      <dsp:nvSpPr>
        <dsp:cNvPr id="0" name=""/>
        <dsp:cNvSpPr/>
      </dsp:nvSpPr>
      <dsp:spPr>
        <a:xfrm>
          <a:off x="580386" y="2446544"/>
          <a:ext cx="3493107" cy="2095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Campuses need to be ready to address the opioid epidemic as it manifests on their campuses.</a:t>
          </a:r>
          <a:endParaRPr lang="en-US" sz="2100" kern="1200" dirty="0"/>
        </a:p>
      </dsp:txBody>
      <dsp:txXfrm>
        <a:off x="580386" y="2446544"/>
        <a:ext cx="3493107" cy="2095864"/>
      </dsp:txXfrm>
    </dsp:sp>
    <dsp:sp modelId="{E00459CE-6CE5-4022-AEAE-FE75CDE83289}">
      <dsp:nvSpPr>
        <dsp:cNvPr id="0" name=""/>
        <dsp:cNvSpPr/>
      </dsp:nvSpPr>
      <dsp:spPr>
        <a:xfrm>
          <a:off x="4422804" y="2446544"/>
          <a:ext cx="3493107" cy="2095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Students may have mental health issues in dealing with a parent, friend or other close relationship of an addict.</a:t>
          </a:r>
          <a:endParaRPr lang="en-US" sz="2100" kern="1200" dirty="0"/>
        </a:p>
      </dsp:txBody>
      <dsp:txXfrm>
        <a:off x="4422804" y="2446544"/>
        <a:ext cx="3493107" cy="2095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047C3-C820-46FE-9A23-C3C4A79B5327}">
      <dsp:nvSpPr>
        <dsp:cNvPr id="0" name=""/>
        <dsp:cNvSpPr/>
      </dsp:nvSpPr>
      <dsp:spPr>
        <a:xfrm>
          <a:off x="0" y="2087989"/>
          <a:ext cx="8840259"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56FC9D-4C73-47A7-98AB-009D495F7865}">
      <dsp:nvSpPr>
        <dsp:cNvPr id="0" name=""/>
        <dsp:cNvSpPr/>
      </dsp:nvSpPr>
      <dsp:spPr>
        <a:xfrm>
          <a:off x="442012" y="1940389"/>
          <a:ext cx="618818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99" tIns="0" rIns="233899" bIns="0" numCol="1" spcCol="1270" anchor="ctr" anchorCtr="0">
          <a:noAutofit/>
        </a:bodyPr>
        <a:lstStyle/>
        <a:p>
          <a:pPr lvl="0" algn="l" defTabSz="444500">
            <a:lnSpc>
              <a:spcPct val="90000"/>
            </a:lnSpc>
            <a:spcBef>
              <a:spcPct val="0"/>
            </a:spcBef>
            <a:spcAft>
              <a:spcPct val="35000"/>
            </a:spcAft>
          </a:pPr>
          <a:r>
            <a:rPr lang="en-US" sz="1000" kern="1200" dirty="0" smtClean="0"/>
            <a:t>Help those impacted by suicide deal with the current trauma and grief</a:t>
          </a:r>
          <a:endParaRPr lang="en-US" sz="1000" kern="1200" dirty="0"/>
        </a:p>
      </dsp:txBody>
      <dsp:txXfrm>
        <a:off x="456422" y="1954799"/>
        <a:ext cx="6159361" cy="266380"/>
      </dsp:txXfrm>
    </dsp:sp>
    <dsp:sp modelId="{CBB71BB5-9936-4003-8A51-50BFACB0882B}">
      <dsp:nvSpPr>
        <dsp:cNvPr id="0" name=""/>
        <dsp:cNvSpPr/>
      </dsp:nvSpPr>
      <dsp:spPr>
        <a:xfrm>
          <a:off x="0" y="2541589"/>
          <a:ext cx="8840259"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69425-579D-431E-A050-D8694BD47DE0}">
      <dsp:nvSpPr>
        <dsp:cNvPr id="0" name=""/>
        <dsp:cNvSpPr/>
      </dsp:nvSpPr>
      <dsp:spPr>
        <a:xfrm>
          <a:off x="442012" y="2393989"/>
          <a:ext cx="618818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99" tIns="0" rIns="233899" bIns="0" numCol="1" spcCol="1270" anchor="ctr" anchorCtr="0">
          <a:noAutofit/>
        </a:bodyPr>
        <a:lstStyle/>
        <a:p>
          <a:pPr lvl="0" algn="l" defTabSz="444500">
            <a:lnSpc>
              <a:spcPct val="90000"/>
            </a:lnSpc>
            <a:spcBef>
              <a:spcPct val="0"/>
            </a:spcBef>
            <a:spcAft>
              <a:spcPct val="35000"/>
            </a:spcAft>
          </a:pPr>
          <a:r>
            <a:rPr lang="en-US" sz="1000" kern="1200" dirty="0" smtClean="0"/>
            <a:t>Stabilize the campus community</a:t>
          </a:r>
          <a:endParaRPr lang="en-US" sz="1000" kern="1200" dirty="0"/>
        </a:p>
      </dsp:txBody>
      <dsp:txXfrm>
        <a:off x="456422" y="2408399"/>
        <a:ext cx="6159361" cy="266380"/>
      </dsp:txXfrm>
    </dsp:sp>
    <dsp:sp modelId="{6C2C4CE1-8111-4A35-A728-800C43A0E8A3}">
      <dsp:nvSpPr>
        <dsp:cNvPr id="0" name=""/>
        <dsp:cNvSpPr/>
      </dsp:nvSpPr>
      <dsp:spPr>
        <a:xfrm>
          <a:off x="0" y="2995190"/>
          <a:ext cx="8840259"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4D408-EC7A-4EA8-8DD8-85981390553C}">
      <dsp:nvSpPr>
        <dsp:cNvPr id="0" name=""/>
        <dsp:cNvSpPr/>
      </dsp:nvSpPr>
      <dsp:spPr>
        <a:xfrm>
          <a:off x="442012" y="2847589"/>
          <a:ext cx="618818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99" tIns="0" rIns="233899" bIns="0" numCol="1" spcCol="1270" anchor="ctr" anchorCtr="0">
          <a:noAutofit/>
        </a:bodyPr>
        <a:lstStyle/>
        <a:p>
          <a:pPr lvl="0" algn="l" defTabSz="444500">
            <a:lnSpc>
              <a:spcPct val="90000"/>
            </a:lnSpc>
            <a:spcBef>
              <a:spcPct val="0"/>
            </a:spcBef>
            <a:spcAft>
              <a:spcPct val="35000"/>
            </a:spcAft>
          </a:pPr>
          <a:r>
            <a:rPr lang="en-US" sz="1000" kern="1200" dirty="0" smtClean="0"/>
            <a:t>Help the community return to their pre-crisis level of functioning</a:t>
          </a:r>
          <a:endParaRPr lang="en-US" sz="1000" kern="1200" dirty="0"/>
        </a:p>
      </dsp:txBody>
      <dsp:txXfrm>
        <a:off x="456422" y="2861999"/>
        <a:ext cx="6159361" cy="266380"/>
      </dsp:txXfrm>
    </dsp:sp>
    <dsp:sp modelId="{E35A8CBD-1376-43F7-9D56-66A2D8F718DC}">
      <dsp:nvSpPr>
        <dsp:cNvPr id="0" name=""/>
        <dsp:cNvSpPr/>
      </dsp:nvSpPr>
      <dsp:spPr>
        <a:xfrm>
          <a:off x="0" y="3448790"/>
          <a:ext cx="8840259"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C310C-EA5A-48CF-9153-DDC7C9B2531C}">
      <dsp:nvSpPr>
        <dsp:cNvPr id="0" name=""/>
        <dsp:cNvSpPr/>
      </dsp:nvSpPr>
      <dsp:spPr>
        <a:xfrm>
          <a:off x="442012" y="3301190"/>
          <a:ext cx="618818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99" tIns="0" rIns="233899" bIns="0" numCol="1" spcCol="1270" anchor="ctr" anchorCtr="0">
          <a:noAutofit/>
        </a:bodyPr>
        <a:lstStyle/>
        <a:p>
          <a:pPr lvl="0" algn="l" defTabSz="444500">
            <a:lnSpc>
              <a:spcPct val="90000"/>
            </a:lnSpc>
            <a:spcBef>
              <a:spcPct val="0"/>
            </a:spcBef>
            <a:spcAft>
              <a:spcPct val="35000"/>
            </a:spcAft>
          </a:pPr>
          <a:r>
            <a:rPr lang="en-US" sz="1000" kern="1200" dirty="0" smtClean="0"/>
            <a:t>Encourage the expression of difficult emotions</a:t>
          </a:r>
          <a:endParaRPr lang="en-US" sz="1000" kern="1200" dirty="0"/>
        </a:p>
      </dsp:txBody>
      <dsp:txXfrm>
        <a:off x="456422" y="3315600"/>
        <a:ext cx="6159361" cy="266380"/>
      </dsp:txXfrm>
    </dsp:sp>
    <dsp:sp modelId="{93340172-46EF-414C-B94D-840B04888C44}">
      <dsp:nvSpPr>
        <dsp:cNvPr id="0" name=""/>
        <dsp:cNvSpPr/>
      </dsp:nvSpPr>
      <dsp:spPr>
        <a:xfrm>
          <a:off x="0" y="3902389"/>
          <a:ext cx="8840259"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BB53BB-EA33-4567-8B46-537109E329F5}">
      <dsp:nvSpPr>
        <dsp:cNvPr id="0" name=""/>
        <dsp:cNvSpPr/>
      </dsp:nvSpPr>
      <dsp:spPr>
        <a:xfrm>
          <a:off x="442012" y="3754790"/>
          <a:ext cx="618818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99" tIns="0" rIns="233899" bIns="0" numCol="1" spcCol="1270" anchor="ctr" anchorCtr="0">
          <a:noAutofit/>
        </a:bodyPr>
        <a:lstStyle/>
        <a:p>
          <a:pPr lvl="0" algn="l" defTabSz="444500">
            <a:lnSpc>
              <a:spcPct val="90000"/>
            </a:lnSpc>
            <a:spcBef>
              <a:spcPct val="0"/>
            </a:spcBef>
            <a:spcAft>
              <a:spcPct val="35000"/>
            </a:spcAft>
          </a:pPr>
          <a:r>
            <a:rPr lang="en-US" sz="1000" kern="1200" dirty="0" smtClean="0"/>
            <a:t>Help students, faculty and staff process what has happened</a:t>
          </a:r>
          <a:endParaRPr lang="en-US" sz="1000" kern="1200" dirty="0"/>
        </a:p>
      </dsp:txBody>
      <dsp:txXfrm>
        <a:off x="456422" y="3769200"/>
        <a:ext cx="6159361" cy="266380"/>
      </dsp:txXfrm>
    </dsp:sp>
    <dsp:sp modelId="{167C57C2-DFBB-4733-8A62-FBD5617F02DF}">
      <dsp:nvSpPr>
        <dsp:cNvPr id="0" name=""/>
        <dsp:cNvSpPr/>
      </dsp:nvSpPr>
      <dsp:spPr>
        <a:xfrm>
          <a:off x="0" y="4355990"/>
          <a:ext cx="8840259"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A0D3AE-7709-474C-8AEF-91F33886449D}">
      <dsp:nvSpPr>
        <dsp:cNvPr id="0" name=""/>
        <dsp:cNvSpPr/>
      </dsp:nvSpPr>
      <dsp:spPr>
        <a:xfrm>
          <a:off x="442012" y="4208389"/>
          <a:ext cx="618818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99" tIns="0" rIns="233899" bIns="0" numCol="1" spcCol="1270" anchor="ctr" anchorCtr="0">
          <a:noAutofit/>
        </a:bodyPr>
        <a:lstStyle/>
        <a:p>
          <a:pPr lvl="0" algn="l" defTabSz="444500">
            <a:lnSpc>
              <a:spcPct val="90000"/>
            </a:lnSpc>
            <a:spcBef>
              <a:spcPct val="0"/>
            </a:spcBef>
            <a:spcAft>
              <a:spcPct val="35000"/>
            </a:spcAft>
          </a:pPr>
          <a:r>
            <a:rPr lang="en-US" sz="1000" kern="1200" dirty="0" smtClean="0"/>
            <a:t>Limit risk of further suicides and imitative suicidal behavior through contagion, as other students who are struggling with psychological pain may be influenced to act in a similar way</a:t>
          </a:r>
          <a:endParaRPr lang="en-US" sz="1000" kern="1200" dirty="0"/>
        </a:p>
      </dsp:txBody>
      <dsp:txXfrm>
        <a:off x="456422" y="4222799"/>
        <a:ext cx="6159361" cy="266380"/>
      </dsp:txXfrm>
    </dsp:sp>
    <dsp:sp modelId="{8612DCC5-C4A3-41B6-ABB1-19454F5E4675}">
      <dsp:nvSpPr>
        <dsp:cNvPr id="0" name=""/>
        <dsp:cNvSpPr/>
      </dsp:nvSpPr>
      <dsp:spPr>
        <a:xfrm>
          <a:off x="0" y="4809590"/>
          <a:ext cx="8840259"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24BBD-A899-4356-8AF2-AEA28C3FF309}">
      <dsp:nvSpPr>
        <dsp:cNvPr id="0" name=""/>
        <dsp:cNvSpPr/>
      </dsp:nvSpPr>
      <dsp:spPr>
        <a:xfrm>
          <a:off x="442012" y="4661989"/>
          <a:ext cx="618818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99" tIns="0" rIns="233899" bIns="0" numCol="1" spcCol="1270" anchor="ctr" anchorCtr="0">
          <a:noAutofit/>
        </a:bodyPr>
        <a:lstStyle/>
        <a:p>
          <a:pPr lvl="0" algn="l" defTabSz="444500">
            <a:lnSpc>
              <a:spcPct val="90000"/>
            </a:lnSpc>
            <a:spcBef>
              <a:spcPct val="0"/>
            </a:spcBef>
            <a:spcAft>
              <a:spcPct val="35000"/>
            </a:spcAft>
          </a:pPr>
          <a:r>
            <a:rPr lang="en-US" sz="1000" kern="1200" dirty="0" smtClean="0"/>
            <a:t>Allow for learning from current postvention efforts to improve future prevention</a:t>
          </a:r>
          <a:endParaRPr lang="en-US" sz="1000" kern="1200" dirty="0"/>
        </a:p>
      </dsp:txBody>
      <dsp:txXfrm>
        <a:off x="456422" y="4676399"/>
        <a:ext cx="6159361"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A88D1-657E-4E12-BC45-BC477DE575BD}">
      <dsp:nvSpPr>
        <dsp:cNvPr id="0" name=""/>
        <dsp:cNvSpPr/>
      </dsp:nvSpPr>
      <dsp:spPr>
        <a:xfrm rot="5400000">
          <a:off x="-208334" y="210868"/>
          <a:ext cx="1388897" cy="9722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Think Beyond Active Shooter</a:t>
          </a:r>
          <a:endParaRPr lang="en-US" sz="1000" kern="1200" dirty="0"/>
        </a:p>
      </dsp:txBody>
      <dsp:txXfrm rot="-5400000">
        <a:off x="1" y="488647"/>
        <a:ext cx="972228" cy="416669"/>
      </dsp:txXfrm>
    </dsp:sp>
    <dsp:sp modelId="{0F9853A3-BC24-4DC4-8F09-914499395137}">
      <dsp:nvSpPr>
        <dsp:cNvPr id="0" name=""/>
        <dsp:cNvSpPr/>
      </dsp:nvSpPr>
      <dsp:spPr>
        <a:xfrm rot="5400000">
          <a:off x="4349415" y="-3377187"/>
          <a:ext cx="902783" cy="76571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Thinking about more situations beyond active shooter incidents </a:t>
          </a:r>
          <a:endParaRPr lang="en-US" sz="1300" kern="1200" dirty="0"/>
        </a:p>
        <a:p>
          <a:pPr marL="114300" lvl="1" indent="-114300" algn="l" defTabSz="577850">
            <a:lnSpc>
              <a:spcPct val="90000"/>
            </a:lnSpc>
            <a:spcBef>
              <a:spcPct val="0"/>
            </a:spcBef>
            <a:spcAft>
              <a:spcPct val="15000"/>
            </a:spcAft>
            <a:buChar char="••"/>
          </a:pPr>
          <a:r>
            <a:rPr lang="en-US" sz="1300" kern="1200" dirty="0" smtClean="0"/>
            <a:t>Working towards a simple and uniform approach to apply to various incident types</a:t>
          </a:r>
          <a:endParaRPr lang="en-US" sz="1300" kern="1200" dirty="0"/>
        </a:p>
      </dsp:txBody>
      <dsp:txXfrm rot="-5400000">
        <a:off x="972228" y="44070"/>
        <a:ext cx="7613088" cy="814643"/>
      </dsp:txXfrm>
    </dsp:sp>
    <dsp:sp modelId="{44C7479B-A955-456B-B78A-A2DE48CE8CB3}">
      <dsp:nvSpPr>
        <dsp:cNvPr id="0" name=""/>
        <dsp:cNvSpPr/>
      </dsp:nvSpPr>
      <dsp:spPr>
        <a:xfrm rot="5400000">
          <a:off x="-208334" y="1454599"/>
          <a:ext cx="1388897" cy="9722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Formalize</a:t>
          </a:r>
        </a:p>
        <a:p>
          <a:pPr lvl="0" algn="ctr" defTabSz="444500">
            <a:lnSpc>
              <a:spcPct val="90000"/>
            </a:lnSpc>
            <a:spcBef>
              <a:spcPct val="0"/>
            </a:spcBef>
            <a:spcAft>
              <a:spcPct val="35000"/>
            </a:spcAft>
          </a:pPr>
          <a:r>
            <a:rPr lang="en-US" sz="1000" kern="1200" dirty="0" smtClean="0"/>
            <a:t> Policy</a:t>
          </a:r>
          <a:endParaRPr lang="en-US" sz="1000" kern="1200" dirty="0"/>
        </a:p>
      </dsp:txBody>
      <dsp:txXfrm rot="-5400000">
        <a:off x="1" y="1732378"/>
        <a:ext cx="972228" cy="416669"/>
      </dsp:txXfrm>
    </dsp:sp>
    <dsp:sp modelId="{2DA1324B-8AD2-4E56-B24B-C12FB5A950D9}">
      <dsp:nvSpPr>
        <dsp:cNvPr id="0" name=""/>
        <dsp:cNvSpPr/>
      </dsp:nvSpPr>
      <dsp:spPr>
        <a:xfrm rot="5400000">
          <a:off x="4349415" y="-2130923"/>
          <a:ext cx="902783" cy="76571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Formalized the emergency management process into a formal university policy.</a:t>
          </a:r>
          <a:endParaRPr lang="en-US" sz="1300" kern="1200" dirty="0"/>
        </a:p>
      </dsp:txBody>
      <dsp:txXfrm rot="-5400000">
        <a:off x="972228" y="1290334"/>
        <a:ext cx="7613088" cy="814643"/>
      </dsp:txXfrm>
    </dsp:sp>
    <dsp:sp modelId="{671E4282-D3A1-4574-B801-4177DB8EB546}">
      <dsp:nvSpPr>
        <dsp:cNvPr id="0" name=""/>
        <dsp:cNvSpPr/>
      </dsp:nvSpPr>
      <dsp:spPr>
        <a:xfrm rot="5400000">
          <a:off x="-208334" y="2698329"/>
          <a:ext cx="1388897" cy="9722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Move to NIMS Model</a:t>
          </a:r>
          <a:endParaRPr lang="en-US" sz="1000" kern="1200" dirty="0"/>
        </a:p>
      </dsp:txBody>
      <dsp:txXfrm rot="-5400000">
        <a:off x="1" y="2976108"/>
        <a:ext cx="972228" cy="416669"/>
      </dsp:txXfrm>
    </dsp:sp>
    <dsp:sp modelId="{21125F70-8E13-4629-AE3C-5E9562A02442}">
      <dsp:nvSpPr>
        <dsp:cNvPr id="0" name=""/>
        <dsp:cNvSpPr/>
      </dsp:nvSpPr>
      <dsp:spPr>
        <a:xfrm rot="5400000">
          <a:off x="4349415" y="-887192"/>
          <a:ext cx="902783" cy="76571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Aligning language and structure with a format that is already spoken by campus police for smoother communications with authorities</a:t>
          </a:r>
          <a:endParaRPr lang="en-US" sz="1300" kern="1200" dirty="0"/>
        </a:p>
        <a:p>
          <a:pPr marL="114300" lvl="1" indent="-114300" algn="l" defTabSz="577850">
            <a:lnSpc>
              <a:spcPct val="90000"/>
            </a:lnSpc>
            <a:spcBef>
              <a:spcPct val="0"/>
            </a:spcBef>
            <a:spcAft>
              <a:spcPct val="15000"/>
            </a:spcAft>
            <a:buChar char="••"/>
          </a:pPr>
          <a:r>
            <a:rPr lang="en-US" sz="1300" kern="1200" dirty="0" smtClean="0"/>
            <a:t>Putting consistent system in place since incidents are rare</a:t>
          </a:r>
          <a:endParaRPr lang="en-US" sz="1300" kern="1200" dirty="0"/>
        </a:p>
        <a:p>
          <a:pPr marL="114300" lvl="1" indent="-114300" algn="l" defTabSz="577850">
            <a:lnSpc>
              <a:spcPct val="90000"/>
            </a:lnSpc>
            <a:spcBef>
              <a:spcPct val="0"/>
            </a:spcBef>
            <a:spcAft>
              <a:spcPct val="15000"/>
            </a:spcAft>
            <a:buChar char="••"/>
          </a:pPr>
          <a:r>
            <a:rPr lang="en-US" sz="1300" kern="1200" dirty="0" smtClean="0"/>
            <a:t>Training teams on the NIMS model</a:t>
          </a:r>
          <a:endParaRPr lang="en-US" sz="1300" kern="1200" dirty="0"/>
        </a:p>
      </dsp:txBody>
      <dsp:txXfrm rot="-5400000">
        <a:off x="972228" y="2534065"/>
        <a:ext cx="7613088" cy="814643"/>
      </dsp:txXfrm>
    </dsp:sp>
    <dsp:sp modelId="{E508201A-FF64-4A88-88CF-7B2051A690AF}">
      <dsp:nvSpPr>
        <dsp:cNvPr id="0" name=""/>
        <dsp:cNvSpPr/>
      </dsp:nvSpPr>
      <dsp:spPr>
        <a:xfrm rot="5400000">
          <a:off x="-208334" y="3942059"/>
          <a:ext cx="1388897" cy="9722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Emergency Management Consulting</a:t>
          </a:r>
          <a:endParaRPr lang="en-US" sz="1000" kern="1200" dirty="0"/>
        </a:p>
      </dsp:txBody>
      <dsp:txXfrm rot="-5400000">
        <a:off x="1" y="4219838"/>
        <a:ext cx="972228" cy="416669"/>
      </dsp:txXfrm>
    </dsp:sp>
    <dsp:sp modelId="{736C6029-853C-45A6-82AE-21D5E9E121B1}">
      <dsp:nvSpPr>
        <dsp:cNvPr id="0" name=""/>
        <dsp:cNvSpPr/>
      </dsp:nvSpPr>
      <dsp:spPr>
        <a:xfrm rot="5400000">
          <a:off x="4349415" y="356537"/>
          <a:ext cx="902783" cy="76571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Hired an emergency management consultant that will train, conduct table top exercises and monitor the website.</a:t>
          </a:r>
          <a:endParaRPr lang="en-US" sz="1300" kern="1200" dirty="0"/>
        </a:p>
      </dsp:txBody>
      <dsp:txXfrm rot="-5400000">
        <a:off x="972228" y="3777794"/>
        <a:ext cx="7613088" cy="814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66400-EBC6-4B2E-A84D-0004187A7604}">
      <dsp:nvSpPr>
        <dsp:cNvPr id="0" name=""/>
        <dsp:cNvSpPr/>
      </dsp:nvSpPr>
      <dsp:spPr>
        <a:xfrm>
          <a:off x="-6209001" y="-949880"/>
          <a:ext cx="7390923" cy="7390923"/>
        </a:xfrm>
        <a:prstGeom prst="blockArc">
          <a:avLst>
            <a:gd name="adj1" fmla="val 18900000"/>
            <a:gd name="adj2" fmla="val 2700000"/>
            <a:gd name="adj3" fmla="val 29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9909C-CC8D-42E0-AAD7-7B1D64340345}">
      <dsp:nvSpPr>
        <dsp:cNvPr id="0" name=""/>
        <dsp:cNvSpPr/>
      </dsp:nvSpPr>
      <dsp:spPr>
        <a:xfrm>
          <a:off x="516416" y="343087"/>
          <a:ext cx="7871416" cy="686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0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Emergency Website to Go Live</a:t>
          </a:r>
          <a:endParaRPr lang="en-US" sz="2100" kern="1200" dirty="0"/>
        </a:p>
      </dsp:txBody>
      <dsp:txXfrm>
        <a:off x="516416" y="343087"/>
        <a:ext cx="7871416" cy="686615"/>
      </dsp:txXfrm>
    </dsp:sp>
    <dsp:sp modelId="{E60FDA1F-699F-499A-B406-8987089E3793}">
      <dsp:nvSpPr>
        <dsp:cNvPr id="0" name=""/>
        <dsp:cNvSpPr/>
      </dsp:nvSpPr>
      <dsp:spPr>
        <a:xfrm>
          <a:off x="87282" y="257260"/>
          <a:ext cx="858268" cy="8582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69A923-816F-4ECD-9130-C799036EDDD1}">
      <dsp:nvSpPr>
        <dsp:cNvPr id="0" name=""/>
        <dsp:cNvSpPr/>
      </dsp:nvSpPr>
      <dsp:spPr>
        <a:xfrm>
          <a:off x="1008424" y="1372680"/>
          <a:ext cx="7379407" cy="686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0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Training for Facilities, Staff and Students on Fire Safety and Emergency Management</a:t>
          </a:r>
          <a:endParaRPr lang="en-US" sz="2100" kern="1200" dirty="0"/>
        </a:p>
      </dsp:txBody>
      <dsp:txXfrm>
        <a:off x="1008424" y="1372680"/>
        <a:ext cx="7379407" cy="686615"/>
      </dsp:txXfrm>
    </dsp:sp>
    <dsp:sp modelId="{508D37DC-6590-493B-A0B6-9289FBA18DE3}">
      <dsp:nvSpPr>
        <dsp:cNvPr id="0" name=""/>
        <dsp:cNvSpPr/>
      </dsp:nvSpPr>
      <dsp:spPr>
        <a:xfrm>
          <a:off x="579290" y="1286854"/>
          <a:ext cx="858268" cy="8582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7A3FB-FC45-4BEA-A7AB-92F358B0C62B}">
      <dsp:nvSpPr>
        <dsp:cNvPr id="0" name=""/>
        <dsp:cNvSpPr/>
      </dsp:nvSpPr>
      <dsp:spPr>
        <a:xfrm>
          <a:off x="1159431" y="2402273"/>
          <a:ext cx="7228400" cy="686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0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Thumb Locks Installed in Classrooms</a:t>
          </a:r>
          <a:endParaRPr lang="en-US" sz="2100" kern="1200" dirty="0"/>
        </a:p>
      </dsp:txBody>
      <dsp:txXfrm>
        <a:off x="1159431" y="2402273"/>
        <a:ext cx="7228400" cy="686615"/>
      </dsp:txXfrm>
    </dsp:sp>
    <dsp:sp modelId="{06945586-A344-403F-A53C-F478AF2B35EB}">
      <dsp:nvSpPr>
        <dsp:cNvPr id="0" name=""/>
        <dsp:cNvSpPr/>
      </dsp:nvSpPr>
      <dsp:spPr>
        <a:xfrm>
          <a:off x="730297" y="2316447"/>
          <a:ext cx="858268" cy="8582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AC0CB0-E6E3-4982-9345-EF7F378C11F2}">
      <dsp:nvSpPr>
        <dsp:cNvPr id="0" name=""/>
        <dsp:cNvSpPr/>
      </dsp:nvSpPr>
      <dsp:spPr>
        <a:xfrm>
          <a:off x="1008424" y="3431867"/>
          <a:ext cx="7379407" cy="686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0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Communications to Students of Updates and Activities</a:t>
          </a:r>
          <a:endParaRPr lang="en-US" sz="2100" kern="1200" dirty="0"/>
        </a:p>
      </dsp:txBody>
      <dsp:txXfrm>
        <a:off x="1008424" y="3431867"/>
        <a:ext cx="7379407" cy="686615"/>
      </dsp:txXfrm>
    </dsp:sp>
    <dsp:sp modelId="{F5537F4B-89B8-44D6-8D8E-9417FB2F0CC6}">
      <dsp:nvSpPr>
        <dsp:cNvPr id="0" name=""/>
        <dsp:cNvSpPr/>
      </dsp:nvSpPr>
      <dsp:spPr>
        <a:xfrm>
          <a:off x="579290" y="3346040"/>
          <a:ext cx="858268" cy="8582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A89BD-4BD7-4B80-9470-A20C304CD900}">
      <dsp:nvSpPr>
        <dsp:cNvPr id="0" name=""/>
        <dsp:cNvSpPr/>
      </dsp:nvSpPr>
      <dsp:spPr>
        <a:xfrm>
          <a:off x="516416" y="4461460"/>
          <a:ext cx="7871416" cy="686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001"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Update to the President’s Cabinet and Senior Leadership</a:t>
          </a:r>
          <a:endParaRPr lang="en-US" sz="2100" kern="1200" dirty="0"/>
        </a:p>
      </dsp:txBody>
      <dsp:txXfrm>
        <a:off x="516416" y="4461460"/>
        <a:ext cx="7871416" cy="686615"/>
      </dsp:txXfrm>
    </dsp:sp>
    <dsp:sp modelId="{04384432-1728-4E66-9991-C712E114770B}">
      <dsp:nvSpPr>
        <dsp:cNvPr id="0" name=""/>
        <dsp:cNvSpPr/>
      </dsp:nvSpPr>
      <dsp:spPr>
        <a:xfrm>
          <a:off x="87282" y="4375633"/>
          <a:ext cx="858268" cy="8582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582EFA65-75FE-4958-ABC7-9E58337CDFDC}" type="datetimeFigureOut">
              <a:rPr lang="en-US" smtClean="0"/>
              <a:t>2/6/2019</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D8A61C8-E240-4D92-AC89-3C9D4E84C720}" type="slidenum">
              <a:rPr lang="en-US" smtClean="0"/>
              <a:t>‹#›</a:t>
            </a:fld>
            <a:endParaRPr lang="en-US" dirty="0"/>
          </a:p>
        </p:txBody>
      </p:sp>
    </p:spTree>
    <p:extLst>
      <p:ext uri="{BB962C8B-B14F-4D97-AF65-F5344CB8AC3E}">
        <p14:creationId xmlns:p14="http://schemas.microsoft.com/office/powerpoint/2010/main" val="1703280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l">
              <a:lnSpc>
                <a:spcPct val="100000"/>
              </a:lnSpc>
              <a:defRPr sz="1200"/>
            </a:lvl1pPr>
          </a:lstStyle>
          <a:p>
            <a:endParaRPr lang="en-US" dirty="0"/>
          </a:p>
        </p:txBody>
      </p:sp>
      <p:sp>
        <p:nvSpPr>
          <p:cNvPr id="3075" name="Rectangle 3"/>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a:lnSpc>
                <a:spcPct val="100000"/>
              </a:lnSpc>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066800" y="698500"/>
            <a:ext cx="488950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l">
              <a:lnSpc>
                <a:spcPct val="100000"/>
              </a:lnSpc>
              <a:defRPr sz="1200"/>
            </a:lvl1pPr>
          </a:lstStyle>
          <a:p>
            <a:endParaRPr lang="en-US" dirty="0"/>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a:lnSpc>
                <a:spcPct val="100000"/>
              </a:lnSpc>
              <a:defRPr sz="1200"/>
            </a:lvl1pPr>
          </a:lstStyle>
          <a:p>
            <a:fld id="{2CBB8CA5-7CDF-4677-A008-D55B8A766B5E}" type="slidenum">
              <a:rPr lang="en-US"/>
              <a:pPr/>
              <a:t>‹#›</a:t>
            </a:fld>
            <a:endParaRPr lang="en-US" dirty="0"/>
          </a:p>
        </p:txBody>
      </p:sp>
    </p:spTree>
    <p:extLst>
      <p:ext uri="{BB962C8B-B14F-4D97-AF65-F5344CB8AC3E}">
        <p14:creationId xmlns:p14="http://schemas.microsoft.com/office/powerpoint/2010/main" val="1916531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4EE47-594F-43F7-A2DF-00C286DC58AE}" type="slidenum">
              <a:rPr lang="en-US"/>
              <a:pPr/>
              <a:t>0</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9</a:t>
            </a:fld>
            <a:endParaRPr lang="en-US" dirty="0"/>
          </a:p>
        </p:txBody>
      </p:sp>
    </p:spTree>
    <p:extLst>
      <p:ext uri="{BB962C8B-B14F-4D97-AF65-F5344CB8AC3E}">
        <p14:creationId xmlns:p14="http://schemas.microsoft.com/office/powerpoint/2010/main" val="242684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10</a:t>
            </a:fld>
            <a:endParaRPr lang="en-US" dirty="0"/>
          </a:p>
        </p:txBody>
      </p:sp>
    </p:spTree>
    <p:extLst>
      <p:ext uri="{BB962C8B-B14F-4D97-AF65-F5344CB8AC3E}">
        <p14:creationId xmlns:p14="http://schemas.microsoft.com/office/powerpoint/2010/main" val="247773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11</a:t>
            </a:fld>
            <a:endParaRPr lang="en-US" dirty="0"/>
          </a:p>
        </p:txBody>
      </p:sp>
    </p:spTree>
    <p:extLst>
      <p:ext uri="{BB962C8B-B14F-4D97-AF65-F5344CB8AC3E}">
        <p14:creationId xmlns:p14="http://schemas.microsoft.com/office/powerpoint/2010/main" val="193845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12</a:t>
            </a:fld>
            <a:endParaRPr lang="en-US" dirty="0"/>
          </a:p>
        </p:txBody>
      </p:sp>
    </p:spTree>
    <p:extLst>
      <p:ext uri="{BB962C8B-B14F-4D97-AF65-F5344CB8AC3E}">
        <p14:creationId xmlns:p14="http://schemas.microsoft.com/office/powerpoint/2010/main" val="233126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13</a:t>
            </a:fld>
            <a:endParaRPr lang="en-US" dirty="0"/>
          </a:p>
        </p:txBody>
      </p:sp>
    </p:spTree>
    <p:extLst>
      <p:ext uri="{BB962C8B-B14F-4D97-AF65-F5344CB8AC3E}">
        <p14:creationId xmlns:p14="http://schemas.microsoft.com/office/powerpoint/2010/main" val="137941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14</a:t>
            </a:fld>
            <a:endParaRPr lang="en-US" dirty="0"/>
          </a:p>
        </p:txBody>
      </p:sp>
    </p:spTree>
    <p:extLst>
      <p:ext uri="{BB962C8B-B14F-4D97-AF65-F5344CB8AC3E}">
        <p14:creationId xmlns:p14="http://schemas.microsoft.com/office/powerpoint/2010/main" val="3388267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15</a:t>
            </a:fld>
            <a:endParaRPr lang="en-US" dirty="0"/>
          </a:p>
        </p:txBody>
      </p:sp>
    </p:spTree>
    <p:extLst>
      <p:ext uri="{BB962C8B-B14F-4D97-AF65-F5344CB8AC3E}">
        <p14:creationId xmlns:p14="http://schemas.microsoft.com/office/powerpoint/2010/main" val="3321283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16</a:t>
            </a:fld>
            <a:endParaRPr lang="en-US" dirty="0"/>
          </a:p>
        </p:txBody>
      </p:sp>
    </p:spTree>
    <p:extLst>
      <p:ext uri="{BB962C8B-B14F-4D97-AF65-F5344CB8AC3E}">
        <p14:creationId xmlns:p14="http://schemas.microsoft.com/office/powerpoint/2010/main" val="213811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17</a:t>
            </a:fld>
            <a:endParaRPr lang="en-US" dirty="0"/>
          </a:p>
        </p:txBody>
      </p:sp>
    </p:spTree>
    <p:extLst>
      <p:ext uri="{BB962C8B-B14F-4D97-AF65-F5344CB8AC3E}">
        <p14:creationId xmlns:p14="http://schemas.microsoft.com/office/powerpoint/2010/main" val="1996617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18</a:t>
            </a:fld>
            <a:endParaRPr lang="en-US" dirty="0"/>
          </a:p>
        </p:txBody>
      </p:sp>
    </p:spTree>
    <p:extLst>
      <p:ext uri="{BB962C8B-B14F-4D97-AF65-F5344CB8AC3E}">
        <p14:creationId xmlns:p14="http://schemas.microsoft.com/office/powerpoint/2010/main" val="241269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a:t>
            </a:fld>
            <a:endParaRPr lang="en-US" dirty="0"/>
          </a:p>
        </p:txBody>
      </p:sp>
    </p:spTree>
    <p:extLst>
      <p:ext uri="{BB962C8B-B14F-4D97-AF65-F5344CB8AC3E}">
        <p14:creationId xmlns:p14="http://schemas.microsoft.com/office/powerpoint/2010/main" val="85022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19</a:t>
            </a:fld>
            <a:endParaRPr lang="en-US" dirty="0"/>
          </a:p>
        </p:txBody>
      </p:sp>
    </p:spTree>
    <p:extLst>
      <p:ext uri="{BB962C8B-B14F-4D97-AF65-F5344CB8AC3E}">
        <p14:creationId xmlns:p14="http://schemas.microsoft.com/office/powerpoint/2010/main" val="489961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20</a:t>
            </a:fld>
            <a:endParaRPr lang="en-US" dirty="0"/>
          </a:p>
        </p:txBody>
      </p:sp>
    </p:spTree>
    <p:extLst>
      <p:ext uri="{BB962C8B-B14F-4D97-AF65-F5344CB8AC3E}">
        <p14:creationId xmlns:p14="http://schemas.microsoft.com/office/powerpoint/2010/main" val="3494354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21</a:t>
            </a:fld>
            <a:endParaRPr lang="en-US" dirty="0"/>
          </a:p>
        </p:txBody>
      </p:sp>
    </p:spTree>
    <p:extLst>
      <p:ext uri="{BB962C8B-B14F-4D97-AF65-F5344CB8AC3E}">
        <p14:creationId xmlns:p14="http://schemas.microsoft.com/office/powerpoint/2010/main" val="4254658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22</a:t>
            </a:fld>
            <a:endParaRPr lang="en-US" dirty="0"/>
          </a:p>
        </p:txBody>
      </p:sp>
    </p:spTree>
    <p:extLst>
      <p:ext uri="{BB962C8B-B14F-4D97-AF65-F5344CB8AC3E}">
        <p14:creationId xmlns:p14="http://schemas.microsoft.com/office/powerpoint/2010/main" val="45365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89088-B888-4A24-9558-2E4F35977478}" type="slidenum">
              <a:rPr lang="en-US"/>
              <a:pPr/>
              <a:t>23</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2</a:t>
            </a:fld>
            <a:endParaRPr lang="en-US" dirty="0"/>
          </a:p>
        </p:txBody>
      </p:sp>
    </p:spTree>
    <p:extLst>
      <p:ext uri="{BB962C8B-B14F-4D97-AF65-F5344CB8AC3E}">
        <p14:creationId xmlns:p14="http://schemas.microsoft.com/office/powerpoint/2010/main" val="341386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3</a:t>
            </a:fld>
            <a:endParaRPr lang="en-US" dirty="0"/>
          </a:p>
        </p:txBody>
      </p:sp>
    </p:spTree>
    <p:extLst>
      <p:ext uri="{BB962C8B-B14F-4D97-AF65-F5344CB8AC3E}">
        <p14:creationId xmlns:p14="http://schemas.microsoft.com/office/powerpoint/2010/main" val="199459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4</a:t>
            </a:fld>
            <a:endParaRPr lang="en-US" dirty="0"/>
          </a:p>
        </p:txBody>
      </p:sp>
    </p:spTree>
    <p:extLst>
      <p:ext uri="{BB962C8B-B14F-4D97-AF65-F5344CB8AC3E}">
        <p14:creationId xmlns:p14="http://schemas.microsoft.com/office/powerpoint/2010/main" val="38896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5</a:t>
            </a:fld>
            <a:endParaRPr lang="en-US" dirty="0"/>
          </a:p>
        </p:txBody>
      </p:sp>
    </p:spTree>
    <p:extLst>
      <p:ext uri="{BB962C8B-B14F-4D97-AF65-F5344CB8AC3E}">
        <p14:creationId xmlns:p14="http://schemas.microsoft.com/office/powerpoint/2010/main" val="422868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6</a:t>
            </a:fld>
            <a:endParaRPr lang="en-US" dirty="0"/>
          </a:p>
        </p:txBody>
      </p:sp>
    </p:spTree>
    <p:extLst>
      <p:ext uri="{BB962C8B-B14F-4D97-AF65-F5344CB8AC3E}">
        <p14:creationId xmlns:p14="http://schemas.microsoft.com/office/powerpoint/2010/main" val="102323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7</a:t>
            </a:fld>
            <a:endParaRPr lang="en-US" dirty="0"/>
          </a:p>
        </p:txBody>
      </p:sp>
    </p:spTree>
    <p:extLst>
      <p:ext uri="{BB962C8B-B14F-4D97-AF65-F5344CB8AC3E}">
        <p14:creationId xmlns:p14="http://schemas.microsoft.com/office/powerpoint/2010/main" val="15113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B8CA5-7CDF-4677-A008-D55B8A766B5E}" type="slidenum">
              <a:rPr lang="en-US" smtClean="0"/>
              <a:pPr/>
              <a:t>8</a:t>
            </a:fld>
            <a:endParaRPr lang="en-US" dirty="0"/>
          </a:p>
        </p:txBody>
      </p:sp>
    </p:spTree>
    <p:extLst>
      <p:ext uri="{BB962C8B-B14F-4D97-AF65-F5344CB8AC3E}">
        <p14:creationId xmlns:p14="http://schemas.microsoft.com/office/powerpoint/2010/main" val="391600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tif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noProof="0" smtClean="0"/>
              <a:t>CLICK TO EDIT MASTER TITLE STYLE</a:t>
            </a:r>
          </a:p>
        </p:txBody>
      </p:sp>
      <p:sp>
        <p:nvSpPr>
          <p:cNvPr id="8388" name="Date"/>
          <p:cNvSpPr>
            <a:spLocks noGrp="1" noChangeArrowheads="1"/>
          </p:cNvSpPr>
          <p:nvPr>
            <p:ph type="subTitle" sz="quarter" idx="1"/>
            <p:custDataLst>
              <p:tags r:id="rId3"/>
            </p:custDataLst>
          </p:nvPr>
        </p:nvSpPr>
        <p:spPr>
          <a:xfrm>
            <a:off x="904875" y="1998663"/>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noProof="0" smtClean="0"/>
              <a:t>Click to edit Master subtitle style</a:t>
            </a:r>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912876" y="477901"/>
            <a:ext cx="3758184"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8175498" y="6459474"/>
            <a:ext cx="950976" cy="143256"/>
          </a:xfrm>
          <a:prstGeom prst="rect">
            <a:avLst/>
          </a:prstGeom>
        </p:spPr>
      </p:pic>
      <p:pic>
        <p:nvPicPr>
          <p:cNvPr id="11" name="Picture 10"/>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7596378" y="574675"/>
            <a:ext cx="1530096" cy="899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3E0A6C-5C86-4B97-8D0C-956FD68CF637}"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17047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9C0BAAA-3F24-46EB-A9BE-D6E4E3248331}"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70919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19682F9-3FA7-41A1-AE87-5AFFDDD26B0B}"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25067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F0E3D11-3BB5-48A3-AC16-7C5C1B6C8738}" type="slidenum">
              <a:rPr lang="en-US"/>
              <a:pPr/>
              <a:t>‹#›</a:t>
            </a:fld>
            <a:endParaRPr lang="en-US" dirty="0"/>
          </a:p>
        </p:txBody>
      </p:sp>
      <p:sp>
        <p:nvSpPr>
          <p:cNvPr id="5" name="Date Placeholder 4"/>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192263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85024966-4070-4ECF-BCE6-545040C3865B}"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17733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8E3B532-4F15-4284-94F3-DE53B1549B81}" type="slidenum">
              <a:rPr lang="en-US"/>
              <a:pPr/>
              <a:t>‹#›</a:t>
            </a:fld>
            <a:endParaRPr lang="en-US" dirty="0"/>
          </a:p>
        </p:txBody>
      </p:sp>
      <p:sp>
        <p:nvSpPr>
          <p:cNvPr id="8" name="Date Placeholder 7"/>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41039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ED8FA524-D35C-4422-BCAB-A0C769216EC2}" type="slidenum">
              <a:rPr lang="en-US"/>
              <a:pPr/>
              <a:t>‹#›</a:t>
            </a:fld>
            <a:endParaRPr lang="en-US" dirty="0"/>
          </a:p>
        </p:txBody>
      </p:sp>
      <p:sp>
        <p:nvSpPr>
          <p:cNvPr id="4" name="Date Placeholder 3"/>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71031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9F44A0-2D12-40B7-9565-C6513A741E02}" type="slidenum">
              <a:rPr lang="en-US"/>
              <a:pPr/>
              <a:t>‹#›</a:t>
            </a:fld>
            <a:endParaRPr lang="en-US" dirty="0"/>
          </a:p>
        </p:txBody>
      </p:sp>
      <p:sp>
        <p:nvSpPr>
          <p:cNvPr id="3" name="Date Placeholder 2"/>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90727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44704C2-0B26-44C4-A2E6-522643CB808C}"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06544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3BAAEFC-BB56-4ABE-BCC4-D432982B6FAA}" type="slidenum">
              <a:rPr lang="en-US"/>
              <a:pPr/>
              <a:t>‹#›</a:t>
            </a:fld>
            <a:endParaRPr lang="en-US" dirty="0"/>
          </a:p>
        </p:txBody>
      </p:sp>
      <p:sp>
        <p:nvSpPr>
          <p:cNvPr id="6" name="Date Placeholder 5"/>
          <p:cNvSpPr>
            <a:spLocks noGrp="1"/>
          </p:cNvSpPr>
          <p:nvPr>
            <p:ph type="dt" sz="half" idx="11"/>
          </p:nvPr>
        </p:nvSpPr>
        <p:spPr/>
        <p:txBody>
          <a:bodyPr/>
          <a:lstStyle>
            <a:lvl1pPr>
              <a:defRPr/>
            </a:lvl1pPr>
          </a:lstStyle>
          <a:p>
            <a:endParaRPr lang="en-US" dirty="0"/>
          </a:p>
        </p:txBody>
      </p:sp>
    </p:spTree>
    <p:extLst>
      <p:ext uri="{BB962C8B-B14F-4D97-AF65-F5344CB8AC3E}">
        <p14:creationId xmlns:p14="http://schemas.microsoft.com/office/powerpoint/2010/main" val="368415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dirty="0" smtClean="0">
                <a:solidFill>
                  <a:srgbClr val="7C848A"/>
                </a:solidFill>
                <a:cs typeface="Arial" charset="0"/>
              </a:rPr>
              <a:t>© 2014 Marsh Risk Consulting</a:t>
            </a:r>
            <a:endParaRPr lang="en-US" sz="700" dirty="0">
              <a:solidFill>
                <a:srgbClr val="7C848A"/>
              </a:solidFill>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09DFEB71-5CE7-4884-8D22-62655C9A977D}" type="slidenum">
              <a:rPr lang="en-US" smtClean="0"/>
              <a:pPr/>
              <a:t>‹#›</a:t>
            </a:fld>
            <a:endParaRPr lang="en-US" dirty="0"/>
          </a:p>
        </p:txBody>
      </p:sp>
      <p:sp>
        <p:nvSpPr>
          <p:cNvPr id="1052" name="Date" hidden="1"/>
          <p:cNvSpPr>
            <a:spLocks noGrp="1" noChangeArrowheads="1"/>
          </p:cNvSpPr>
          <p:nvPr>
            <p:ph type="dt" sz="half" idx="2"/>
            <p:custDataLst>
              <p:tags r:id="rId17"/>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endParaRPr lang="en-US" dirty="0"/>
          </a:p>
        </p:txBody>
      </p:sp>
      <p:sp>
        <p:nvSpPr>
          <p:cNvPr id="1059" name="Business"/>
          <p:cNvSpPr txBox="1">
            <a:spLocks noChangeArrowheads="1"/>
          </p:cNvSpPr>
          <p:nvPr>
            <p:custDataLst>
              <p:tags r:id="rId18"/>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sz="700" dirty="0" smtClean="0">
                <a:solidFill>
                  <a:schemeClr val="bg2"/>
                </a:solidFill>
              </a:rPr>
              <a:t>MARSH RISK CONSULTING</a:t>
            </a:r>
            <a:endParaRPr lang="en-US" sz="700" dirty="0">
              <a:solidFill>
                <a:schemeClr val="bg2"/>
              </a:solidFill>
            </a:endParaRPr>
          </a:p>
        </p:txBody>
      </p:sp>
      <p:sp>
        <p:nvSpPr>
          <p:cNvPr id="1060" name="Filepath"/>
          <p:cNvSpPr txBox="1">
            <a:spLocks noChangeArrowheads="1"/>
          </p:cNvSpPr>
          <p:nvPr>
            <p:custDataLst>
              <p:tags r:id="rId19"/>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US" sz="700" dirty="0">
              <a:solidFill>
                <a:schemeClr val="bg2"/>
              </a:solidFill>
            </a:endParaRPr>
          </a:p>
        </p:txBody>
      </p:sp>
      <p:sp>
        <p:nvSpPr>
          <p:cNvPr id="2" name="Freeform 1"/>
          <p:cNvSpPr/>
          <p:nvPr/>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3" name="Freeform 2"/>
          <p:cNvSpPr/>
          <p:nvPr/>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tiff"/><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hyperlink" Target="https://www.genesisinsurance.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nbcnews.com/feature/college-game-plan/opioid-crisis-how-america-s-colleges-are-reacting-epidemic-n797696" TargetMode="Externa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etworkforphl.org/resources_collection/2015/04/29/576/overdose_prevention_naloxone_access_in_michig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ichiganvotes.org/2018-HB-5615epart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a:xfrm>
            <a:off x="896938" y="1506258"/>
            <a:ext cx="8234362" cy="370551"/>
          </a:xfrm>
        </p:spPr>
        <p:txBody>
          <a:bodyPr/>
          <a:lstStyle/>
          <a:p>
            <a:r>
              <a:rPr lang="en-US" dirty="0" smtClean="0">
                <a:solidFill>
                  <a:schemeClr val="accent2"/>
                </a:solidFill>
              </a:rPr>
              <a:t>Challenges in Public Safety and Security</a:t>
            </a:r>
            <a:endParaRPr lang="en-US" dirty="0">
              <a:solidFill>
                <a:schemeClr val="accent2"/>
              </a:solidFill>
            </a:endParaRPr>
          </a:p>
        </p:txBody>
      </p:sp>
      <p:sp>
        <p:nvSpPr>
          <p:cNvPr id="2052" name="NameAndLocation"/>
          <p:cNvSpPr txBox="1">
            <a:spLocks noChangeArrowheads="1"/>
          </p:cNvSpPr>
          <p:nvPr>
            <p:custDataLst>
              <p:tags r:id="rId3"/>
            </p:custDataLst>
          </p:nvPr>
        </p:nvSpPr>
        <p:spPr bwMode="gray">
          <a:xfrm>
            <a:off x="986418" y="4667017"/>
            <a:ext cx="4972050" cy="78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l">
              <a:lnSpc>
                <a:spcPct val="100000"/>
              </a:lnSpc>
              <a:spcBef>
                <a:spcPct val="20000"/>
              </a:spcBef>
            </a:pPr>
            <a:endParaRPr lang="en-US" sz="1600" b="1" dirty="0" smtClean="0">
              <a:solidFill>
                <a:srgbClr val="FFFFFF"/>
              </a:solidFill>
            </a:endParaRPr>
          </a:p>
          <a:p>
            <a:pPr algn="l">
              <a:lnSpc>
                <a:spcPct val="100000"/>
              </a:lnSpc>
              <a:spcBef>
                <a:spcPct val="20000"/>
              </a:spcBef>
            </a:pPr>
            <a:r>
              <a:rPr lang="en-US" sz="1600" b="1" dirty="0" smtClean="0">
                <a:solidFill>
                  <a:srgbClr val="FFFFFF"/>
                </a:solidFill>
              </a:rPr>
              <a:t>Cindy Smail, Loss Control Consultant</a:t>
            </a:r>
            <a:br>
              <a:rPr lang="en-US" sz="1600" b="1" dirty="0" smtClean="0">
                <a:solidFill>
                  <a:srgbClr val="FFFFFF"/>
                </a:solidFill>
              </a:rPr>
            </a:br>
            <a:r>
              <a:rPr lang="en-US" sz="1600" b="1" dirty="0" smtClean="0">
                <a:solidFill>
                  <a:srgbClr val="FFFFFF"/>
                </a:solidFill>
              </a:rPr>
              <a:t>Marsh Risk Consulting</a:t>
            </a:r>
            <a:endParaRPr lang="en-US" sz="1600" dirty="0">
              <a:solidFill>
                <a:srgbClr val="FFFFFF"/>
              </a:solidFill>
            </a:endParaRPr>
          </a:p>
        </p:txBody>
      </p:sp>
      <p:pic>
        <p:nvPicPr>
          <p:cNvPr id="5" name="Picture 4" descr="Music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059" y="263550"/>
            <a:ext cx="3124200" cy="957263"/>
          </a:xfrm>
          <a:prstGeom prst="rect">
            <a:avLst/>
          </a:prstGeom>
          <a:solidFill>
            <a:schemeClr val="bg1"/>
          </a:solidFill>
          <a:ln>
            <a:noFill/>
          </a:ln>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551503445"/>
              </p:ext>
            </p:extLst>
          </p:nvPr>
        </p:nvGraphicFramePr>
        <p:xfrm>
          <a:off x="437091" y="-619124"/>
          <a:ext cx="8840259" cy="7001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2400" dirty="0"/>
              <a:t>Postvention </a:t>
            </a:r>
            <a:r>
              <a:rPr lang="en-US" sz="2400" dirty="0" smtClean="0"/>
              <a:t>Effort Components</a:t>
            </a:r>
            <a:endParaRPr lang="en-US" sz="24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9</a:t>
            </a:fld>
            <a:endParaRPr lang="en-US" dirty="0"/>
          </a:p>
        </p:txBody>
      </p:sp>
      <p:sp>
        <p:nvSpPr>
          <p:cNvPr id="8" name="Rectangle 7"/>
          <p:cNvSpPr/>
          <p:nvPr/>
        </p:nvSpPr>
        <p:spPr>
          <a:xfrm>
            <a:off x="360044" y="6142726"/>
            <a:ext cx="6867525" cy="330603"/>
          </a:xfrm>
          <a:prstGeom prst="rect">
            <a:avLst/>
          </a:prstGeom>
        </p:spPr>
        <p:txBody>
          <a:bodyPr wrap="square">
            <a:spAutoFit/>
          </a:bodyPr>
          <a:lstStyle/>
          <a:p>
            <a:pPr algn="l"/>
            <a:r>
              <a:rPr lang="en-US" sz="900" dirty="0" smtClean="0"/>
              <a:t>Source:</a:t>
            </a:r>
          </a:p>
          <a:p>
            <a:pPr algn="l"/>
            <a:r>
              <a:rPr lang="en-US" sz="900" dirty="0" smtClean="0"/>
              <a:t>POSTVENTION: A </a:t>
            </a:r>
            <a:r>
              <a:rPr lang="en-US" sz="900" dirty="0"/>
              <a:t>Guide for Response </a:t>
            </a:r>
            <a:r>
              <a:rPr lang="en-US" sz="900" dirty="0" smtClean="0"/>
              <a:t>to Suicide </a:t>
            </a:r>
            <a:r>
              <a:rPr lang="en-US" sz="900" dirty="0"/>
              <a:t>on College </a:t>
            </a:r>
            <a:r>
              <a:rPr lang="en-US" sz="900" dirty="0" smtClean="0"/>
              <a:t>Campuses, </a:t>
            </a:r>
            <a:r>
              <a:rPr lang="en-US" sz="900" dirty="0"/>
              <a:t>Higher Education Mental Health Alliance (2014</a:t>
            </a:r>
            <a:r>
              <a:rPr lang="en-US" sz="900" dirty="0" smtClean="0"/>
              <a:t>).</a:t>
            </a:r>
            <a:endParaRPr lang="en-US" sz="900" dirty="0"/>
          </a:p>
        </p:txBody>
      </p:sp>
    </p:spTree>
    <p:extLst>
      <p:ext uri="{BB962C8B-B14F-4D97-AF65-F5344CB8AC3E}">
        <p14:creationId xmlns:p14="http://schemas.microsoft.com/office/powerpoint/2010/main" val="189845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Body Cameras</a:t>
            </a:r>
            <a:endParaRPr lang="en-US" sz="2400" dirty="0"/>
          </a:p>
        </p:txBody>
      </p:sp>
      <p:sp>
        <p:nvSpPr>
          <p:cNvPr id="3" name="Content Placeholder 2"/>
          <p:cNvSpPr>
            <a:spLocks noGrp="1"/>
          </p:cNvSpPr>
          <p:nvPr>
            <p:ph idx="1"/>
          </p:nvPr>
        </p:nvSpPr>
        <p:spPr>
          <a:xfrm>
            <a:off x="455613" y="1110298"/>
            <a:ext cx="8686800" cy="1893887"/>
          </a:xfrm>
        </p:spPr>
        <p:txBody>
          <a:bodyPr/>
          <a:lstStyle/>
          <a:p>
            <a:pPr marL="0" indent="0">
              <a:buNone/>
            </a:pPr>
            <a:r>
              <a:rPr lang="en-US" dirty="0" smtClean="0"/>
              <a:t>Body Camera Thoughts </a:t>
            </a:r>
            <a:r>
              <a:rPr lang="en-US" dirty="0"/>
              <a:t>– </a:t>
            </a:r>
            <a:endParaRPr lang="en-US" dirty="0" smtClean="0"/>
          </a:p>
          <a:p>
            <a:pPr lvl="1">
              <a:buFont typeface="Arial" panose="020B0604020202020204" pitchFamily="34" charset="0"/>
              <a:buChar char="•"/>
            </a:pPr>
            <a:r>
              <a:rPr lang="en-US" dirty="0" smtClean="0"/>
              <a:t>Written policies and procedures</a:t>
            </a:r>
          </a:p>
          <a:p>
            <a:pPr lvl="1">
              <a:buFont typeface="Arial" panose="020B0604020202020204" pitchFamily="34" charset="0"/>
              <a:buChar char="•"/>
            </a:pPr>
            <a:r>
              <a:rPr lang="en-US" dirty="0" smtClean="0"/>
              <a:t>Guidance </a:t>
            </a:r>
            <a:r>
              <a:rPr lang="en-US" dirty="0"/>
              <a:t>on when to turn </a:t>
            </a:r>
            <a:r>
              <a:rPr lang="en-US" dirty="0" smtClean="0"/>
              <a:t>on and </a:t>
            </a:r>
            <a:r>
              <a:rPr lang="en-US" dirty="0"/>
              <a:t>turn </a:t>
            </a:r>
            <a:r>
              <a:rPr lang="en-US" dirty="0" smtClean="0"/>
              <a:t>off</a:t>
            </a:r>
          </a:p>
          <a:p>
            <a:pPr lvl="1">
              <a:buFont typeface="Arial" panose="020B0604020202020204" pitchFamily="34" charset="0"/>
              <a:buChar char="•"/>
            </a:pPr>
            <a:r>
              <a:rPr lang="en-US" dirty="0" smtClean="0"/>
              <a:t>Videos may help settle accusations and some tend </a:t>
            </a:r>
            <a:r>
              <a:rPr lang="en-US" dirty="0"/>
              <a:t>to </a:t>
            </a:r>
            <a:r>
              <a:rPr lang="en-US" dirty="0" smtClean="0"/>
              <a:t>tone down the discussion</a:t>
            </a:r>
          </a:p>
          <a:p>
            <a:pPr lvl="1"/>
            <a:endParaRPr lang="en-US" dirty="0" smtClean="0"/>
          </a:p>
        </p:txBody>
      </p:sp>
      <p:sp>
        <p:nvSpPr>
          <p:cNvPr id="4" name="Slide Number Placeholder 3"/>
          <p:cNvSpPr>
            <a:spLocks noGrp="1"/>
          </p:cNvSpPr>
          <p:nvPr>
            <p:ph type="sldNum" sz="quarter" idx="10"/>
          </p:nvPr>
        </p:nvSpPr>
        <p:spPr/>
        <p:txBody>
          <a:bodyPr/>
          <a:lstStyle/>
          <a:p>
            <a:fld id="{919682F9-3FA7-41A1-AE87-5AFFDDD26B0B}" type="slidenum">
              <a:rPr lang="en-US" smtClean="0"/>
              <a:pPr/>
              <a:t>10</a:t>
            </a:fld>
            <a:endParaRPr lang="en-US" dirty="0"/>
          </a:p>
        </p:txBody>
      </p:sp>
      <p:sp>
        <p:nvSpPr>
          <p:cNvPr id="5" name="TextBox 4"/>
          <p:cNvSpPr txBox="1"/>
          <p:nvPr/>
        </p:nvSpPr>
        <p:spPr>
          <a:xfrm>
            <a:off x="366255" y="6168318"/>
            <a:ext cx="4153701" cy="330603"/>
          </a:xfrm>
          <a:prstGeom prst="rect">
            <a:avLst/>
          </a:prstGeom>
          <a:noFill/>
        </p:spPr>
        <p:txBody>
          <a:bodyPr wrap="none" rtlCol="0">
            <a:spAutoFit/>
          </a:bodyPr>
          <a:lstStyle/>
          <a:p>
            <a:pPr algn="l"/>
            <a:r>
              <a:rPr lang="en-US" sz="900" dirty="0" smtClean="0"/>
              <a:t>Source: </a:t>
            </a:r>
          </a:p>
          <a:p>
            <a:pPr algn="l"/>
            <a:r>
              <a:rPr lang="en-US" sz="900" dirty="0" smtClean="0"/>
              <a:t>The Body-Cam Strategy, Jeremy Bauer-Wolf, Inside Higher Ed, May 12, 2017.</a:t>
            </a:r>
            <a:endParaRPr lang="en-US" sz="9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1" y="4915253"/>
            <a:ext cx="866774" cy="1224490"/>
          </a:xfrm>
          <a:prstGeom prst="rect">
            <a:avLst/>
          </a:prstGeom>
        </p:spPr>
      </p:pic>
      <p:sp>
        <p:nvSpPr>
          <p:cNvPr id="9" name="Content Placeholder 2"/>
          <p:cNvSpPr txBox="1">
            <a:spLocks/>
          </p:cNvSpPr>
          <p:nvPr/>
        </p:nvSpPr>
        <p:spPr bwMode="gray">
          <a:xfrm>
            <a:off x="484188" y="3352804"/>
            <a:ext cx="8686800" cy="4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76200">
              <a:lnSpc>
                <a:spcPct val="100000"/>
              </a:lnSpc>
              <a:buFontTx/>
              <a:buNone/>
            </a:pPr>
            <a:r>
              <a:rPr lang="en-US" kern="0" dirty="0" smtClean="0"/>
              <a:t>When to record or not record?</a:t>
            </a:r>
          </a:p>
        </p:txBody>
      </p:sp>
      <p:sp>
        <p:nvSpPr>
          <p:cNvPr id="10" name="Content Placeholder 2"/>
          <p:cNvSpPr txBox="1">
            <a:spLocks/>
          </p:cNvSpPr>
          <p:nvPr/>
        </p:nvSpPr>
        <p:spPr bwMode="gray">
          <a:xfrm>
            <a:off x="1165225" y="3918621"/>
            <a:ext cx="7778750" cy="18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ct val="100000"/>
              </a:lnSpc>
              <a:buNone/>
            </a:pPr>
            <a:r>
              <a:rPr lang="en-US" kern="0" dirty="0" smtClean="0"/>
              <a:t>Video on for Enforcement Actions – video arrests or issuing of citations, but  not every interaction.  Thought to make officers more approachable and able to interact in casual conversations.</a:t>
            </a:r>
          </a:p>
          <a:p>
            <a:pPr marL="0" indent="0">
              <a:lnSpc>
                <a:spcPct val="100000"/>
              </a:lnSpc>
              <a:buNone/>
            </a:pPr>
            <a:endParaRPr lang="en-US" sz="200" kern="0" dirty="0" smtClean="0"/>
          </a:p>
          <a:p>
            <a:pPr marL="0" indent="0">
              <a:lnSpc>
                <a:spcPct val="100000"/>
              </a:lnSpc>
              <a:buNone/>
            </a:pPr>
            <a:r>
              <a:rPr lang="en-US" kern="0" dirty="0" smtClean="0"/>
              <a:t>Video is on all for all public interactions – limits officers’ ability to choose which encounters to record, recording every interaction with the public.</a:t>
            </a:r>
            <a:endParaRPr lang="en-US" kern="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48" y="4096179"/>
            <a:ext cx="484980" cy="554262"/>
          </a:xfrm>
          <a:prstGeom prst="rect">
            <a:avLst/>
          </a:prstGeom>
        </p:spPr>
      </p:pic>
    </p:spTree>
    <p:extLst>
      <p:ext uri="{BB962C8B-B14F-4D97-AF65-F5344CB8AC3E}">
        <p14:creationId xmlns:p14="http://schemas.microsoft.com/office/powerpoint/2010/main" val="3917065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5613" y="1277938"/>
            <a:ext cx="6707187" cy="4987925"/>
          </a:xfrm>
        </p:spPr>
        <p:txBody>
          <a:bodyPr/>
          <a:lstStyle/>
          <a:p>
            <a:pPr marL="0" indent="0">
              <a:buNone/>
            </a:pPr>
            <a:r>
              <a:rPr lang="en-US" sz="2400" dirty="0" smtClean="0"/>
              <a:t>Surveillance </a:t>
            </a:r>
            <a:r>
              <a:rPr lang="en-US" sz="2400" dirty="0"/>
              <a:t>Camera Thoughts – </a:t>
            </a:r>
          </a:p>
          <a:p>
            <a:pPr lvl="1">
              <a:buFont typeface="Arial" panose="020B0604020202020204" pitchFamily="34" charset="0"/>
              <a:buChar char="•"/>
            </a:pPr>
            <a:r>
              <a:rPr lang="en-US" sz="2400" dirty="0"/>
              <a:t>Written </a:t>
            </a:r>
            <a:r>
              <a:rPr lang="en-US" sz="2400" dirty="0" smtClean="0"/>
              <a:t>Policies </a:t>
            </a:r>
            <a:r>
              <a:rPr lang="en-US" sz="2400" dirty="0"/>
              <a:t>and P</a:t>
            </a:r>
            <a:r>
              <a:rPr lang="en-US" sz="2400" dirty="0" smtClean="0"/>
              <a:t>rocedures</a:t>
            </a:r>
          </a:p>
          <a:p>
            <a:pPr lvl="1">
              <a:buFont typeface="Arial" panose="020B0604020202020204" pitchFamily="34" charset="0"/>
              <a:buChar char="•"/>
            </a:pPr>
            <a:r>
              <a:rPr lang="en-US" sz="2400" dirty="0" smtClean="0"/>
              <a:t>Legal Principles</a:t>
            </a:r>
          </a:p>
          <a:p>
            <a:pPr lvl="2">
              <a:buFont typeface="Arial" panose="020B0604020202020204" pitchFamily="34" charset="0"/>
              <a:buChar char="•"/>
            </a:pPr>
            <a:r>
              <a:rPr lang="en-US" sz="2400" dirty="0" smtClean="0"/>
              <a:t>Fourth Amendment</a:t>
            </a:r>
          </a:p>
          <a:p>
            <a:pPr lvl="2">
              <a:buFont typeface="Arial" panose="020B0604020202020204" pitchFamily="34" charset="0"/>
              <a:buChar char="•"/>
            </a:pPr>
            <a:r>
              <a:rPr lang="en-US" sz="2400" dirty="0" smtClean="0"/>
              <a:t>FERPA</a:t>
            </a:r>
          </a:p>
          <a:p>
            <a:pPr lvl="2">
              <a:buFont typeface="Arial" panose="020B0604020202020204" pitchFamily="34" charset="0"/>
              <a:buChar char="•"/>
            </a:pPr>
            <a:r>
              <a:rPr lang="en-US" sz="2400" dirty="0" smtClean="0"/>
              <a:t>Open Records Law</a:t>
            </a:r>
          </a:p>
          <a:p>
            <a:pPr lvl="1">
              <a:buFont typeface="Arial" panose="020B0604020202020204" pitchFamily="34" charset="0"/>
              <a:buChar char="•"/>
            </a:pPr>
            <a:r>
              <a:rPr lang="en-US" sz="2400" dirty="0" smtClean="0"/>
              <a:t>Deterring Student Misconduct and Violence</a:t>
            </a:r>
          </a:p>
          <a:p>
            <a:pPr lvl="1">
              <a:buFont typeface="Arial" panose="020B0604020202020204" pitchFamily="34" charset="0"/>
              <a:buChar char="•"/>
            </a:pPr>
            <a:r>
              <a:rPr lang="en-US" sz="2400" dirty="0" smtClean="0"/>
              <a:t>Evaluation and Monitoring Employees</a:t>
            </a:r>
          </a:p>
          <a:p>
            <a:pPr lvl="1">
              <a:buFont typeface="Arial" panose="020B0604020202020204" pitchFamily="34" charset="0"/>
              <a:buChar char="•"/>
            </a:pPr>
            <a:r>
              <a:rPr lang="en-US" sz="2400" dirty="0" smtClean="0"/>
              <a:t>Recording Access</a:t>
            </a:r>
          </a:p>
          <a:p>
            <a:pPr marL="0" indent="0">
              <a:buNone/>
            </a:pPr>
            <a:endParaRPr lang="en-US" dirty="0"/>
          </a:p>
        </p:txBody>
      </p:sp>
      <p:sp>
        <p:nvSpPr>
          <p:cNvPr id="2" name="Title 1"/>
          <p:cNvSpPr>
            <a:spLocks noGrp="1"/>
          </p:cNvSpPr>
          <p:nvPr>
            <p:ph type="title"/>
          </p:nvPr>
        </p:nvSpPr>
        <p:spPr/>
        <p:txBody>
          <a:bodyPr/>
          <a:lstStyle/>
          <a:p>
            <a:r>
              <a:rPr lang="en-US" sz="2400" dirty="0" smtClean="0"/>
              <a:t>Surveillance Cameras</a:t>
            </a:r>
            <a:endParaRPr lang="en-US" sz="24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11</a:t>
            </a:fld>
            <a:endParaRPr lang="en-US" dirty="0"/>
          </a:p>
        </p:txBody>
      </p:sp>
      <p:sp>
        <p:nvSpPr>
          <p:cNvPr id="5" name="TextBox 4"/>
          <p:cNvSpPr txBox="1"/>
          <p:nvPr/>
        </p:nvSpPr>
        <p:spPr>
          <a:xfrm>
            <a:off x="366255" y="6168318"/>
            <a:ext cx="4153701" cy="330603"/>
          </a:xfrm>
          <a:prstGeom prst="rect">
            <a:avLst/>
          </a:prstGeom>
          <a:noFill/>
        </p:spPr>
        <p:txBody>
          <a:bodyPr wrap="none" rtlCol="0">
            <a:spAutoFit/>
          </a:bodyPr>
          <a:lstStyle/>
          <a:p>
            <a:pPr algn="l"/>
            <a:r>
              <a:rPr lang="en-US" sz="900" dirty="0" smtClean="0"/>
              <a:t>Source: </a:t>
            </a:r>
          </a:p>
          <a:p>
            <a:pPr algn="l"/>
            <a:r>
              <a:rPr lang="en-US" sz="900" dirty="0" smtClean="0"/>
              <a:t>The Body-Cam Strategy, Jeremy Bauer-Wolf, Inside Higher Ed, May 12, 2017.</a:t>
            </a:r>
            <a:endParaRPr lang="en-US" sz="9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37" y="-419101"/>
            <a:ext cx="1557337" cy="155733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37" y="1138236"/>
            <a:ext cx="1557337" cy="155733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36" y="2695573"/>
            <a:ext cx="1557337" cy="155733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37" y="4252909"/>
            <a:ext cx="1557337" cy="155733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435" y="5810246"/>
            <a:ext cx="1557337" cy="1557337"/>
          </a:xfrm>
          <a:prstGeom prst="rect">
            <a:avLst/>
          </a:prstGeom>
        </p:spPr>
      </p:pic>
    </p:spTree>
    <p:extLst>
      <p:ext uri="{BB962C8B-B14F-4D97-AF65-F5344CB8AC3E}">
        <p14:creationId xmlns:p14="http://schemas.microsoft.com/office/powerpoint/2010/main" val="390812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28625" y="1771650"/>
            <a:ext cx="5972176" cy="3876675"/>
          </a:xfrm>
          <a:prstGeom prst="rect">
            <a:avLst/>
          </a:prstGeom>
          <a:noFill/>
          <a:ln w="984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524500" y="2752725"/>
            <a:ext cx="3667125" cy="1895475"/>
          </a:xfrm>
          <a:prstGeom prst="rect">
            <a:avLst/>
          </a:prstGeom>
          <a:solidFill>
            <a:schemeClr val="tx2"/>
          </a:solidFill>
          <a:ln w="984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919682F9-3FA7-41A1-AE87-5AFFDDD26B0B}" type="slidenum">
              <a:rPr lang="en-US" smtClean="0"/>
              <a:pPr/>
              <a:t>12</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1049" y="1967110"/>
            <a:ext cx="4609571" cy="3457179"/>
          </a:xfrm>
        </p:spPr>
      </p:pic>
      <p:sp>
        <p:nvSpPr>
          <p:cNvPr id="10" name="TextBox 9"/>
          <p:cNvSpPr txBox="1"/>
          <p:nvPr/>
        </p:nvSpPr>
        <p:spPr>
          <a:xfrm>
            <a:off x="5542383" y="3086100"/>
            <a:ext cx="3387467" cy="1256947"/>
          </a:xfrm>
          <a:prstGeom prst="rect">
            <a:avLst/>
          </a:prstGeom>
          <a:noFill/>
        </p:spPr>
        <p:txBody>
          <a:bodyPr wrap="none" rtlCol="0">
            <a:spAutoFit/>
          </a:bodyPr>
          <a:lstStyle/>
          <a:p>
            <a:r>
              <a:rPr lang="en-US" sz="8800" b="1" i="1" dirty="0" smtClean="0">
                <a:latin typeface="Narkisim" panose="020E0502050101010101" pitchFamily="34" charset="-79"/>
                <a:cs typeface="Narkisim" panose="020E0502050101010101" pitchFamily="34" charset="-79"/>
              </a:rPr>
              <a:t>Insights</a:t>
            </a:r>
            <a:endParaRPr lang="en-US" sz="8800" b="1" i="1" dirty="0">
              <a:latin typeface="Narkisim" panose="020E0502050101010101" pitchFamily="34" charset="-79"/>
              <a:cs typeface="Narkisim" panose="020E0502050101010101" pitchFamily="34" charset="-79"/>
            </a:endParaRPr>
          </a:p>
        </p:txBody>
      </p:sp>
      <p:sp>
        <p:nvSpPr>
          <p:cNvPr id="7" name="TextBox 6"/>
          <p:cNvSpPr txBox="1"/>
          <p:nvPr/>
        </p:nvSpPr>
        <p:spPr>
          <a:xfrm>
            <a:off x="388912" y="6166051"/>
            <a:ext cx="1947969" cy="330603"/>
          </a:xfrm>
          <a:prstGeom prst="rect">
            <a:avLst/>
          </a:prstGeom>
          <a:noFill/>
        </p:spPr>
        <p:txBody>
          <a:bodyPr wrap="none" rtlCol="0">
            <a:spAutoFit/>
          </a:bodyPr>
          <a:lstStyle/>
          <a:p>
            <a:pPr algn="l"/>
            <a:r>
              <a:rPr lang="en-US" sz="900" dirty="0" smtClean="0"/>
              <a:t>Source:</a:t>
            </a:r>
          </a:p>
          <a:p>
            <a:pPr algn="l"/>
            <a:r>
              <a:rPr lang="en-US" sz="900" dirty="0" smtClean="0"/>
              <a:t>Interview with Ben Coffman, CMU.</a:t>
            </a:r>
            <a:endParaRPr lang="en-US" sz="900" dirty="0"/>
          </a:p>
        </p:txBody>
      </p:sp>
    </p:spTree>
    <p:extLst>
      <p:ext uri="{BB962C8B-B14F-4D97-AF65-F5344CB8AC3E}">
        <p14:creationId xmlns:p14="http://schemas.microsoft.com/office/powerpoint/2010/main" val="1243851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CMU Shooting General Timeline</a:t>
            </a:r>
            <a:endParaRPr lang="en-US" sz="2400" dirty="0"/>
          </a:p>
        </p:txBody>
      </p:sp>
      <p:sp>
        <p:nvSpPr>
          <p:cNvPr id="3" name="Content Placeholder 2"/>
          <p:cNvSpPr>
            <a:spLocks noGrp="1"/>
          </p:cNvSpPr>
          <p:nvPr>
            <p:ph idx="1"/>
          </p:nvPr>
        </p:nvSpPr>
        <p:spPr>
          <a:xfrm>
            <a:off x="455613" y="1001713"/>
            <a:ext cx="8686800" cy="4987925"/>
          </a:xfrm>
        </p:spPr>
        <p:txBody>
          <a:bodyPr/>
          <a:lstStyle/>
          <a:p>
            <a:pPr marL="0" indent="0">
              <a:buNone/>
            </a:pPr>
            <a:r>
              <a:rPr lang="en-US" b="1" dirty="0" smtClean="0">
                <a:solidFill>
                  <a:schemeClr val="accent1">
                    <a:lumMod val="60000"/>
                    <a:lumOff val="40000"/>
                  </a:schemeClr>
                </a:solidFill>
                <a:latin typeface="Arial Black" panose="020B0A04020102020204" pitchFamily="34" charset="0"/>
              </a:rPr>
              <a:t>Friday, March 2, 2018</a:t>
            </a:r>
            <a:r>
              <a:rPr lang="en-US" sz="1400" dirty="0"/>
              <a:t/>
            </a:r>
            <a:br>
              <a:rPr lang="en-US" sz="1400" dirty="0"/>
            </a:br>
            <a:r>
              <a:rPr lang="en-US" sz="1400" dirty="0" smtClean="0"/>
              <a:t>1:30 </a:t>
            </a:r>
            <a:r>
              <a:rPr lang="en-US" sz="1400" dirty="0"/>
              <a:t>a.m</a:t>
            </a:r>
            <a:r>
              <a:rPr lang="en-US" sz="1400" dirty="0" smtClean="0"/>
              <a:t>.: </a:t>
            </a:r>
          </a:p>
          <a:p>
            <a:r>
              <a:rPr lang="en-US" sz="1400" dirty="0" smtClean="0"/>
              <a:t>CMU </a:t>
            </a:r>
            <a:r>
              <a:rPr lang="en-US" sz="1400" dirty="0"/>
              <a:t>police officer found Davis, Jr. </a:t>
            </a:r>
            <a:r>
              <a:rPr lang="en-US" sz="1400" dirty="0" smtClean="0"/>
              <a:t>in </a:t>
            </a:r>
            <a:r>
              <a:rPr lang="en-US" sz="1400" dirty="0"/>
              <a:t>the </a:t>
            </a:r>
            <a:r>
              <a:rPr lang="en-US" sz="1400" dirty="0" smtClean="0"/>
              <a:t>residence hall lobby,  appearing </a:t>
            </a:r>
            <a:r>
              <a:rPr lang="en-US" sz="1400" dirty="0"/>
              <a:t>disoriented. </a:t>
            </a:r>
            <a:r>
              <a:rPr lang="en-US" sz="1400" dirty="0" smtClean="0"/>
              <a:t>Davis</a:t>
            </a:r>
            <a:r>
              <a:rPr lang="en-US" sz="1400" dirty="0"/>
              <a:t>, Jr. said he was under the influence of </a:t>
            </a:r>
            <a:r>
              <a:rPr lang="en-US" sz="1400" dirty="0" smtClean="0"/>
              <a:t>drugs.</a:t>
            </a:r>
          </a:p>
          <a:p>
            <a:r>
              <a:rPr lang="en-US" sz="1400" dirty="0" smtClean="0"/>
              <a:t>CMU </a:t>
            </a:r>
            <a:r>
              <a:rPr lang="en-US" sz="1400" dirty="0"/>
              <a:t>police contacted Davis Jr.'s </a:t>
            </a:r>
            <a:r>
              <a:rPr lang="en-US" sz="1400" dirty="0" smtClean="0"/>
              <a:t>parents, took him to an </a:t>
            </a:r>
            <a:r>
              <a:rPr lang="en-US" sz="1400" dirty="0"/>
              <a:t>area </a:t>
            </a:r>
            <a:r>
              <a:rPr lang="en-US" sz="1400" dirty="0" smtClean="0"/>
              <a:t>hospital where he was treated.</a:t>
            </a:r>
            <a:endParaRPr lang="en-US" sz="1400" dirty="0"/>
          </a:p>
          <a:p>
            <a:r>
              <a:rPr lang="en-US" sz="1400" dirty="0" smtClean="0"/>
              <a:t>Davis </a:t>
            </a:r>
            <a:r>
              <a:rPr lang="en-US" sz="1400" dirty="0"/>
              <a:t>Jr.'s parents </a:t>
            </a:r>
            <a:r>
              <a:rPr lang="en-US" sz="1400" dirty="0" smtClean="0"/>
              <a:t>pick him up from the hospital and come back to campus to get his belongings to take him home.</a:t>
            </a:r>
            <a:endParaRPr lang="en-US" sz="1400" dirty="0"/>
          </a:p>
          <a:p>
            <a:pPr marL="0" indent="0">
              <a:buNone/>
            </a:pPr>
            <a:r>
              <a:rPr lang="en-US" sz="1400" dirty="0" smtClean="0"/>
              <a:t>9:00 </a:t>
            </a:r>
            <a:r>
              <a:rPr lang="en-US" sz="1400" dirty="0"/>
              <a:t>a.m.: </a:t>
            </a:r>
            <a:endParaRPr lang="en-US" sz="1400" dirty="0" smtClean="0"/>
          </a:p>
          <a:p>
            <a:r>
              <a:rPr lang="en-US" sz="1400" dirty="0" smtClean="0"/>
              <a:t>Davis </a:t>
            </a:r>
            <a:r>
              <a:rPr lang="en-US" sz="1400" dirty="0"/>
              <a:t>Jr. carried </a:t>
            </a:r>
            <a:r>
              <a:rPr lang="en-US" sz="1400" dirty="0" smtClean="0"/>
              <a:t>belongings to his </a:t>
            </a:r>
            <a:r>
              <a:rPr lang="en-US" sz="1400" dirty="0"/>
              <a:t>parents' car in the parking </a:t>
            </a:r>
            <a:r>
              <a:rPr lang="en-US" sz="1400" dirty="0" smtClean="0"/>
              <a:t>lot and retrieves a handgun from the car.  He takes it to his dorm room.</a:t>
            </a:r>
          </a:p>
          <a:p>
            <a:r>
              <a:rPr lang="en-US" sz="1400" dirty="0" smtClean="0"/>
              <a:t>Davis Jr. shoots his parents and they die in his dorm room.  Police respond to shots fired. </a:t>
            </a:r>
            <a:r>
              <a:rPr lang="en-US" sz="1400" dirty="0"/>
              <a:t>CMU sends communications of the incident and campus is in a lockdown</a:t>
            </a:r>
            <a:r>
              <a:rPr lang="en-US" sz="1400" dirty="0" smtClean="0"/>
              <a:t>.  Davis </a:t>
            </a:r>
            <a:r>
              <a:rPr lang="en-US" sz="1400" dirty="0"/>
              <a:t>Jr. </a:t>
            </a:r>
            <a:r>
              <a:rPr lang="en-US" sz="1400" dirty="0" smtClean="0"/>
              <a:t>flees and the </a:t>
            </a:r>
            <a:r>
              <a:rPr lang="en-US" sz="1400" dirty="0"/>
              <a:t>Mount Pleasant Police Department blankets the </a:t>
            </a:r>
            <a:r>
              <a:rPr lang="en-US" sz="1400" dirty="0" smtClean="0"/>
              <a:t>area and sets up a perimeter.</a:t>
            </a:r>
          </a:p>
          <a:p>
            <a:r>
              <a:rPr lang="en-US" sz="1400" dirty="0" smtClean="0"/>
              <a:t>Throughout </a:t>
            </a:r>
            <a:r>
              <a:rPr lang="en-US" sz="1400" dirty="0"/>
              <a:t>the day, </a:t>
            </a:r>
            <a:r>
              <a:rPr lang="en-US" sz="1400" dirty="0" smtClean="0"/>
              <a:t>multiple local</a:t>
            </a:r>
            <a:r>
              <a:rPr lang="en-US" sz="1400" dirty="0"/>
              <a:t>, state and federal agencies join the search for Davis Jr. </a:t>
            </a:r>
            <a:r>
              <a:rPr lang="en-US" sz="1400" dirty="0" smtClean="0"/>
              <a:t>CMU continues to update campus and website.</a:t>
            </a:r>
          </a:p>
          <a:p>
            <a:pPr marL="0" indent="0">
              <a:buNone/>
            </a:pPr>
            <a:r>
              <a:rPr lang="en-US" b="1" dirty="0" smtClean="0">
                <a:solidFill>
                  <a:schemeClr val="accent1">
                    <a:lumMod val="60000"/>
                    <a:lumOff val="40000"/>
                  </a:schemeClr>
                </a:solidFill>
              </a:rPr>
              <a:t>Saturday, </a:t>
            </a:r>
            <a:r>
              <a:rPr lang="en-US" b="1" dirty="0">
                <a:solidFill>
                  <a:schemeClr val="accent1">
                    <a:lumMod val="60000"/>
                    <a:lumOff val="40000"/>
                  </a:schemeClr>
                </a:solidFill>
                <a:latin typeface="Arial Black" panose="020B0A04020102020204" pitchFamily="34" charset="0"/>
              </a:rPr>
              <a:t>March </a:t>
            </a:r>
            <a:r>
              <a:rPr lang="en-US" b="1" dirty="0" smtClean="0">
                <a:solidFill>
                  <a:schemeClr val="accent1">
                    <a:lumMod val="60000"/>
                    <a:lumOff val="40000"/>
                  </a:schemeClr>
                </a:solidFill>
                <a:latin typeface="Arial Black" panose="020B0A04020102020204" pitchFamily="34" charset="0"/>
              </a:rPr>
              <a:t>3, </a:t>
            </a:r>
            <a:r>
              <a:rPr lang="en-US" b="1" dirty="0">
                <a:solidFill>
                  <a:schemeClr val="accent1">
                    <a:lumMod val="60000"/>
                    <a:lumOff val="40000"/>
                  </a:schemeClr>
                </a:solidFill>
                <a:latin typeface="Arial Black" panose="020B0A04020102020204" pitchFamily="34" charset="0"/>
              </a:rPr>
              <a:t>2018</a:t>
            </a:r>
            <a:endParaRPr lang="en-US" b="1" dirty="0" smtClean="0">
              <a:solidFill>
                <a:schemeClr val="accent1">
                  <a:lumMod val="60000"/>
                  <a:lumOff val="40000"/>
                </a:schemeClr>
              </a:solidFill>
            </a:endParaRPr>
          </a:p>
          <a:p>
            <a:r>
              <a:rPr lang="en-US" sz="1400" dirty="0" smtClean="0"/>
              <a:t>12:10 </a:t>
            </a:r>
            <a:r>
              <a:rPr lang="en-US" sz="1400" dirty="0"/>
              <a:t>a.m.: Davis Jr. was arrested </a:t>
            </a:r>
            <a:r>
              <a:rPr lang="en-US" sz="1400" dirty="0" smtClean="0"/>
              <a:t>off campus, near a railroad crossing. </a:t>
            </a:r>
            <a:endParaRPr lang="en-US" sz="14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13</a:t>
            </a:fld>
            <a:endParaRPr lang="en-US" dirty="0"/>
          </a:p>
        </p:txBody>
      </p:sp>
    </p:spTree>
    <p:extLst>
      <p:ext uri="{BB962C8B-B14F-4D97-AF65-F5344CB8AC3E}">
        <p14:creationId xmlns:p14="http://schemas.microsoft.com/office/powerpoint/2010/main" val="2368225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CMU Insights – Emergency Management Plan</a:t>
            </a:r>
            <a:endParaRPr lang="en-US" sz="24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14</a:t>
            </a:fld>
            <a:endParaRPr lang="en-US" dirty="0"/>
          </a:p>
        </p:txBody>
      </p:sp>
      <p:graphicFrame>
        <p:nvGraphicFramePr>
          <p:cNvPr id="5" name="Diagram 4"/>
          <p:cNvGraphicFramePr/>
          <p:nvPr>
            <p:extLst>
              <p:ext uri="{D42A27DB-BD31-4B8C-83A1-F6EECF244321}">
                <p14:modId xmlns:p14="http://schemas.microsoft.com/office/powerpoint/2010/main" val="2452155048"/>
              </p:ext>
            </p:extLst>
          </p:nvPr>
        </p:nvGraphicFramePr>
        <p:xfrm>
          <a:off x="505088" y="1008942"/>
          <a:ext cx="8629387" cy="5125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15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744" y="3948112"/>
            <a:ext cx="1771650" cy="2581275"/>
          </a:xfrm>
          <a:prstGeom prst="rect">
            <a:avLst/>
          </a:prstGeom>
        </p:spPr>
      </p:pic>
      <p:sp>
        <p:nvSpPr>
          <p:cNvPr id="2" name="Title 1"/>
          <p:cNvSpPr>
            <a:spLocks noGrp="1"/>
          </p:cNvSpPr>
          <p:nvPr>
            <p:ph type="title"/>
          </p:nvPr>
        </p:nvSpPr>
        <p:spPr/>
        <p:txBody>
          <a:bodyPr/>
          <a:lstStyle/>
          <a:p>
            <a:r>
              <a:rPr lang="en-US" sz="2400" dirty="0" smtClean="0"/>
              <a:t>CMU Insights – Access Control</a:t>
            </a:r>
            <a:endParaRPr lang="en-US" sz="2400" dirty="0"/>
          </a:p>
        </p:txBody>
      </p:sp>
      <p:sp>
        <p:nvSpPr>
          <p:cNvPr id="3" name="Content Placeholder 2"/>
          <p:cNvSpPr>
            <a:spLocks noGrp="1"/>
          </p:cNvSpPr>
          <p:nvPr>
            <p:ph idx="1"/>
          </p:nvPr>
        </p:nvSpPr>
        <p:spPr/>
        <p:txBody>
          <a:bodyPr/>
          <a:lstStyle/>
          <a:p>
            <a:r>
              <a:rPr lang="en-US" dirty="0" smtClean="0"/>
              <a:t>In CMU case, student had an </a:t>
            </a:r>
            <a:r>
              <a:rPr lang="en-US" dirty="0" smtClean="0">
                <a:solidFill>
                  <a:schemeClr val="accent1">
                    <a:lumMod val="75000"/>
                  </a:schemeClr>
                </a:solidFill>
                <a:latin typeface="Arial Black" panose="020B0A04020102020204" pitchFamily="34" charset="0"/>
              </a:rPr>
              <a:t>access card </a:t>
            </a:r>
            <a:r>
              <a:rPr lang="en-US" dirty="0" smtClean="0"/>
              <a:t>so building couldn’t be blocked only to students.</a:t>
            </a:r>
          </a:p>
          <a:p>
            <a:r>
              <a:rPr lang="en-US" dirty="0" smtClean="0"/>
              <a:t>Changing language to either be “</a:t>
            </a:r>
            <a:r>
              <a:rPr lang="en-US" b="1" dirty="0" smtClean="0">
                <a:solidFill>
                  <a:schemeClr val="accent1">
                    <a:lumMod val="75000"/>
                  </a:schemeClr>
                </a:solidFill>
                <a:latin typeface="Bookman Old Style" panose="02050604050505020204" pitchFamily="18" charset="0"/>
              </a:rPr>
              <a:t>shelter in place” or “evacuate” </a:t>
            </a:r>
            <a:r>
              <a:rPr lang="en-US" dirty="0" smtClean="0"/>
              <a:t>instead of “lockdown” which didn’t give actual direction.</a:t>
            </a:r>
          </a:p>
          <a:p>
            <a:r>
              <a:rPr lang="en-US" dirty="0" smtClean="0"/>
              <a:t>Consider…</a:t>
            </a:r>
          </a:p>
          <a:p>
            <a:pPr lvl="1"/>
            <a:r>
              <a:rPr lang="en-US" sz="1600" b="1" dirty="0" smtClean="0">
                <a:solidFill>
                  <a:schemeClr val="accent1">
                    <a:lumMod val="75000"/>
                  </a:schemeClr>
                </a:solidFill>
                <a:latin typeface="Lucida Calligraphy" panose="03010101010101010101" pitchFamily="66" charset="0"/>
              </a:rPr>
              <a:t>Locking office suites  </a:t>
            </a:r>
            <a:r>
              <a:rPr lang="en-US" dirty="0" smtClean="0"/>
              <a:t>but not the entire building</a:t>
            </a:r>
          </a:p>
          <a:p>
            <a:pPr lvl="1"/>
            <a:r>
              <a:rPr lang="en-US" dirty="0" smtClean="0"/>
              <a:t>Buildings that only have </a:t>
            </a:r>
            <a:r>
              <a:rPr lang="en-US" b="1" dirty="0" smtClean="0">
                <a:solidFill>
                  <a:schemeClr val="accent1">
                    <a:lumMod val="75000"/>
                  </a:schemeClr>
                </a:solidFill>
                <a:latin typeface="MV Boli" panose="02000500030200090000" pitchFamily="2" charset="0"/>
                <a:cs typeface="MV Boli" panose="02000500030200090000" pitchFamily="2" charset="0"/>
              </a:rPr>
              <a:t>exits to the outside </a:t>
            </a:r>
            <a:r>
              <a:rPr lang="en-US" dirty="0" smtClean="0"/>
              <a:t>of the building</a:t>
            </a:r>
          </a:p>
          <a:p>
            <a:pPr lvl="1"/>
            <a:r>
              <a:rPr lang="en-US" dirty="0" smtClean="0"/>
              <a:t>How to address </a:t>
            </a:r>
            <a:r>
              <a:rPr lang="en-US" sz="2400" dirty="0" smtClean="0">
                <a:solidFill>
                  <a:schemeClr val="accent1">
                    <a:lumMod val="75000"/>
                  </a:schemeClr>
                </a:solidFill>
                <a:latin typeface="Niagara Solid" panose="04020502070702020202" pitchFamily="82" charset="0"/>
              </a:rPr>
              <a:t>windows</a:t>
            </a:r>
          </a:p>
          <a:p>
            <a:pPr lvl="1"/>
            <a:r>
              <a:rPr lang="en-US" dirty="0" smtClean="0"/>
              <a:t>Adding </a:t>
            </a:r>
            <a:r>
              <a:rPr lang="en-US" b="1" dirty="0" smtClean="0">
                <a:solidFill>
                  <a:schemeClr val="accent1">
                    <a:lumMod val="75000"/>
                  </a:schemeClr>
                </a:solidFill>
                <a:latin typeface="Clarendon Condensed" pitchFamily="18" charset="0"/>
              </a:rPr>
              <a:t>dead bolts </a:t>
            </a:r>
            <a:r>
              <a:rPr lang="en-US" dirty="0" smtClean="0"/>
              <a:t>to lock classrooms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15</a:t>
            </a:fld>
            <a:endParaRPr lang="en-US" dirty="0"/>
          </a:p>
        </p:txBody>
      </p:sp>
    </p:spTree>
    <p:extLst>
      <p:ext uri="{BB962C8B-B14F-4D97-AF65-F5344CB8AC3E}">
        <p14:creationId xmlns:p14="http://schemas.microsoft.com/office/powerpoint/2010/main" val="617815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353" y="5493539"/>
            <a:ext cx="1244996" cy="1037497"/>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68" y="5484014"/>
            <a:ext cx="1244996" cy="103749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28" y="5480443"/>
            <a:ext cx="1244996" cy="1037497"/>
          </a:xfrm>
          <a:prstGeom prst="rect">
            <a:avLst/>
          </a:prstGeom>
        </p:spPr>
      </p:pic>
      <p:sp>
        <p:nvSpPr>
          <p:cNvPr id="2" name="Title 1"/>
          <p:cNvSpPr>
            <a:spLocks noGrp="1"/>
          </p:cNvSpPr>
          <p:nvPr>
            <p:ph type="title"/>
          </p:nvPr>
        </p:nvSpPr>
        <p:spPr/>
        <p:txBody>
          <a:bodyPr/>
          <a:lstStyle/>
          <a:p>
            <a:r>
              <a:rPr lang="en-US" sz="2400" dirty="0" smtClean="0"/>
              <a:t>CMU Insights – People Controls</a:t>
            </a:r>
            <a:endParaRPr lang="en-US" sz="2400" dirty="0"/>
          </a:p>
        </p:txBody>
      </p:sp>
      <p:sp>
        <p:nvSpPr>
          <p:cNvPr id="3" name="Content Placeholder 2"/>
          <p:cNvSpPr>
            <a:spLocks noGrp="1"/>
          </p:cNvSpPr>
          <p:nvPr>
            <p:ph idx="1"/>
          </p:nvPr>
        </p:nvSpPr>
        <p:spPr>
          <a:xfrm>
            <a:off x="474663" y="855662"/>
            <a:ext cx="8686800" cy="468313"/>
          </a:xfrm>
        </p:spPr>
        <p:txBody>
          <a:bodyPr/>
          <a:lstStyle/>
          <a:p>
            <a:pPr marL="0" indent="0">
              <a:buNone/>
            </a:pPr>
            <a:r>
              <a:rPr lang="en-US" dirty="0" smtClean="0"/>
              <a:t>Extended timeframe brought additional questions on the movement of people</a:t>
            </a:r>
            <a:endParaRPr lang="en-US" dirty="0"/>
          </a:p>
          <a:p>
            <a:pPr marL="228600" lvl="1" indent="0">
              <a:buNone/>
            </a:pPr>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16</a:t>
            </a:fld>
            <a:endParaRPr lang="en-US" dirty="0"/>
          </a:p>
        </p:txBody>
      </p:sp>
      <p:sp>
        <p:nvSpPr>
          <p:cNvPr id="21" name="Oval Callout 20"/>
          <p:cNvSpPr/>
          <p:nvPr/>
        </p:nvSpPr>
        <p:spPr bwMode="auto">
          <a:xfrm>
            <a:off x="3321050" y="1481137"/>
            <a:ext cx="2676525" cy="1704975"/>
          </a:xfrm>
          <a:prstGeom prst="wedgeEllipseCallout">
            <a:avLst/>
          </a:prstGeom>
          <a:noFill/>
          <a:ln w="349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4" name="Oval Callout 23"/>
          <p:cNvSpPr/>
          <p:nvPr/>
        </p:nvSpPr>
        <p:spPr bwMode="auto">
          <a:xfrm>
            <a:off x="6229349" y="1847850"/>
            <a:ext cx="2676525" cy="1704975"/>
          </a:xfrm>
          <a:prstGeom prst="wedgeEllipseCallout">
            <a:avLst/>
          </a:prstGeom>
          <a:noFill/>
          <a:ln w="349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5" name="Oval Callout 24"/>
          <p:cNvSpPr/>
          <p:nvPr/>
        </p:nvSpPr>
        <p:spPr bwMode="auto">
          <a:xfrm>
            <a:off x="438149" y="1775419"/>
            <a:ext cx="2676525" cy="1704975"/>
          </a:xfrm>
          <a:prstGeom prst="wedgeEllipseCallout">
            <a:avLst/>
          </a:prstGeom>
          <a:noFill/>
          <a:ln w="349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6" name="Content Placeholder 2"/>
          <p:cNvSpPr txBox="1">
            <a:spLocks/>
          </p:cNvSpPr>
          <p:nvPr/>
        </p:nvSpPr>
        <p:spPr bwMode="gray">
          <a:xfrm>
            <a:off x="2892623" y="3704133"/>
            <a:ext cx="3400028" cy="140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228600" lvl="1" indent="0">
              <a:lnSpc>
                <a:spcPct val="100000"/>
              </a:lnSpc>
              <a:buFontTx/>
              <a:buNone/>
            </a:pPr>
            <a:r>
              <a:rPr lang="en-US" sz="1800" kern="0" dirty="0" smtClean="0"/>
              <a:t>Reactions ranged from…</a:t>
            </a:r>
          </a:p>
          <a:p>
            <a:pPr lvl="1">
              <a:lnSpc>
                <a:spcPct val="100000"/>
              </a:lnSpc>
              <a:buFont typeface="Arial" panose="020B0604020202020204" pitchFamily="34" charset="0"/>
              <a:buChar char="•"/>
            </a:pPr>
            <a:r>
              <a:rPr lang="en-US" sz="1800" kern="0" dirty="0"/>
              <a:t>Hiding under the desk</a:t>
            </a:r>
          </a:p>
          <a:p>
            <a:pPr lvl="1">
              <a:lnSpc>
                <a:spcPct val="100000"/>
              </a:lnSpc>
              <a:buFont typeface="Arial" panose="020B0604020202020204" pitchFamily="34" charset="0"/>
              <a:buChar char="•"/>
            </a:pPr>
            <a:r>
              <a:rPr lang="en-US" sz="1800" kern="0" dirty="0" smtClean="0"/>
              <a:t>Continue working</a:t>
            </a:r>
          </a:p>
          <a:p>
            <a:pPr lvl="1">
              <a:lnSpc>
                <a:spcPct val="100000"/>
              </a:lnSpc>
              <a:buFont typeface="Arial" panose="020B0604020202020204" pitchFamily="34" charset="0"/>
              <a:buChar char="•"/>
            </a:pPr>
            <a:r>
              <a:rPr lang="en-US" sz="1800" kern="0" dirty="0" smtClean="0"/>
              <a:t>Watching TV</a:t>
            </a:r>
          </a:p>
          <a:p>
            <a:pPr marL="228600" lvl="1" indent="0">
              <a:lnSpc>
                <a:spcPct val="100000"/>
              </a:lnSpc>
              <a:buFontTx/>
              <a:buNone/>
            </a:pPr>
            <a:endParaRPr lang="en-US" kern="0" dirty="0" smtClean="0"/>
          </a:p>
          <a:p>
            <a:pPr>
              <a:lnSpc>
                <a:spcPct val="100000"/>
              </a:lnSpc>
            </a:pPr>
            <a:endParaRPr lang="en-US" kern="0" dirty="0" smtClean="0"/>
          </a:p>
          <a:p>
            <a:pPr>
              <a:lnSpc>
                <a:spcPct val="100000"/>
              </a:lnSpc>
            </a:pPr>
            <a:endParaRPr lang="en-US" kern="0" dirty="0"/>
          </a:p>
        </p:txBody>
      </p:sp>
      <p:sp>
        <p:nvSpPr>
          <p:cNvPr id="27" name="Content Placeholder 2"/>
          <p:cNvSpPr txBox="1">
            <a:spLocks/>
          </p:cNvSpPr>
          <p:nvPr/>
        </p:nvSpPr>
        <p:spPr bwMode="gray">
          <a:xfrm>
            <a:off x="6182120" y="2431999"/>
            <a:ext cx="2618581" cy="73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228600" lvl="1" indent="0" algn="ctr">
              <a:lnSpc>
                <a:spcPct val="100000"/>
              </a:lnSpc>
              <a:buNone/>
            </a:pPr>
            <a:r>
              <a:rPr lang="en-US" kern="0" dirty="0" smtClean="0"/>
              <a:t>What about going to pick up my kids?</a:t>
            </a:r>
          </a:p>
          <a:p>
            <a:pPr lvl="1">
              <a:lnSpc>
                <a:spcPct val="100000"/>
              </a:lnSpc>
            </a:pPr>
            <a:endParaRPr lang="en-US" kern="0" dirty="0" smtClean="0"/>
          </a:p>
          <a:p>
            <a:pPr marL="228600" lvl="1" indent="0">
              <a:lnSpc>
                <a:spcPct val="100000"/>
              </a:lnSpc>
              <a:buFontTx/>
              <a:buNone/>
            </a:pPr>
            <a:endParaRPr lang="en-US" kern="0" dirty="0" smtClean="0"/>
          </a:p>
          <a:p>
            <a:pPr marL="0" indent="0">
              <a:lnSpc>
                <a:spcPct val="100000"/>
              </a:lnSpc>
              <a:buFontTx/>
              <a:buNone/>
            </a:pPr>
            <a:endParaRPr lang="en-US" kern="0" dirty="0" smtClean="0"/>
          </a:p>
          <a:p>
            <a:pPr>
              <a:lnSpc>
                <a:spcPct val="100000"/>
              </a:lnSpc>
            </a:pPr>
            <a:endParaRPr lang="en-US" kern="0" dirty="0" smtClean="0"/>
          </a:p>
          <a:p>
            <a:pPr>
              <a:lnSpc>
                <a:spcPct val="100000"/>
              </a:lnSpc>
            </a:pPr>
            <a:endParaRPr lang="en-US" kern="0" dirty="0"/>
          </a:p>
        </p:txBody>
      </p:sp>
      <p:sp>
        <p:nvSpPr>
          <p:cNvPr id="28" name="Content Placeholder 2"/>
          <p:cNvSpPr txBox="1">
            <a:spLocks/>
          </p:cNvSpPr>
          <p:nvPr/>
        </p:nvSpPr>
        <p:spPr bwMode="gray">
          <a:xfrm>
            <a:off x="3276700" y="1885601"/>
            <a:ext cx="2631875" cy="108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228600" lvl="1" indent="0" algn="ctr">
              <a:lnSpc>
                <a:spcPct val="100000"/>
              </a:lnSpc>
              <a:buNone/>
            </a:pPr>
            <a:r>
              <a:rPr lang="en-US" kern="0" dirty="0" smtClean="0"/>
              <a:t>Can I move around between offices in my building?</a:t>
            </a:r>
          </a:p>
          <a:p>
            <a:pPr lvl="1">
              <a:lnSpc>
                <a:spcPct val="100000"/>
              </a:lnSpc>
            </a:pPr>
            <a:endParaRPr lang="en-US" kern="0" dirty="0" smtClean="0"/>
          </a:p>
          <a:p>
            <a:pPr marL="228600" lvl="1" indent="0">
              <a:lnSpc>
                <a:spcPct val="100000"/>
              </a:lnSpc>
              <a:buFontTx/>
              <a:buNone/>
            </a:pPr>
            <a:endParaRPr lang="en-US" kern="0" dirty="0" smtClean="0"/>
          </a:p>
          <a:p>
            <a:pPr marL="0" indent="0">
              <a:lnSpc>
                <a:spcPct val="100000"/>
              </a:lnSpc>
              <a:buNone/>
            </a:pPr>
            <a:endParaRPr lang="en-US" kern="0" dirty="0" smtClean="0"/>
          </a:p>
          <a:p>
            <a:pPr>
              <a:lnSpc>
                <a:spcPct val="100000"/>
              </a:lnSpc>
            </a:pPr>
            <a:endParaRPr lang="en-US" kern="0" dirty="0"/>
          </a:p>
        </p:txBody>
      </p:sp>
      <p:sp>
        <p:nvSpPr>
          <p:cNvPr id="29" name="Content Placeholder 2"/>
          <p:cNvSpPr txBox="1">
            <a:spLocks/>
          </p:cNvSpPr>
          <p:nvPr/>
        </p:nvSpPr>
        <p:spPr bwMode="gray">
          <a:xfrm>
            <a:off x="296432" y="2372615"/>
            <a:ext cx="2618581" cy="51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228600" lvl="1" indent="0" algn="ctr">
              <a:lnSpc>
                <a:spcPct val="100000"/>
              </a:lnSpc>
              <a:buNone/>
            </a:pPr>
            <a:r>
              <a:rPr lang="en-US" kern="0" dirty="0" smtClean="0"/>
              <a:t>Can I go home if I don’t feel well?</a:t>
            </a:r>
          </a:p>
          <a:p>
            <a:pPr marL="0" indent="0">
              <a:lnSpc>
                <a:spcPct val="100000"/>
              </a:lnSpc>
              <a:buNone/>
            </a:pPr>
            <a:endParaRPr lang="en-US" kern="0" dirty="0" smtClean="0"/>
          </a:p>
          <a:p>
            <a:pPr>
              <a:lnSpc>
                <a:spcPct val="100000"/>
              </a:lnSpc>
            </a:pPr>
            <a:endParaRPr lang="en-US" kern="0" dirty="0"/>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697" y="5480442"/>
            <a:ext cx="1244996" cy="1037497"/>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851" y="5480443"/>
            <a:ext cx="1244996" cy="1037497"/>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587" y="5484014"/>
            <a:ext cx="1244996" cy="1037497"/>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316" y="5474489"/>
            <a:ext cx="1244996" cy="1037497"/>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297" y="5480444"/>
            <a:ext cx="1244996" cy="1037497"/>
          </a:xfrm>
          <a:prstGeom prst="rect">
            <a:avLst/>
          </a:prstGeom>
        </p:spPr>
      </p:pic>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897" y="5489970"/>
            <a:ext cx="1244996" cy="1037497"/>
          </a:xfrm>
          <a:prstGeom prst="rect">
            <a:avLst/>
          </a:prstGeom>
        </p:spPr>
      </p:pic>
      <p:sp>
        <p:nvSpPr>
          <p:cNvPr id="43" name="Rectangle 42"/>
          <p:cNvSpPr/>
          <p:nvPr/>
        </p:nvSpPr>
        <p:spPr bwMode="auto">
          <a:xfrm>
            <a:off x="2733675" y="3593503"/>
            <a:ext cx="3558976" cy="1578572"/>
          </a:xfrm>
          <a:prstGeom prst="rect">
            <a:avLst/>
          </a:prstGeom>
          <a:noFill/>
          <a:ln w="349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3948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Next Steps</a:t>
            </a:r>
            <a:endParaRPr lang="en-US" sz="24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17</a:t>
            </a:fld>
            <a:endParaRPr lang="en-US" dirty="0"/>
          </a:p>
        </p:txBody>
      </p:sp>
      <p:sp>
        <p:nvSpPr>
          <p:cNvPr id="5" name="TextBox 4"/>
          <p:cNvSpPr txBox="1"/>
          <p:nvPr/>
        </p:nvSpPr>
        <p:spPr>
          <a:xfrm>
            <a:off x="464186" y="1314450"/>
            <a:ext cx="8708390" cy="515782"/>
          </a:xfrm>
          <a:prstGeom prst="rect">
            <a:avLst/>
          </a:prstGeom>
          <a:noFill/>
        </p:spPr>
        <p:txBody>
          <a:bodyPr wrap="square" rtlCol="0">
            <a:spAutoFit/>
          </a:bodyPr>
          <a:lstStyle/>
          <a:p>
            <a:pPr algn="l"/>
            <a:endParaRPr lang="en-US" sz="1600" dirty="0" smtClean="0"/>
          </a:p>
          <a:p>
            <a:pPr algn="l"/>
            <a:endParaRPr lang="en-US" sz="1600" dirty="0" smtClean="0"/>
          </a:p>
        </p:txBody>
      </p:sp>
      <p:graphicFrame>
        <p:nvGraphicFramePr>
          <p:cNvPr id="8" name="Diagram 7"/>
          <p:cNvGraphicFramePr/>
          <p:nvPr>
            <p:extLst>
              <p:ext uri="{D42A27DB-BD31-4B8C-83A1-F6EECF244321}">
                <p14:modId xmlns:p14="http://schemas.microsoft.com/office/powerpoint/2010/main" val="4099279588"/>
              </p:ext>
            </p:extLst>
          </p:nvPr>
        </p:nvGraphicFramePr>
        <p:xfrm>
          <a:off x="559436" y="977702"/>
          <a:ext cx="8465560" cy="549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6546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70" y="374072"/>
            <a:ext cx="8686800" cy="690562"/>
          </a:xfrm>
        </p:spPr>
        <p:txBody>
          <a:bodyPr/>
          <a:lstStyle/>
          <a:p>
            <a:r>
              <a:rPr lang="en-US" dirty="0" smtClean="0"/>
              <a:t>Emergency Planning - Ten Considerations</a:t>
            </a:r>
            <a:endParaRPr lang="en-US" dirty="0"/>
          </a:p>
        </p:txBody>
      </p:sp>
      <p:sp>
        <p:nvSpPr>
          <p:cNvPr id="3" name="Content Placeholder 2"/>
          <p:cNvSpPr>
            <a:spLocks noGrp="1"/>
          </p:cNvSpPr>
          <p:nvPr>
            <p:ph idx="1"/>
          </p:nvPr>
        </p:nvSpPr>
        <p:spPr>
          <a:xfrm>
            <a:off x="452770" y="1182688"/>
            <a:ext cx="8686800" cy="4987925"/>
          </a:xfrm>
        </p:spPr>
        <p:txBody>
          <a:bodyPr/>
          <a:lstStyle/>
          <a:p>
            <a:pPr>
              <a:spcBef>
                <a:spcPts val="600"/>
              </a:spcBef>
              <a:buSzPct val="86000"/>
              <a:buFont typeface="Arial" panose="020B0604020202020204" pitchFamily="34" charset="0"/>
              <a:buChar char="•"/>
            </a:pPr>
            <a:r>
              <a:rPr lang="en-US" dirty="0" smtClean="0"/>
              <a:t>Develop/enhance campus </a:t>
            </a:r>
            <a:r>
              <a:rPr lang="en-US" dirty="0"/>
              <a:t>policy, procedures, and plans.</a:t>
            </a:r>
          </a:p>
          <a:p>
            <a:pPr>
              <a:spcBef>
                <a:spcPts val="600"/>
              </a:spcBef>
              <a:buSzPct val="86000"/>
              <a:buFont typeface="Arial" panose="020B0604020202020204" pitchFamily="34" charset="0"/>
              <a:buChar char="•"/>
            </a:pPr>
            <a:r>
              <a:rPr lang="en-US" dirty="0" smtClean="0"/>
              <a:t>Establish/enhance </a:t>
            </a:r>
            <a:r>
              <a:rPr lang="en-US" dirty="0"/>
              <a:t>relationships with internal/external </a:t>
            </a:r>
            <a:r>
              <a:rPr lang="en-US" dirty="0" smtClean="0"/>
              <a:t>stakeholders.</a:t>
            </a:r>
          </a:p>
          <a:p>
            <a:pPr>
              <a:spcBef>
                <a:spcPts val="600"/>
              </a:spcBef>
              <a:buSzPct val="86000"/>
              <a:buFont typeface="Arial" panose="020B0604020202020204" pitchFamily="34" charset="0"/>
              <a:buChar char="•"/>
            </a:pPr>
            <a:r>
              <a:rPr lang="en-US" dirty="0" smtClean="0"/>
              <a:t>Determine </a:t>
            </a:r>
            <a:r>
              <a:rPr lang="en-US" dirty="0"/>
              <a:t>resources and procurement methods (e.g., MOUs, etc.). </a:t>
            </a:r>
          </a:p>
          <a:p>
            <a:pPr>
              <a:spcBef>
                <a:spcPts val="600"/>
              </a:spcBef>
              <a:buSzPct val="86000"/>
              <a:buFont typeface="Arial" panose="020B0604020202020204" pitchFamily="34" charset="0"/>
              <a:buChar char="•"/>
            </a:pPr>
            <a:r>
              <a:rPr lang="en-US" dirty="0"/>
              <a:t>Ensure communication interoperability and equipment availability.  </a:t>
            </a:r>
          </a:p>
          <a:p>
            <a:pPr>
              <a:spcBef>
                <a:spcPts val="600"/>
              </a:spcBef>
              <a:buSzPct val="86000"/>
              <a:buFont typeface="Arial" panose="020B0604020202020204" pitchFamily="34" charset="0"/>
              <a:buChar char="•"/>
            </a:pPr>
            <a:r>
              <a:rPr lang="en-US" dirty="0"/>
              <a:t>Review crisis communications </a:t>
            </a:r>
            <a:r>
              <a:rPr lang="en-US" dirty="0" smtClean="0"/>
              <a:t>procedures and tools.</a:t>
            </a:r>
            <a:endParaRPr lang="en-US" dirty="0"/>
          </a:p>
          <a:p>
            <a:pPr>
              <a:spcBef>
                <a:spcPts val="600"/>
              </a:spcBef>
              <a:buSzPct val="86000"/>
              <a:buFont typeface="Arial" panose="020B0604020202020204" pitchFamily="34" charset="0"/>
              <a:buChar char="•"/>
            </a:pPr>
            <a:r>
              <a:rPr lang="en-US" dirty="0"/>
              <a:t>Conduct training and exercises – including joint/multi-agency.</a:t>
            </a:r>
          </a:p>
          <a:p>
            <a:pPr>
              <a:spcBef>
                <a:spcPts val="600"/>
              </a:spcBef>
              <a:buSzPct val="86000"/>
              <a:buFont typeface="Arial" panose="020B0604020202020204" pitchFamily="34" charset="0"/>
              <a:buChar char="•"/>
            </a:pPr>
            <a:r>
              <a:rPr lang="en-US" dirty="0"/>
              <a:t>Identify </a:t>
            </a:r>
            <a:r>
              <a:rPr lang="en-US" dirty="0" smtClean="0"/>
              <a:t>potential operational </a:t>
            </a:r>
            <a:r>
              <a:rPr lang="en-US" dirty="0"/>
              <a:t>issues (e.g., </a:t>
            </a:r>
            <a:r>
              <a:rPr lang="en-US" dirty="0" smtClean="0"/>
              <a:t>campus closures</a:t>
            </a:r>
            <a:r>
              <a:rPr lang="en-US" dirty="0"/>
              <a:t>, </a:t>
            </a:r>
            <a:r>
              <a:rPr lang="en-US" dirty="0" smtClean="0"/>
              <a:t>cancellations, etc.) and consider workarounds.</a:t>
            </a:r>
            <a:endParaRPr lang="en-US" dirty="0"/>
          </a:p>
          <a:p>
            <a:pPr>
              <a:spcBef>
                <a:spcPts val="600"/>
              </a:spcBef>
              <a:buSzPct val="86000"/>
              <a:buFont typeface="Arial" panose="020B0604020202020204" pitchFamily="34" charset="0"/>
              <a:buChar char="•"/>
            </a:pPr>
            <a:r>
              <a:rPr lang="en-US" dirty="0"/>
              <a:t>Enhance </a:t>
            </a:r>
            <a:r>
              <a:rPr lang="en-US" dirty="0" smtClean="0"/>
              <a:t>campus and community relations</a:t>
            </a:r>
            <a:r>
              <a:rPr lang="en-US" dirty="0"/>
              <a:t>; build on </a:t>
            </a:r>
            <a:r>
              <a:rPr lang="en-US" dirty="0" smtClean="0"/>
              <a:t>understanding and cooperation</a:t>
            </a:r>
            <a:r>
              <a:rPr lang="en-US" dirty="0"/>
              <a:t>.</a:t>
            </a:r>
          </a:p>
          <a:p>
            <a:pPr>
              <a:spcBef>
                <a:spcPts val="600"/>
              </a:spcBef>
              <a:buSzPct val="86000"/>
              <a:buFont typeface="Arial" panose="020B0604020202020204" pitchFamily="34" charset="0"/>
              <a:buChar char="•"/>
            </a:pPr>
            <a:r>
              <a:rPr lang="en-US" dirty="0"/>
              <a:t>Review and understand insurance policies.  </a:t>
            </a:r>
            <a:endParaRPr lang="en-US" dirty="0" smtClean="0"/>
          </a:p>
          <a:p>
            <a:pPr>
              <a:spcBef>
                <a:spcPts val="600"/>
              </a:spcBef>
              <a:buSzPct val="86000"/>
              <a:buFont typeface="Arial" panose="020B0604020202020204" pitchFamily="34" charset="0"/>
              <a:buChar char="•"/>
            </a:pPr>
            <a:r>
              <a:rPr lang="en-US" dirty="0" smtClean="0"/>
              <a:t>Conduct event-specific planning for every planned protest or event.</a:t>
            </a:r>
            <a:endParaRPr lang="en-US" dirty="0"/>
          </a:p>
          <a:p>
            <a:endParaRPr lang="en-US" dirty="0"/>
          </a:p>
        </p:txBody>
      </p:sp>
      <p:sp>
        <p:nvSpPr>
          <p:cNvPr id="4" name="Slide Number Placeholder 3"/>
          <p:cNvSpPr>
            <a:spLocks noGrp="1"/>
          </p:cNvSpPr>
          <p:nvPr>
            <p:ph type="sldNum" sz="quarter" idx="10"/>
          </p:nvPr>
        </p:nvSpPr>
        <p:spPr/>
        <p:txBody>
          <a:bodyPr/>
          <a:lstStyle/>
          <a:p>
            <a:fld id="{68B230A4-CDA3-4BFE-99F2-ACD9531C19FB}" type="slidenum">
              <a:rPr lang="en-US" altLang="en-US" smtClean="0"/>
              <a:pPr/>
              <a:t>18</a:t>
            </a:fld>
            <a:endParaRPr lang="en-US" altLang="en-US" dirty="0"/>
          </a:p>
        </p:txBody>
      </p:sp>
      <p:sp>
        <p:nvSpPr>
          <p:cNvPr id="5" name="Date Placeholder 4"/>
          <p:cNvSpPr>
            <a:spLocks noGrp="1"/>
          </p:cNvSpPr>
          <p:nvPr>
            <p:ph type="dt" sz="half" idx="11"/>
          </p:nvPr>
        </p:nvSpPr>
        <p:spPr/>
        <p:txBody>
          <a:bodyPr/>
          <a:lstStyle/>
          <a:p>
            <a:fld id="{EF2CCBE6-B84A-42A5-B3F0-C059B8565B4A}" type="datetime4">
              <a:rPr lang="en-US" altLang="en-US" smtClean="0"/>
              <a:pPr/>
              <a:t>February 6, 2019</a:t>
            </a:fld>
            <a:endParaRPr lang="en-US" altLang="en-US" dirty="0"/>
          </a:p>
        </p:txBody>
      </p:sp>
      <p:sp>
        <p:nvSpPr>
          <p:cNvPr id="9" name="Rectangle 8"/>
          <p:cNvSpPr/>
          <p:nvPr/>
        </p:nvSpPr>
        <p:spPr>
          <a:xfrm>
            <a:off x="5215890" y="533400"/>
            <a:ext cx="4953000" cy="886397"/>
          </a:xfrm>
          <a:prstGeom prst="rect">
            <a:avLst/>
          </a:prstGeom>
          <a:noFill/>
          <a:scene3d>
            <a:camera prst="orthographicFront">
              <a:rot lat="0" lon="0" rev="20999999"/>
            </a:camera>
            <a:lightRig rig="threePt" dir="t"/>
          </a:scene3d>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8000">
                  <a:solidFill>
                    <a:srgbClr val="00B050"/>
                  </a:solidFill>
                  <a:prstDash val="solid"/>
                  <a:miter lim="800000"/>
                </a:ln>
                <a:solidFill>
                  <a:srgbClr val="92D050"/>
                </a:solidFill>
                <a:effectLst>
                  <a:outerShdw blurRad="25500" dist="23000" dir="7020000" algn="tl">
                    <a:srgbClr val="000000">
                      <a:alpha val="50000"/>
                    </a:srgbClr>
                  </a:outerShdw>
                </a:effectLst>
              </a:rPr>
              <a:t>BEFORE</a:t>
            </a:r>
            <a:endParaRPr lang="en-US" sz="6000" b="1" cap="none" spc="0" dirty="0">
              <a:ln w="18000">
                <a:solidFill>
                  <a:srgbClr val="00B050"/>
                </a:solidFill>
                <a:prstDash val="solid"/>
                <a:miter lim="800000"/>
              </a:ln>
              <a:solidFill>
                <a:srgbClr val="92D05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1284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Today’s Topics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057841"/>
              </p:ext>
            </p:extLst>
          </p:nvPr>
        </p:nvGraphicFramePr>
        <p:xfrm>
          <a:off x="455613" y="1277938"/>
          <a:ext cx="8686800"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19682F9-3FA7-41A1-AE87-5AFFDDD26B0B}" type="slidenum">
              <a:rPr lang="en-US" smtClean="0"/>
              <a:pPr/>
              <a:t>1</a:t>
            </a:fld>
            <a:endParaRPr lang="en-US" dirty="0"/>
          </a:p>
        </p:txBody>
      </p:sp>
    </p:spTree>
    <p:extLst>
      <p:ext uri="{BB962C8B-B14F-4D97-AF65-F5344CB8AC3E}">
        <p14:creationId xmlns:p14="http://schemas.microsoft.com/office/powerpoint/2010/main" val="2615150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Planning - Ten Considerations</a:t>
            </a:r>
          </a:p>
        </p:txBody>
      </p:sp>
      <p:sp>
        <p:nvSpPr>
          <p:cNvPr id="3" name="Content Placeholder 2"/>
          <p:cNvSpPr>
            <a:spLocks noGrp="1"/>
          </p:cNvSpPr>
          <p:nvPr>
            <p:ph idx="1"/>
          </p:nvPr>
        </p:nvSpPr>
        <p:spPr>
          <a:xfrm>
            <a:off x="452770" y="1234146"/>
            <a:ext cx="8904698" cy="4987925"/>
          </a:xfrm>
        </p:spPr>
        <p:txBody>
          <a:bodyPr/>
          <a:lstStyle/>
          <a:p>
            <a:pPr>
              <a:spcBef>
                <a:spcPts val="600"/>
              </a:spcBef>
              <a:buSzPct val="85000"/>
            </a:pPr>
            <a:r>
              <a:rPr lang="en-US" dirty="0"/>
              <a:t>Establish a command structure (e.g., </a:t>
            </a:r>
            <a:r>
              <a:rPr lang="en-US" dirty="0" smtClean="0"/>
              <a:t>ICS/Unified </a:t>
            </a:r>
            <a:r>
              <a:rPr lang="en-US" dirty="0"/>
              <a:t>Command).  </a:t>
            </a:r>
            <a:endParaRPr lang="en-US" dirty="0" smtClean="0"/>
          </a:p>
          <a:p>
            <a:pPr>
              <a:spcBef>
                <a:spcPts val="600"/>
              </a:spcBef>
              <a:buSzPct val="85000"/>
            </a:pPr>
            <a:r>
              <a:rPr lang="en-US" dirty="0" smtClean="0"/>
              <a:t>Prioritize response actions. </a:t>
            </a:r>
          </a:p>
          <a:p>
            <a:pPr>
              <a:spcBef>
                <a:spcPts val="600"/>
              </a:spcBef>
              <a:buSzPct val="85000"/>
            </a:pPr>
            <a:r>
              <a:rPr lang="en-US" dirty="0" smtClean="0"/>
              <a:t>Conduct </a:t>
            </a:r>
            <a:r>
              <a:rPr lang="en-US" dirty="0"/>
              <a:t>frequent briefings with senior </a:t>
            </a:r>
            <a:r>
              <a:rPr lang="en-US" dirty="0" smtClean="0"/>
              <a:t>leadership/policy group.</a:t>
            </a:r>
            <a:endParaRPr lang="en-US" dirty="0"/>
          </a:p>
          <a:p>
            <a:pPr>
              <a:spcBef>
                <a:spcPts val="600"/>
              </a:spcBef>
              <a:buSzPct val="85000"/>
            </a:pPr>
            <a:r>
              <a:rPr lang="en-US" dirty="0"/>
              <a:t>Consider operational issues (e.g., </a:t>
            </a:r>
            <a:r>
              <a:rPr lang="en-US" dirty="0" smtClean="0"/>
              <a:t>emergency declarations</a:t>
            </a:r>
            <a:r>
              <a:rPr lang="en-US" dirty="0"/>
              <a:t>, </a:t>
            </a:r>
            <a:r>
              <a:rPr lang="en-US" dirty="0" smtClean="0"/>
              <a:t>campus closures</a:t>
            </a:r>
            <a:r>
              <a:rPr lang="en-US" dirty="0"/>
              <a:t>, </a:t>
            </a:r>
            <a:r>
              <a:rPr lang="en-US" dirty="0" smtClean="0"/>
              <a:t>class cancellations</a:t>
            </a:r>
            <a:r>
              <a:rPr lang="en-US" dirty="0"/>
              <a:t>).</a:t>
            </a:r>
          </a:p>
          <a:p>
            <a:pPr>
              <a:spcBef>
                <a:spcPts val="600"/>
              </a:spcBef>
              <a:buSzPct val="85000"/>
            </a:pPr>
            <a:r>
              <a:rPr lang="en-US" dirty="0"/>
              <a:t>Activate </a:t>
            </a:r>
            <a:r>
              <a:rPr lang="en-US" dirty="0" smtClean="0"/>
              <a:t>any required mutual </a:t>
            </a:r>
            <a:r>
              <a:rPr lang="en-US" dirty="0"/>
              <a:t>aid agreements and MOUs.</a:t>
            </a:r>
          </a:p>
          <a:p>
            <a:pPr>
              <a:spcBef>
                <a:spcPts val="600"/>
              </a:spcBef>
              <a:buSzPct val="85000"/>
            </a:pPr>
            <a:r>
              <a:rPr lang="en-US" dirty="0"/>
              <a:t>Coordinate support </a:t>
            </a:r>
            <a:r>
              <a:rPr lang="en-US" dirty="0" smtClean="0"/>
              <a:t>and resources.</a:t>
            </a:r>
            <a:endParaRPr lang="en-US" dirty="0"/>
          </a:p>
          <a:p>
            <a:pPr>
              <a:spcBef>
                <a:spcPts val="600"/>
              </a:spcBef>
              <a:buSzPct val="85000"/>
            </a:pPr>
            <a:r>
              <a:rPr lang="en-US" dirty="0"/>
              <a:t>Manage communications; work with the media – not against</a:t>
            </a:r>
            <a:r>
              <a:rPr lang="en-US" dirty="0" smtClean="0"/>
              <a:t>. Don’t forget about social media.</a:t>
            </a:r>
            <a:endParaRPr lang="en-US" dirty="0"/>
          </a:p>
          <a:p>
            <a:pPr>
              <a:spcBef>
                <a:spcPts val="600"/>
              </a:spcBef>
              <a:buSzPct val="85000"/>
            </a:pPr>
            <a:r>
              <a:rPr lang="en-US" dirty="0"/>
              <a:t>Keep </a:t>
            </a:r>
            <a:r>
              <a:rPr lang="en-US" dirty="0" smtClean="0"/>
              <a:t>campus and surrounding community </a:t>
            </a:r>
            <a:r>
              <a:rPr lang="en-US" dirty="0"/>
              <a:t>apprised of response efforts.</a:t>
            </a:r>
          </a:p>
          <a:p>
            <a:pPr>
              <a:spcBef>
                <a:spcPts val="600"/>
              </a:spcBef>
              <a:buSzPct val="85000"/>
            </a:pPr>
            <a:r>
              <a:rPr lang="en-US" dirty="0"/>
              <a:t>Ensure there is advance planning throughout the response. </a:t>
            </a:r>
            <a:r>
              <a:rPr lang="en-US" dirty="0" smtClean="0"/>
              <a:t>Always think ahead.</a:t>
            </a:r>
            <a:endParaRPr lang="en-US" dirty="0"/>
          </a:p>
          <a:p>
            <a:pPr>
              <a:spcBef>
                <a:spcPts val="600"/>
              </a:spcBef>
              <a:buSzPct val="85000"/>
            </a:pPr>
            <a:r>
              <a:rPr lang="en-US" dirty="0"/>
              <a:t>Notify insurers and brokers/claim advisors</a:t>
            </a:r>
            <a:r>
              <a:rPr lang="en-US" dirty="0" smtClean="0"/>
              <a:t>.</a:t>
            </a:r>
            <a:endParaRPr lang="en-US" dirty="0"/>
          </a:p>
        </p:txBody>
      </p:sp>
      <p:sp>
        <p:nvSpPr>
          <p:cNvPr id="4" name="Slide Number Placeholder 3"/>
          <p:cNvSpPr>
            <a:spLocks noGrp="1"/>
          </p:cNvSpPr>
          <p:nvPr>
            <p:ph type="sldNum" sz="quarter" idx="10"/>
          </p:nvPr>
        </p:nvSpPr>
        <p:spPr/>
        <p:txBody>
          <a:bodyPr/>
          <a:lstStyle/>
          <a:p>
            <a:fld id="{68B230A4-CDA3-4BFE-99F2-ACD9531C19FB}" type="slidenum">
              <a:rPr lang="en-US" altLang="en-US" smtClean="0"/>
              <a:pPr/>
              <a:t>19</a:t>
            </a:fld>
            <a:endParaRPr lang="en-US" altLang="en-US" dirty="0"/>
          </a:p>
        </p:txBody>
      </p:sp>
      <p:sp>
        <p:nvSpPr>
          <p:cNvPr id="5" name="Date Placeholder 4"/>
          <p:cNvSpPr>
            <a:spLocks noGrp="1"/>
          </p:cNvSpPr>
          <p:nvPr>
            <p:ph type="dt" sz="half" idx="11"/>
          </p:nvPr>
        </p:nvSpPr>
        <p:spPr/>
        <p:txBody>
          <a:bodyPr/>
          <a:lstStyle/>
          <a:p>
            <a:fld id="{EF2CCBE6-B84A-42A5-B3F0-C059B8565B4A}" type="datetime4">
              <a:rPr lang="en-US" altLang="en-US" smtClean="0"/>
              <a:pPr/>
              <a:t>February 6, 2019</a:t>
            </a:fld>
            <a:endParaRPr lang="en-US" altLang="en-US" dirty="0"/>
          </a:p>
        </p:txBody>
      </p:sp>
      <p:sp>
        <p:nvSpPr>
          <p:cNvPr id="9" name="Rectangle 8"/>
          <p:cNvSpPr/>
          <p:nvPr/>
        </p:nvSpPr>
        <p:spPr>
          <a:xfrm>
            <a:off x="5248275" y="428625"/>
            <a:ext cx="4953000" cy="886397"/>
          </a:xfrm>
          <a:prstGeom prst="rect">
            <a:avLst/>
          </a:prstGeom>
          <a:noFill/>
          <a:ln>
            <a:noFill/>
          </a:ln>
          <a:scene3d>
            <a:camera prst="orthographicFront">
              <a:rot lat="0" lon="0" rev="20999999"/>
            </a:camera>
            <a:lightRig rig="threePt" dir="t"/>
          </a:scene3d>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8000">
                  <a:solidFill>
                    <a:srgbClr val="C00000"/>
                  </a:solidFill>
                  <a:prstDash val="solid"/>
                  <a:miter lim="800000"/>
                </a:ln>
                <a:solidFill>
                  <a:srgbClr val="FF0000"/>
                </a:solidFill>
                <a:effectLst>
                  <a:outerShdw blurRad="25500" dist="23000" dir="7020000" algn="tl">
                    <a:srgbClr val="000000">
                      <a:alpha val="50000"/>
                    </a:srgbClr>
                  </a:outerShdw>
                </a:effectLst>
              </a:rPr>
              <a:t>DURING</a:t>
            </a:r>
            <a:endParaRPr lang="en-US" sz="6000" b="1" cap="none" spc="0" dirty="0">
              <a:ln w="18000">
                <a:solidFill>
                  <a:srgbClr val="C00000"/>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35058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Planning - Ten Considerations</a:t>
            </a:r>
          </a:p>
        </p:txBody>
      </p:sp>
      <p:sp>
        <p:nvSpPr>
          <p:cNvPr id="3" name="Content Placeholder 2"/>
          <p:cNvSpPr>
            <a:spLocks noGrp="1"/>
          </p:cNvSpPr>
          <p:nvPr>
            <p:ph idx="1"/>
          </p:nvPr>
        </p:nvSpPr>
        <p:spPr>
          <a:xfrm>
            <a:off x="452770" y="1368858"/>
            <a:ext cx="8686800" cy="4987925"/>
          </a:xfrm>
        </p:spPr>
        <p:txBody>
          <a:bodyPr/>
          <a:lstStyle/>
          <a:p>
            <a:pPr>
              <a:spcBef>
                <a:spcPts val="600"/>
              </a:spcBef>
              <a:buSzPct val="85000"/>
              <a:buFont typeface="Arial" panose="020B0604020202020204" pitchFamily="34" charset="0"/>
              <a:buChar char="•"/>
            </a:pPr>
            <a:r>
              <a:rPr lang="en-US" dirty="0"/>
              <a:t>Restore stability within </a:t>
            </a:r>
            <a:r>
              <a:rPr lang="en-US" dirty="0" smtClean="0"/>
              <a:t>campus.</a:t>
            </a:r>
            <a:endParaRPr lang="en-US" dirty="0"/>
          </a:p>
          <a:p>
            <a:pPr>
              <a:spcBef>
                <a:spcPts val="600"/>
              </a:spcBef>
              <a:buSzPct val="85000"/>
              <a:buFont typeface="Arial" panose="020B0604020202020204" pitchFamily="34" charset="0"/>
              <a:buChar char="•"/>
            </a:pPr>
            <a:r>
              <a:rPr lang="en-US" dirty="0"/>
              <a:t>Provide aid and support (e.g., </a:t>
            </a:r>
            <a:r>
              <a:rPr lang="en-US" dirty="0" smtClean="0"/>
              <a:t>injured</a:t>
            </a:r>
            <a:r>
              <a:rPr lang="en-US" dirty="0"/>
              <a:t>, </a:t>
            </a:r>
            <a:r>
              <a:rPr lang="en-US" dirty="0" smtClean="0"/>
              <a:t>families, those </a:t>
            </a:r>
            <a:r>
              <a:rPr lang="en-US" dirty="0"/>
              <a:t>with losses, etc.).</a:t>
            </a:r>
          </a:p>
          <a:p>
            <a:pPr>
              <a:spcBef>
                <a:spcPts val="600"/>
              </a:spcBef>
              <a:buSzPct val="85000"/>
              <a:buFont typeface="Arial" panose="020B0604020202020204" pitchFamily="34" charset="0"/>
              <a:buChar char="•"/>
            </a:pPr>
            <a:r>
              <a:rPr lang="en-US" dirty="0"/>
              <a:t>Coordinate and conduct </a:t>
            </a:r>
            <a:r>
              <a:rPr lang="en-US" dirty="0" smtClean="0"/>
              <a:t>clean-up and restoration.</a:t>
            </a:r>
            <a:endParaRPr lang="en-US" dirty="0"/>
          </a:p>
          <a:p>
            <a:pPr>
              <a:spcBef>
                <a:spcPts val="600"/>
              </a:spcBef>
              <a:buSzPct val="85000"/>
              <a:buFont typeface="Arial" panose="020B0604020202020204" pitchFamily="34" charset="0"/>
              <a:buChar char="•"/>
            </a:pPr>
            <a:r>
              <a:rPr lang="en-US" dirty="0"/>
              <a:t>Prepare </a:t>
            </a:r>
            <a:r>
              <a:rPr lang="en-US" dirty="0" smtClean="0"/>
              <a:t>an after-action report </a:t>
            </a:r>
            <a:r>
              <a:rPr lang="en-US" dirty="0"/>
              <a:t>to determine </a:t>
            </a:r>
            <a:r>
              <a:rPr lang="en-US" dirty="0" smtClean="0"/>
              <a:t>gaps and lessons </a:t>
            </a:r>
            <a:r>
              <a:rPr lang="en-US" dirty="0"/>
              <a:t>learned. </a:t>
            </a:r>
          </a:p>
          <a:p>
            <a:pPr>
              <a:spcBef>
                <a:spcPts val="600"/>
              </a:spcBef>
              <a:buSzPct val="85000"/>
              <a:buFont typeface="Arial" panose="020B0604020202020204" pitchFamily="34" charset="0"/>
              <a:buChar char="•"/>
            </a:pPr>
            <a:r>
              <a:rPr lang="en-US" dirty="0"/>
              <a:t>Update policies, procedures, plans on lessons learned and gaps.</a:t>
            </a:r>
          </a:p>
          <a:p>
            <a:pPr>
              <a:spcBef>
                <a:spcPts val="600"/>
              </a:spcBef>
              <a:buSzPct val="85000"/>
              <a:buFont typeface="Arial" panose="020B0604020202020204" pitchFamily="34" charset="0"/>
              <a:buChar char="•"/>
            </a:pPr>
            <a:r>
              <a:rPr lang="en-US" dirty="0"/>
              <a:t>Review resource needs including </a:t>
            </a:r>
            <a:r>
              <a:rPr lang="en-US" dirty="0" smtClean="0"/>
              <a:t>MOUs/</a:t>
            </a:r>
            <a:r>
              <a:rPr lang="en-US" dirty="0"/>
              <a:t>m</a:t>
            </a:r>
            <a:r>
              <a:rPr lang="en-US" dirty="0" smtClean="0"/>
              <a:t>utual aid </a:t>
            </a:r>
            <a:r>
              <a:rPr lang="en-US" dirty="0"/>
              <a:t>agreements. </a:t>
            </a:r>
          </a:p>
          <a:p>
            <a:pPr>
              <a:spcBef>
                <a:spcPts val="600"/>
              </a:spcBef>
              <a:buSzPct val="85000"/>
              <a:buFont typeface="Arial" panose="020B0604020202020204" pitchFamily="34" charset="0"/>
              <a:buChar char="•"/>
            </a:pPr>
            <a:r>
              <a:rPr lang="en-US" dirty="0" smtClean="0"/>
              <a:t>Conduct additional training and </a:t>
            </a:r>
            <a:r>
              <a:rPr lang="en-US" dirty="0"/>
              <a:t>awareness sessions.</a:t>
            </a:r>
          </a:p>
          <a:p>
            <a:pPr>
              <a:spcBef>
                <a:spcPts val="600"/>
              </a:spcBef>
              <a:buSzPct val="85000"/>
              <a:buFont typeface="Arial" panose="020B0604020202020204" pitchFamily="34" charset="0"/>
              <a:buChar char="•"/>
            </a:pPr>
            <a:r>
              <a:rPr lang="en-US" dirty="0"/>
              <a:t>Conduct </a:t>
            </a:r>
            <a:r>
              <a:rPr lang="en-US" dirty="0" smtClean="0"/>
              <a:t>additional drills </a:t>
            </a:r>
            <a:r>
              <a:rPr lang="en-US" dirty="0"/>
              <a:t>and exercises.</a:t>
            </a:r>
          </a:p>
          <a:p>
            <a:pPr>
              <a:spcBef>
                <a:spcPts val="600"/>
              </a:spcBef>
              <a:buSzPct val="85000"/>
              <a:buFont typeface="Arial" panose="020B0604020202020204" pitchFamily="34" charset="0"/>
              <a:buChar char="•"/>
            </a:pPr>
            <a:r>
              <a:rPr lang="en-US" dirty="0"/>
              <a:t>Rebuild relationships </a:t>
            </a:r>
            <a:r>
              <a:rPr lang="en-US" dirty="0" smtClean="0"/>
              <a:t>within campus and surrounding community</a:t>
            </a:r>
            <a:r>
              <a:rPr lang="en-US" dirty="0"/>
              <a:t>. </a:t>
            </a:r>
          </a:p>
          <a:p>
            <a:pPr>
              <a:spcBef>
                <a:spcPts val="600"/>
              </a:spcBef>
              <a:buSzPct val="85000"/>
              <a:buFont typeface="Arial" panose="020B0604020202020204" pitchFamily="34" charset="0"/>
              <a:buChar char="•"/>
            </a:pPr>
            <a:r>
              <a:rPr lang="en-US" dirty="0"/>
              <a:t>Follow-up with insurers and brokers/claim advisors</a:t>
            </a:r>
            <a:r>
              <a:rPr lang="en-US" dirty="0" smtClean="0"/>
              <a:t>.</a:t>
            </a:r>
            <a:endParaRPr lang="en-US" dirty="0"/>
          </a:p>
        </p:txBody>
      </p:sp>
      <p:sp>
        <p:nvSpPr>
          <p:cNvPr id="4" name="Slide Number Placeholder 3"/>
          <p:cNvSpPr>
            <a:spLocks noGrp="1"/>
          </p:cNvSpPr>
          <p:nvPr>
            <p:ph type="sldNum" sz="quarter" idx="10"/>
          </p:nvPr>
        </p:nvSpPr>
        <p:spPr/>
        <p:txBody>
          <a:bodyPr/>
          <a:lstStyle/>
          <a:p>
            <a:fld id="{68B230A4-CDA3-4BFE-99F2-ACD9531C19FB}" type="slidenum">
              <a:rPr lang="en-US" altLang="en-US" smtClean="0"/>
              <a:pPr/>
              <a:t>20</a:t>
            </a:fld>
            <a:endParaRPr lang="en-US" altLang="en-US" dirty="0"/>
          </a:p>
        </p:txBody>
      </p:sp>
      <p:sp>
        <p:nvSpPr>
          <p:cNvPr id="5" name="Date Placeholder 4"/>
          <p:cNvSpPr>
            <a:spLocks noGrp="1"/>
          </p:cNvSpPr>
          <p:nvPr>
            <p:ph type="dt" sz="half" idx="11"/>
          </p:nvPr>
        </p:nvSpPr>
        <p:spPr/>
        <p:txBody>
          <a:bodyPr/>
          <a:lstStyle/>
          <a:p>
            <a:fld id="{EF2CCBE6-B84A-42A5-B3F0-C059B8565B4A}" type="datetime4">
              <a:rPr lang="en-US" altLang="en-US" smtClean="0"/>
              <a:pPr/>
              <a:t>February 6, 2019</a:t>
            </a:fld>
            <a:endParaRPr lang="en-US" altLang="en-US" dirty="0"/>
          </a:p>
        </p:txBody>
      </p:sp>
      <p:sp>
        <p:nvSpPr>
          <p:cNvPr id="9" name="Rectangle 8"/>
          <p:cNvSpPr/>
          <p:nvPr/>
        </p:nvSpPr>
        <p:spPr>
          <a:xfrm>
            <a:off x="5248275" y="428625"/>
            <a:ext cx="4953000" cy="886397"/>
          </a:xfrm>
          <a:prstGeom prst="rect">
            <a:avLst/>
          </a:prstGeom>
          <a:noFill/>
          <a:ln>
            <a:noFill/>
          </a:ln>
          <a:scene3d>
            <a:camera prst="orthographicFront">
              <a:rot lat="0" lon="0" rev="20999999"/>
            </a:camera>
            <a:lightRig rig="threePt" dir="t"/>
          </a:scene3d>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8000">
                  <a:solidFill>
                    <a:srgbClr val="FFC000"/>
                  </a:solidFill>
                  <a:prstDash val="solid"/>
                  <a:miter lim="800000"/>
                </a:ln>
                <a:solidFill>
                  <a:srgbClr val="FFFF00"/>
                </a:solidFill>
                <a:effectLst>
                  <a:outerShdw blurRad="25500" dist="23000" dir="7020000" algn="tl">
                    <a:srgbClr val="000000">
                      <a:alpha val="50000"/>
                    </a:srgbClr>
                  </a:outerShdw>
                </a:effectLst>
              </a:rPr>
              <a:t>AFTER</a:t>
            </a:r>
            <a:endParaRPr lang="en-US" sz="6000" b="1" cap="none" spc="0" dirty="0">
              <a:ln w="18000">
                <a:solidFill>
                  <a:srgbClr val="FFC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30595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35280" y="1325880"/>
            <a:ext cx="8930640" cy="3581400"/>
          </a:xfrm>
          <a:prstGeom prst="rect">
            <a:avLst/>
          </a:prstGeom>
          <a:solidFill>
            <a:schemeClr val="bg2">
              <a:lumMod val="75000"/>
            </a:schemeClr>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fld id="{919682F9-3FA7-41A1-AE87-5AFFDDD26B0B}" type="slidenum">
              <a:rPr lang="en-US" smtClean="0"/>
              <a:pPr/>
              <a:t>21</a:t>
            </a:fld>
            <a:endParaRPr lang="en-US" dirty="0"/>
          </a:p>
        </p:txBody>
      </p:sp>
      <p:sp>
        <p:nvSpPr>
          <p:cNvPr id="6" name="TextBox 5"/>
          <p:cNvSpPr txBox="1"/>
          <p:nvPr/>
        </p:nvSpPr>
        <p:spPr>
          <a:xfrm>
            <a:off x="0" y="2118360"/>
            <a:ext cx="9602788" cy="2527487"/>
          </a:xfrm>
          <a:prstGeom prst="rect">
            <a:avLst/>
          </a:prstGeom>
          <a:noFill/>
        </p:spPr>
        <p:txBody>
          <a:bodyPr wrap="square" rtlCol="0">
            <a:spAutoFit/>
          </a:bodyPr>
          <a:lstStyle/>
          <a:p>
            <a:r>
              <a:rPr lang="en-US" sz="5400" b="1" dirty="0" smtClean="0">
                <a:solidFill>
                  <a:schemeClr val="accent2"/>
                </a:solidFill>
                <a:latin typeface="Lucida Calligraphy" panose="03010101010101010101" pitchFamily="66" charset="0"/>
              </a:rPr>
              <a:t>M.U.S.I.C. </a:t>
            </a:r>
          </a:p>
          <a:p>
            <a:r>
              <a:rPr lang="en-US" sz="5400" b="1" dirty="0" smtClean="0">
                <a:solidFill>
                  <a:schemeClr val="accent2"/>
                </a:solidFill>
                <a:latin typeface="Lucida Calligraphy" panose="03010101010101010101" pitchFamily="66" charset="0"/>
              </a:rPr>
              <a:t>Symposium</a:t>
            </a:r>
          </a:p>
          <a:p>
            <a:endParaRPr lang="en-US" dirty="0" smtClean="0"/>
          </a:p>
          <a:p>
            <a:endParaRPr lang="en-US" dirty="0" smtClean="0"/>
          </a:p>
          <a:p>
            <a:r>
              <a:rPr lang="en-US" sz="3600" dirty="0" smtClean="0">
                <a:solidFill>
                  <a:schemeClr val="bg1"/>
                </a:solidFill>
              </a:rPr>
              <a:t>2019 </a:t>
            </a:r>
            <a:endParaRPr lang="en-US" sz="3600" dirty="0">
              <a:solidFill>
                <a:schemeClr val="bg1"/>
              </a:solidFill>
            </a:endParaRPr>
          </a:p>
        </p:txBody>
      </p:sp>
    </p:spTree>
    <p:extLst>
      <p:ext uri="{BB962C8B-B14F-4D97-AF65-F5344CB8AC3E}">
        <p14:creationId xmlns:p14="http://schemas.microsoft.com/office/powerpoint/2010/main" val="3869433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grpSp>
        <p:nvGrpSpPr>
          <p:cNvPr id="8" name="MMC_SectionShape"/>
          <p:cNvGrpSpPr/>
          <p:nvPr>
            <p:custDataLst>
              <p:tags r:id="rId2"/>
            </p:custDataLst>
          </p:nvPr>
        </p:nvGrpSpPr>
        <p:grpSpPr bwMode="invGray">
          <a:xfrm>
            <a:off x="0" y="0"/>
            <a:ext cx="9601201" cy="6858001"/>
            <a:chOff x="0" y="0"/>
            <a:chExt cx="9601201" cy="6858001"/>
          </a:xfrm>
        </p:grpSpPr>
        <p:sp>
          <p:nvSpPr>
            <p:cNvPr id="4" name="Freeform 3"/>
            <p:cNvSpPr/>
            <p:nvPr/>
          </p:nvSpPr>
          <p:spPr bwMode="invGray">
            <a:xfrm>
              <a:off x="0" y="2120900"/>
              <a:ext cx="9601201" cy="2387601"/>
            </a:xfrm>
            <a:custGeom>
              <a:avLst/>
              <a:gdLst/>
              <a:ahLst/>
              <a:cxnLst/>
              <a:rect l="0" t="0" r="0" b="0"/>
              <a:pathLst>
                <a:path w="9601201" h="2387601">
                  <a:moveTo>
                    <a:pt x="0" y="1409700"/>
                  </a:moveTo>
                  <a:lnTo>
                    <a:pt x="9601200" y="0"/>
                  </a:lnTo>
                  <a:lnTo>
                    <a:pt x="9601200" y="2387600"/>
                  </a:lnTo>
                  <a:lnTo>
                    <a:pt x="0" y="238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5" name="Freeform 4"/>
            <p:cNvSpPr/>
            <p:nvPr/>
          </p:nvSpPr>
          <p:spPr bwMode="invGray">
            <a:xfrm>
              <a:off x="0" y="4470400"/>
              <a:ext cx="9601201" cy="1447801"/>
            </a:xfrm>
            <a:custGeom>
              <a:avLst/>
              <a:gdLst/>
              <a:ahLst/>
              <a:cxnLst/>
              <a:rect l="0" t="0" r="0" b="0"/>
              <a:pathLst>
                <a:path w="9601201" h="1447801">
                  <a:moveTo>
                    <a:pt x="0" y="0"/>
                  </a:moveTo>
                  <a:lnTo>
                    <a:pt x="9601200" y="0"/>
                  </a:lnTo>
                  <a:lnTo>
                    <a:pt x="9601200" y="1447800"/>
                  </a:lnTo>
                  <a:lnTo>
                    <a:pt x="0" y="508000"/>
                  </a:lnTo>
                </a:path>
              </a:pathLst>
            </a:custGeom>
            <a:solidFill>
              <a:schemeClr val="fo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6" name="Freeform 5"/>
            <p:cNvSpPr/>
            <p:nvPr/>
          </p:nvSpPr>
          <p:spPr bwMode="invGray">
            <a:xfrm>
              <a:off x="0" y="4940300"/>
              <a:ext cx="9601201" cy="1917701"/>
            </a:xfrm>
            <a:custGeom>
              <a:avLst/>
              <a:gdLst/>
              <a:ahLst/>
              <a:cxnLst/>
              <a:rect l="0" t="0" r="0" b="0"/>
              <a:pathLst>
                <a:path w="9601201" h="1917701">
                  <a:moveTo>
                    <a:pt x="0" y="0"/>
                  </a:moveTo>
                  <a:lnTo>
                    <a:pt x="9601200" y="939800"/>
                  </a:lnTo>
                  <a:lnTo>
                    <a:pt x="9601200" y="1917700"/>
                  </a:lnTo>
                  <a:lnTo>
                    <a:pt x="0" y="1917700"/>
                  </a:lnTo>
                </a:path>
              </a:pathLst>
            </a:custGeom>
            <a:solidFill>
              <a:schemeClr val="hlink"/>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7" name="Freeform 6"/>
            <p:cNvSpPr/>
            <p:nvPr/>
          </p:nvSpPr>
          <p:spPr bwMode="invGray">
            <a:xfrm>
              <a:off x="0" y="0"/>
              <a:ext cx="9601201" cy="3606801"/>
            </a:xfrm>
            <a:custGeom>
              <a:avLst/>
              <a:gdLst/>
              <a:ahLst/>
              <a:cxnLst/>
              <a:rect l="0" t="0" r="0" b="0"/>
              <a:pathLst>
                <a:path w="9601201" h="3606801">
                  <a:moveTo>
                    <a:pt x="0" y="3606800"/>
                  </a:moveTo>
                  <a:lnTo>
                    <a:pt x="0" y="0"/>
                  </a:lnTo>
                  <a:lnTo>
                    <a:pt x="9601200" y="0"/>
                  </a:lnTo>
                  <a:lnTo>
                    <a:pt x="9601200" y="21971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sp>
        <p:nvSpPr>
          <p:cNvPr id="10" name="MMCOA_SectionTitle"/>
          <p:cNvSpPr txBox="1"/>
          <p:nvPr/>
        </p:nvSpPr>
        <p:spPr bwMode="invGray">
          <a:xfrm>
            <a:off x="3551349" y="951749"/>
            <a:ext cx="2498501" cy="5386090"/>
          </a:xfrm>
          <a:prstGeom prst="rect">
            <a:avLst/>
          </a:prstGeom>
          <a:noFill/>
        </p:spPr>
        <p:txBody>
          <a:bodyPr vert="horz" wrap="square" rtlCol="0">
            <a:spAutoFit/>
          </a:bodyPr>
          <a:lstStyle/>
          <a:p>
            <a:pPr algn="l"/>
            <a:r>
              <a:rPr lang="en-US" sz="40000" dirty="0" smtClean="0">
                <a:solidFill>
                  <a:srgbClr val="FFFFFF"/>
                </a:solidFill>
                <a:latin typeface="BatangChe" panose="02030609000101010101" pitchFamily="49" charset="-127"/>
                <a:ea typeface="BatangChe" panose="02030609000101010101" pitchFamily="49" charset="-127"/>
              </a:rPr>
              <a:t>?</a:t>
            </a:r>
            <a:endParaRPr lang="en-US" sz="40000" dirty="0">
              <a:solidFill>
                <a:schemeClr val="accent2"/>
              </a:solidFill>
              <a:latin typeface="BatangChe" panose="02030609000101010101" pitchFamily="49" charset="-127"/>
              <a:ea typeface="BatangChe" panose="02030609000101010101" pitchFamily="49" charset="-127"/>
            </a:endParaRPr>
          </a:p>
        </p:txBody>
      </p:sp>
    </p:spTree>
    <p:custDataLst>
      <p:tags r:id="rId1"/>
    </p:custDataLst>
    <p:extLst>
      <p:ext uri="{BB962C8B-B14F-4D97-AF65-F5344CB8AC3E}">
        <p14:creationId xmlns:p14="http://schemas.microsoft.com/office/powerpoint/2010/main" val="392739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428" y="2878074"/>
            <a:ext cx="7821168" cy="475488"/>
          </a:xfrm>
          <a:prstGeom prst="rect">
            <a:avLst/>
          </a:prstGeom>
        </p:spPr>
      </p:pic>
      <p:sp>
        <p:nvSpPr>
          <p:cNvPr id="4" name="MDT"/>
          <p:cNvSpPr txBox="1">
            <a:spLocks noChangeArrowheads="1"/>
          </p:cNvSpPr>
          <p:nvPr>
            <p:custDataLst>
              <p:tags r:id="rId2"/>
            </p:custDataLst>
          </p:nvPr>
        </p:nvSpPr>
        <p:spPr>
          <a:xfrm>
            <a:off x="455613" y="4711700"/>
            <a:ext cx="8686800" cy="1554163"/>
          </a:xfrm>
          <a:prstGeom prst="rect">
            <a:avLst/>
          </a:prstGeom>
        </p:spPr>
        <p:txBody>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ct val="115000"/>
              </a:lnSpc>
              <a:spcBef>
                <a:spcPts val="500"/>
              </a:spcBef>
              <a:spcAft>
                <a:spcPts val="500"/>
              </a:spcAft>
              <a:buFontTx/>
              <a:buNone/>
            </a:pPr>
            <a:r>
              <a:rPr lang="en-US" sz="900" dirty="0" smtClean="0"/>
              <a:t>This document and any recommendations, analysis, or advice provided by Marsh (collectively, the “Marsh Analysis”) are intended solely for the entity identified as the recipient herein (“you”). This document contains proprietary, confidential information of Marsh and may not be shared with any third party, including other insurance producers, without Marsh’s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Except as may be set forth in an agreement between you and Marsh, Marsh shall have no obligation to update the Marsh Analysis and shall have no liability to you or any other party with regard to the Marsh Analysis or to any services provided by a third party to you or Marsh. Marsh makes no representation or warranty concerning the application of policy wordings or the financial condition or solvency of insurers or reinsurers. Marsh makes no assurances regarding the availability, cost, or terms of insurance coverage. </a:t>
            </a:r>
            <a:endParaRPr lang="en-US" sz="900"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sz="2400" dirty="0" smtClean="0"/>
              <a:t>Carrier Concerns</a:t>
            </a:r>
          </a:p>
        </p:txBody>
      </p:sp>
      <p:sp>
        <p:nvSpPr>
          <p:cNvPr id="113667" name="Rectangle 3"/>
          <p:cNvSpPr>
            <a:spLocks noGrp="1" noChangeArrowheads="1"/>
          </p:cNvSpPr>
          <p:nvPr>
            <p:ph sz="half" idx="1"/>
          </p:nvPr>
        </p:nvSpPr>
        <p:spPr>
          <a:xfrm>
            <a:off x="477332" y="1487488"/>
            <a:ext cx="8417931" cy="3108325"/>
          </a:xfrm>
        </p:spPr>
        <p:txBody>
          <a:bodyPr>
            <a:normAutofit fontScale="47500" lnSpcReduction="20000"/>
          </a:bodyPr>
          <a:lstStyle/>
          <a:p>
            <a:pPr marL="0" indent="0">
              <a:buNone/>
              <a:defRPr/>
            </a:pPr>
            <a:r>
              <a:rPr lang="en-US" sz="4400" dirty="0" smtClean="0">
                <a:solidFill>
                  <a:schemeClr val="accent2">
                    <a:lumMod val="75000"/>
                  </a:schemeClr>
                </a:solidFill>
                <a:latin typeface="Arial Black" panose="020B0A04020102020204" pitchFamily="34" charset="0"/>
                <a:cs typeface="Aharoni" panose="02010803020104030203" pitchFamily="2" charset="-79"/>
              </a:rPr>
              <a:t>1. </a:t>
            </a:r>
            <a:r>
              <a:rPr lang="en-US" sz="3800" dirty="0" smtClean="0"/>
              <a:t>Written </a:t>
            </a:r>
            <a:r>
              <a:rPr lang="en-US" sz="3800" dirty="0"/>
              <a:t>policies and procedures, written policies and procedures, </a:t>
            </a:r>
            <a:r>
              <a:rPr lang="en-US" sz="3800" dirty="0" smtClean="0"/>
              <a:t>written 	policies </a:t>
            </a:r>
            <a:r>
              <a:rPr lang="en-US" sz="3800" dirty="0"/>
              <a:t>and </a:t>
            </a:r>
            <a:r>
              <a:rPr lang="en-US" sz="3800" dirty="0" smtClean="0"/>
              <a:t>procedures!</a:t>
            </a:r>
            <a:endParaRPr lang="en-US" sz="3800" dirty="0"/>
          </a:p>
          <a:p>
            <a:pPr marL="0" indent="0" eaLnBrk="1" hangingPunct="1">
              <a:buNone/>
              <a:defRPr/>
            </a:pPr>
            <a:r>
              <a:rPr lang="en-US" sz="5200" b="1" dirty="0" smtClean="0">
                <a:solidFill>
                  <a:schemeClr val="accent2">
                    <a:lumMod val="75000"/>
                  </a:schemeClr>
                </a:solidFill>
                <a:latin typeface="Gungsuh" panose="02030600000101010101" pitchFamily="18" charset="-127"/>
                <a:ea typeface="Gungsuh" panose="02030600000101010101" pitchFamily="18" charset="-127"/>
              </a:rPr>
              <a:t>2. </a:t>
            </a:r>
            <a:r>
              <a:rPr lang="en-US" sz="3800" dirty="0" smtClean="0"/>
              <a:t>Police collaboration </a:t>
            </a:r>
            <a:r>
              <a:rPr lang="en-US" sz="3800" dirty="0"/>
              <a:t>with </a:t>
            </a:r>
            <a:r>
              <a:rPr lang="en-US" sz="3800" dirty="0" smtClean="0"/>
              <a:t>community resources</a:t>
            </a:r>
            <a:endParaRPr lang="en-US" sz="3800" dirty="0"/>
          </a:p>
          <a:p>
            <a:pPr marL="0" indent="0" eaLnBrk="1" hangingPunct="1">
              <a:buNone/>
              <a:defRPr/>
            </a:pPr>
            <a:r>
              <a:rPr lang="en-US" sz="4800" b="1" dirty="0" smtClean="0">
                <a:solidFill>
                  <a:schemeClr val="accent2">
                    <a:lumMod val="75000"/>
                  </a:schemeClr>
                </a:solidFill>
                <a:latin typeface="Lucida Handwriting" panose="03010101010101010101" pitchFamily="66" charset="0"/>
                <a:ea typeface="Gungsuh" panose="02030600000101010101" pitchFamily="18" charset="-127"/>
              </a:rPr>
              <a:t>3. </a:t>
            </a:r>
            <a:r>
              <a:rPr lang="en-US" sz="3800" dirty="0" smtClean="0"/>
              <a:t>Non-enforcement </a:t>
            </a:r>
            <a:r>
              <a:rPr lang="en-US" sz="3800" dirty="0"/>
              <a:t>dialogue and engagement </a:t>
            </a:r>
            <a:r>
              <a:rPr lang="en-US" sz="3800" dirty="0" smtClean="0"/>
              <a:t>(community </a:t>
            </a:r>
            <a:r>
              <a:rPr lang="en-US" sz="3800" dirty="0"/>
              <a:t>events, </a:t>
            </a:r>
            <a:r>
              <a:rPr lang="en-US" sz="3800" dirty="0" smtClean="0"/>
              <a:t>coaching</a:t>
            </a:r>
            <a:r>
              <a:rPr lang="en-US" sz="3800" dirty="0"/>
              <a:t>, </a:t>
            </a:r>
            <a:r>
              <a:rPr lang="en-US" sz="3800" dirty="0" smtClean="0"/>
              <a:t>	campus </a:t>
            </a:r>
            <a:r>
              <a:rPr lang="en-US" sz="3800" dirty="0"/>
              <a:t>presentations, </a:t>
            </a:r>
            <a:r>
              <a:rPr lang="en-US" sz="3800" dirty="0" smtClean="0"/>
              <a:t>mentoring</a:t>
            </a:r>
            <a:r>
              <a:rPr lang="en-US" sz="3800" dirty="0"/>
              <a:t>, charity events</a:t>
            </a:r>
            <a:r>
              <a:rPr lang="en-US" sz="3800" dirty="0" smtClean="0"/>
              <a:t>)</a:t>
            </a:r>
          </a:p>
          <a:p>
            <a:pPr marL="0" indent="0" eaLnBrk="1" hangingPunct="1">
              <a:buNone/>
              <a:defRPr/>
            </a:pPr>
            <a:r>
              <a:rPr lang="en-US" sz="5700" dirty="0" smtClean="0">
                <a:solidFill>
                  <a:schemeClr val="accent2">
                    <a:lumMod val="75000"/>
                  </a:schemeClr>
                </a:solidFill>
                <a:latin typeface="Old English Text MT" panose="03040902040508030806" pitchFamily="66" charset="0"/>
              </a:rPr>
              <a:t>4. </a:t>
            </a:r>
            <a:r>
              <a:rPr lang="en-US" sz="3800" dirty="0" smtClean="0"/>
              <a:t>Officer training</a:t>
            </a:r>
          </a:p>
          <a:p>
            <a:pPr marL="0" indent="0" eaLnBrk="1" hangingPunct="1">
              <a:buNone/>
              <a:defRPr/>
            </a:pPr>
            <a:r>
              <a:rPr lang="en-US" sz="6400" b="1" dirty="0" smtClean="0">
                <a:solidFill>
                  <a:schemeClr val="accent2">
                    <a:lumMod val="75000"/>
                  </a:schemeClr>
                </a:solidFill>
                <a:latin typeface="Stencil" panose="040409050D0802020404" pitchFamily="82" charset="0"/>
              </a:rPr>
              <a:t>5. </a:t>
            </a:r>
            <a:r>
              <a:rPr lang="en-US" sz="3800" dirty="0" smtClean="0"/>
              <a:t>Crisis management support</a:t>
            </a:r>
            <a:endParaRPr lang="en-US" sz="3800" dirty="0"/>
          </a:p>
          <a:p>
            <a:pPr eaLnBrk="1" hangingPunct="1">
              <a:defRPr/>
            </a:pPr>
            <a:endParaRPr lang="en-US" dirty="0" smtClean="0"/>
          </a:p>
        </p:txBody>
      </p:sp>
      <p:sp>
        <p:nvSpPr>
          <p:cNvPr id="4" name="Slide Number Placeholder 3"/>
          <p:cNvSpPr>
            <a:spLocks noGrp="1"/>
          </p:cNvSpPr>
          <p:nvPr>
            <p:ph type="sldNum" sz="quarter" idx="10"/>
          </p:nvPr>
        </p:nvSpPr>
        <p:spPr/>
        <p:txBody>
          <a:bodyPr/>
          <a:lstStyle/>
          <a:p>
            <a:fld id="{85024966-4070-4ECF-BCE6-545040C3865B}" type="slidenum">
              <a:rPr lang="en-US" smtClean="0"/>
              <a:pPr/>
              <a:t>2</a:t>
            </a:fld>
            <a:endParaRPr lang="en-US" dirty="0"/>
          </a:p>
        </p:txBody>
      </p:sp>
      <p:pic>
        <p:nvPicPr>
          <p:cNvPr id="1026" name="Picture 2" descr="https://www.genesisinsurance.com/assets/images/Genesis_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298" y="4986339"/>
            <a:ext cx="4418013" cy="1320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8912" y="6166051"/>
            <a:ext cx="4121641" cy="330603"/>
          </a:xfrm>
          <a:prstGeom prst="rect">
            <a:avLst/>
          </a:prstGeom>
          <a:noFill/>
        </p:spPr>
        <p:txBody>
          <a:bodyPr wrap="none" rtlCol="0">
            <a:spAutoFit/>
          </a:bodyPr>
          <a:lstStyle/>
          <a:p>
            <a:pPr algn="l"/>
            <a:r>
              <a:rPr lang="en-US" sz="900" dirty="0" smtClean="0"/>
              <a:t>Source:</a:t>
            </a:r>
          </a:p>
          <a:p>
            <a:pPr algn="l"/>
            <a:r>
              <a:rPr lang="en-US" sz="900" dirty="0" smtClean="0"/>
              <a:t>Interview with Laura Nivens, </a:t>
            </a:r>
            <a:r>
              <a:rPr lang="en-US" sz="900" dirty="0"/>
              <a:t>Vice President, Public Entity Division at </a:t>
            </a:r>
            <a:r>
              <a:rPr lang="en-US" sz="900" dirty="0" smtClean="0"/>
              <a:t>Genesis</a:t>
            </a:r>
            <a:r>
              <a:rPr lang="en-US" sz="900" dirty="0"/>
              <a:t>.</a:t>
            </a:r>
          </a:p>
        </p:txBody>
      </p:sp>
    </p:spTree>
    <p:extLst>
      <p:ext uri="{BB962C8B-B14F-4D97-AF65-F5344CB8AC3E}">
        <p14:creationId xmlns:p14="http://schemas.microsoft.com/office/powerpoint/2010/main" val="386224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Genesis </a:t>
            </a:r>
            <a:r>
              <a:rPr lang="en-US" sz="2400" dirty="0"/>
              <a:t>Insights, Law Enforcement Legal Update</a:t>
            </a:r>
          </a:p>
        </p:txBody>
      </p:sp>
      <p:sp>
        <p:nvSpPr>
          <p:cNvPr id="4" name="Slide Number Placeholder 3"/>
          <p:cNvSpPr>
            <a:spLocks noGrp="1"/>
          </p:cNvSpPr>
          <p:nvPr>
            <p:ph type="sldNum" sz="quarter" idx="10"/>
          </p:nvPr>
        </p:nvSpPr>
        <p:spPr/>
        <p:txBody>
          <a:bodyPr/>
          <a:lstStyle/>
          <a:p>
            <a:fld id="{919682F9-3FA7-41A1-AE87-5AFFDDD26B0B}" type="slidenum">
              <a:rPr lang="en-US" smtClean="0"/>
              <a:pPr/>
              <a:t>3</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3300" y="1025843"/>
            <a:ext cx="759142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8912" y="6166051"/>
            <a:ext cx="3512500" cy="330603"/>
          </a:xfrm>
          <a:prstGeom prst="rect">
            <a:avLst/>
          </a:prstGeom>
          <a:noFill/>
        </p:spPr>
        <p:txBody>
          <a:bodyPr wrap="none" rtlCol="0">
            <a:spAutoFit/>
          </a:bodyPr>
          <a:lstStyle/>
          <a:p>
            <a:pPr algn="l"/>
            <a:r>
              <a:rPr lang="en-US" sz="900" dirty="0" smtClean="0"/>
              <a:t>Source:</a:t>
            </a:r>
          </a:p>
          <a:p>
            <a:pPr algn="l"/>
            <a:r>
              <a:rPr lang="en-US" sz="900" dirty="0" smtClean="0"/>
              <a:t>Genesis Insights, Law Enforcement Legal Update, October, 2017.</a:t>
            </a:r>
            <a:endParaRPr lang="en-US" sz="900" dirty="0"/>
          </a:p>
        </p:txBody>
      </p:sp>
    </p:spTree>
    <p:extLst>
      <p:ext uri="{BB962C8B-B14F-4D97-AF65-F5344CB8AC3E}">
        <p14:creationId xmlns:p14="http://schemas.microsoft.com/office/powerpoint/2010/main" val="406366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Opioid Use</a:t>
            </a:r>
            <a:endParaRPr lang="en-US" sz="24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4</a:t>
            </a:fld>
            <a:endParaRPr lang="en-US" dirty="0"/>
          </a:p>
        </p:txBody>
      </p:sp>
      <p:sp>
        <p:nvSpPr>
          <p:cNvPr id="5" name="TextBox 4"/>
          <p:cNvSpPr txBox="1"/>
          <p:nvPr/>
        </p:nvSpPr>
        <p:spPr>
          <a:xfrm>
            <a:off x="382117" y="6048373"/>
            <a:ext cx="7485533" cy="568874"/>
          </a:xfrm>
          <a:prstGeom prst="rect">
            <a:avLst/>
          </a:prstGeom>
          <a:noFill/>
        </p:spPr>
        <p:txBody>
          <a:bodyPr wrap="square" rtlCol="0">
            <a:spAutoFit/>
          </a:bodyPr>
          <a:lstStyle/>
          <a:p>
            <a:pPr algn="l"/>
            <a:r>
              <a:rPr lang="en-US" sz="900" dirty="0" smtClean="0"/>
              <a:t>Source:</a:t>
            </a:r>
          </a:p>
          <a:p>
            <a:pPr algn="l"/>
            <a:r>
              <a:rPr lang="en-US" sz="900" dirty="0" smtClean="0"/>
              <a:t>Opioid Crisis: How America’s College Are Reacting to the Epidemic, </a:t>
            </a:r>
            <a:r>
              <a:rPr lang="en-US" sz="900" dirty="0" smtClean="0">
                <a:hlinkClick r:id="rId3"/>
              </a:rPr>
              <a:t>https</a:t>
            </a:r>
            <a:r>
              <a:rPr lang="en-US" sz="900" dirty="0">
                <a:hlinkClick r:id="rId3"/>
              </a:rPr>
              <a:t>://</a:t>
            </a:r>
            <a:r>
              <a:rPr lang="en-US" sz="900" dirty="0" smtClean="0">
                <a:hlinkClick r:id="rId3"/>
              </a:rPr>
              <a:t>www.nbcnews.com/feature/college-game-plan/opioid-crisis-how-america-s-colleges-are-reacting-epidemic-n797696</a:t>
            </a:r>
            <a:r>
              <a:rPr lang="en-US" sz="900" dirty="0" smtClean="0"/>
              <a:t>.</a:t>
            </a:r>
          </a:p>
          <a:p>
            <a:pPr algn="l"/>
            <a:endParaRPr lang="en-US" sz="900" dirty="0"/>
          </a:p>
        </p:txBody>
      </p:sp>
      <p:graphicFrame>
        <p:nvGraphicFramePr>
          <p:cNvPr id="6" name="Diagram 5"/>
          <p:cNvGraphicFramePr/>
          <p:nvPr>
            <p:extLst>
              <p:ext uri="{D42A27DB-BD31-4B8C-83A1-F6EECF244321}">
                <p14:modId xmlns:p14="http://schemas.microsoft.com/office/powerpoint/2010/main" val="1873866946"/>
              </p:ext>
            </p:extLst>
          </p:nvPr>
        </p:nvGraphicFramePr>
        <p:xfrm>
          <a:off x="504825" y="1314450"/>
          <a:ext cx="8496299" cy="4543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5719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2925" y="1095375"/>
            <a:ext cx="8515350" cy="5138738"/>
          </a:xfrm>
          <a:prstGeom prst="rect">
            <a:avLst/>
          </a:prstGeom>
          <a:solidFill>
            <a:schemeClr val="tx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2400" dirty="0"/>
              <a:t>Naloxone (Narcan) Use</a:t>
            </a:r>
          </a:p>
        </p:txBody>
      </p:sp>
      <p:sp>
        <p:nvSpPr>
          <p:cNvPr id="3" name="Content Placeholder 2"/>
          <p:cNvSpPr>
            <a:spLocks noGrp="1"/>
          </p:cNvSpPr>
          <p:nvPr>
            <p:ph idx="1"/>
          </p:nvPr>
        </p:nvSpPr>
        <p:spPr>
          <a:xfrm>
            <a:off x="779463" y="1246188"/>
            <a:ext cx="4754562" cy="4987925"/>
          </a:xfrm>
        </p:spPr>
        <p:txBody>
          <a:bodyPr/>
          <a:lstStyle/>
          <a:p>
            <a:r>
              <a:rPr lang="en-US" dirty="0" smtClean="0">
                <a:solidFill>
                  <a:schemeClr val="bg1"/>
                </a:solidFill>
              </a:rPr>
              <a:t>Opioid related written </a:t>
            </a:r>
            <a:r>
              <a:rPr lang="en-US" dirty="0">
                <a:solidFill>
                  <a:schemeClr val="bg1"/>
                </a:solidFill>
              </a:rPr>
              <a:t>policies and procedures</a:t>
            </a:r>
          </a:p>
          <a:p>
            <a:r>
              <a:rPr lang="en-US" dirty="0">
                <a:solidFill>
                  <a:schemeClr val="bg1"/>
                </a:solidFill>
              </a:rPr>
              <a:t>Campus </a:t>
            </a:r>
            <a:r>
              <a:rPr lang="en-US" dirty="0" smtClean="0">
                <a:solidFill>
                  <a:schemeClr val="bg1"/>
                </a:solidFill>
              </a:rPr>
              <a:t>Police/Safety training to treat </a:t>
            </a:r>
            <a:r>
              <a:rPr lang="en-US" dirty="0">
                <a:solidFill>
                  <a:schemeClr val="bg1"/>
                </a:solidFill>
              </a:rPr>
              <a:t>overdoses and distribute naloxone</a:t>
            </a:r>
            <a:endParaRPr lang="en-US" dirty="0" smtClean="0">
              <a:solidFill>
                <a:schemeClr val="bg1"/>
              </a:solidFill>
            </a:endParaRPr>
          </a:p>
          <a:p>
            <a:r>
              <a:rPr lang="en-US" dirty="0" smtClean="0">
                <a:solidFill>
                  <a:schemeClr val="bg1"/>
                </a:solidFill>
              </a:rPr>
              <a:t>Health center opioid protocols</a:t>
            </a:r>
            <a:endParaRPr lang="en-US" dirty="0">
              <a:solidFill>
                <a:schemeClr val="bg1"/>
              </a:solidFill>
            </a:endParaRPr>
          </a:p>
          <a:p>
            <a:r>
              <a:rPr lang="en-US" dirty="0" smtClean="0">
                <a:solidFill>
                  <a:schemeClr val="bg1"/>
                </a:solidFill>
              </a:rPr>
              <a:t>Include </a:t>
            </a:r>
            <a:r>
              <a:rPr lang="en-US" dirty="0">
                <a:solidFill>
                  <a:schemeClr val="bg1"/>
                </a:solidFill>
              </a:rPr>
              <a:t>opioids in drug awareness training for students and staff </a:t>
            </a:r>
          </a:p>
          <a:p>
            <a:pPr marL="0" indent="0">
              <a:buNone/>
            </a:pPr>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919682F9-3FA7-41A1-AE87-5AFFDDD26B0B}" type="slidenum">
              <a:rPr lang="en-US" smtClean="0"/>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819" y="2547427"/>
            <a:ext cx="2761456" cy="3686686"/>
          </a:xfrm>
          <a:prstGeom prst="rect">
            <a:avLst/>
          </a:prstGeom>
        </p:spPr>
      </p:pic>
    </p:spTree>
    <p:extLst>
      <p:ext uri="{BB962C8B-B14F-4D97-AF65-F5344CB8AC3E}">
        <p14:creationId xmlns:p14="http://schemas.microsoft.com/office/powerpoint/2010/main" val="1107974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Naloxone (</a:t>
            </a:r>
            <a:r>
              <a:rPr lang="en-US" sz="2400" dirty="0"/>
              <a:t>Narcan</a:t>
            </a:r>
            <a:r>
              <a:rPr lang="en-US" sz="2400" dirty="0" smtClean="0"/>
              <a:t>) </a:t>
            </a:r>
            <a:r>
              <a:rPr lang="en-US" sz="2400" dirty="0"/>
              <a:t>Use</a:t>
            </a:r>
          </a:p>
        </p:txBody>
      </p:sp>
      <p:sp>
        <p:nvSpPr>
          <p:cNvPr id="4" name="Slide Number Placeholder 3"/>
          <p:cNvSpPr>
            <a:spLocks noGrp="1"/>
          </p:cNvSpPr>
          <p:nvPr>
            <p:ph type="sldNum" sz="quarter" idx="10"/>
          </p:nvPr>
        </p:nvSpPr>
        <p:spPr/>
        <p:txBody>
          <a:bodyPr/>
          <a:lstStyle/>
          <a:p>
            <a:fld id="{919682F9-3FA7-41A1-AE87-5AFFDDD26B0B}" type="slidenum">
              <a:rPr lang="en-US" smtClean="0"/>
              <a:pPr/>
              <a:t>6</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276" y="1322363"/>
            <a:ext cx="8562579" cy="2830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9225" y="6104573"/>
            <a:ext cx="8262257" cy="330603"/>
          </a:xfrm>
          <a:prstGeom prst="rect">
            <a:avLst/>
          </a:prstGeom>
        </p:spPr>
        <p:txBody>
          <a:bodyPr wrap="square">
            <a:spAutoFit/>
          </a:bodyPr>
          <a:lstStyle/>
          <a:p>
            <a:pPr algn="l"/>
            <a:r>
              <a:rPr lang="en-US" sz="900" dirty="0" smtClean="0"/>
              <a:t>Source:</a:t>
            </a:r>
          </a:p>
          <a:p>
            <a:pPr algn="l"/>
            <a:r>
              <a:rPr lang="en-US" sz="900" dirty="0" smtClean="0"/>
              <a:t>US Department of Health and Human Services, https</a:t>
            </a:r>
            <a:r>
              <a:rPr lang="en-US" sz="900" dirty="0"/>
              <a:t>://</a:t>
            </a:r>
            <a:r>
              <a:rPr lang="en-US" sz="900" dirty="0" smtClean="0"/>
              <a:t>www.surgeongeneral.gov/priorities/opioid-overdose-prevention/naloxone-advisory.html.</a:t>
            </a:r>
            <a:endParaRPr lang="en-US" sz="900" dirty="0"/>
          </a:p>
        </p:txBody>
      </p:sp>
    </p:spTree>
    <p:extLst>
      <p:ext uri="{BB962C8B-B14F-4D97-AF65-F5344CB8AC3E}">
        <p14:creationId xmlns:p14="http://schemas.microsoft.com/office/powerpoint/2010/main" val="458865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Naloxone (Narcan) Use</a:t>
            </a:r>
          </a:p>
        </p:txBody>
      </p:sp>
      <p:sp>
        <p:nvSpPr>
          <p:cNvPr id="3" name="Content Placeholder 2"/>
          <p:cNvSpPr>
            <a:spLocks noGrp="1"/>
          </p:cNvSpPr>
          <p:nvPr>
            <p:ph idx="1"/>
          </p:nvPr>
        </p:nvSpPr>
        <p:spPr>
          <a:xfrm>
            <a:off x="745173" y="1277939"/>
            <a:ext cx="8686800" cy="2112376"/>
          </a:xfrm>
        </p:spPr>
        <p:txBody>
          <a:bodyPr/>
          <a:lstStyle/>
          <a:p>
            <a:pPr marL="0" indent="0">
              <a:buNone/>
            </a:pPr>
            <a:r>
              <a:rPr lang="en-US" sz="1800" dirty="0" smtClean="0"/>
              <a:t>Michigan 2014 House Bill 5404: Heroin Overdose Treatment Package</a:t>
            </a:r>
          </a:p>
          <a:p>
            <a:pPr marL="0" indent="0">
              <a:buNone/>
            </a:pPr>
            <a:r>
              <a:rPr lang="en-US" sz="1800" dirty="0" smtClean="0"/>
              <a:t>To </a:t>
            </a:r>
            <a:r>
              <a:rPr lang="en-US" sz="1800" dirty="0"/>
              <a:t>require the state-authorized “medical control authorities” responsible for establishing certain treatment protocols in a county or region to establish protocols that require ambulances to carry an “opioid antagonist” (such as Naloxone), and require emergency services personnel to be trained to administer them</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919682F9-3FA7-41A1-AE87-5AFFDDD26B0B}" type="slidenum">
              <a:rPr lang="en-US" smtClean="0"/>
              <a:pPr/>
              <a:t>7</a:t>
            </a:fld>
            <a:endParaRPr lang="en-US" dirty="0"/>
          </a:p>
        </p:txBody>
      </p:sp>
      <p:sp>
        <p:nvSpPr>
          <p:cNvPr id="6" name="Content Placeholder 2"/>
          <p:cNvSpPr txBox="1">
            <a:spLocks/>
          </p:cNvSpPr>
          <p:nvPr/>
        </p:nvSpPr>
        <p:spPr bwMode="gray">
          <a:xfrm>
            <a:off x="957787" y="3638966"/>
            <a:ext cx="7723725" cy="204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a:lnSpc>
                <a:spcPct val="100000"/>
              </a:lnSpc>
              <a:buFontTx/>
              <a:buNone/>
            </a:pPr>
            <a:r>
              <a:rPr lang="en-US" sz="1800" kern="0" dirty="0" smtClean="0"/>
              <a:t>Medical Control Authority (MCA) Defined -</a:t>
            </a:r>
          </a:p>
          <a:p>
            <a:pPr marL="0" indent="0">
              <a:lnSpc>
                <a:spcPct val="100000"/>
              </a:lnSpc>
              <a:buFontTx/>
              <a:buNone/>
            </a:pPr>
            <a:r>
              <a:rPr lang="en-US" sz="1800" kern="0" dirty="0" smtClean="0"/>
              <a:t>An organization designated by the department for the purpose of supervising and coordinating an emergency medical services (EMS) system, as prescribed, adopted, and enforced through department-approved protocols for a particular geographic region.</a:t>
            </a:r>
          </a:p>
          <a:p>
            <a:pPr>
              <a:lnSpc>
                <a:spcPct val="100000"/>
              </a:lnSpc>
            </a:pPr>
            <a:endParaRPr lang="en-US" kern="0" dirty="0"/>
          </a:p>
        </p:txBody>
      </p:sp>
      <p:sp>
        <p:nvSpPr>
          <p:cNvPr id="7" name="TextBox 6"/>
          <p:cNvSpPr txBox="1"/>
          <p:nvPr/>
        </p:nvSpPr>
        <p:spPr>
          <a:xfrm>
            <a:off x="209162" y="5780456"/>
            <a:ext cx="7506088" cy="449739"/>
          </a:xfrm>
          <a:prstGeom prst="rect">
            <a:avLst/>
          </a:prstGeom>
          <a:noFill/>
        </p:spPr>
        <p:txBody>
          <a:bodyPr wrap="square" rtlCol="0">
            <a:spAutoFit/>
          </a:bodyPr>
          <a:lstStyle/>
          <a:p>
            <a:pPr algn="l"/>
            <a:r>
              <a:rPr lang="en-US" sz="900" dirty="0" smtClean="0"/>
              <a:t>Source: </a:t>
            </a:r>
          </a:p>
          <a:p>
            <a:pPr algn="l"/>
            <a:r>
              <a:rPr lang="en-US" sz="900" dirty="0" smtClean="0"/>
              <a:t>MichiganVotes.org, </a:t>
            </a:r>
            <a:r>
              <a:rPr lang="en-US" sz="900" dirty="0" smtClean="0">
                <a:hlinkClick r:id="rId3"/>
              </a:rPr>
              <a:t>https</a:t>
            </a:r>
            <a:r>
              <a:rPr lang="en-US" sz="900" dirty="0">
                <a:hlinkClick r:id="rId3"/>
              </a:rPr>
              <a:t>://</a:t>
            </a:r>
            <a:r>
              <a:rPr lang="en-US" sz="900" dirty="0" smtClean="0">
                <a:hlinkClick r:id="rId3"/>
              </a:rPr>
              <a:t>www.networkforphl.org/resources_collection/2015/04/29/576/overdose_prevention_naloxone_access_in_michigan</a:t>
            </a:r>
            <a:r>
              <a:rPr lang="en-US" sz="900" dirty="0"/>
              <a:t> and </a:t>
            </a:r>
            <a:r>
              <a:rPr lang="en-US" sz="900" dirty="0" smtClean="0"/>
              <a:t> The Michigan Department of Health and Human Services, </a:t>
            </a:r>
            <a:r>
              <a:rPr lang="en-US" sz="900" dirty="0" smtClean="0">
                <a:hlinkClick r:id="rId4"/>
              </a:rPr>
              <a:t>https</a:t>
            </a:r>
            <a:r>
              <a:rPr lang="en-US" sz="900" dirty="0">
                <a:hlinkClick r:id="rId4"/>
              </a:rPr>
              <a:t>://</a:t>
            </a:r>
            <a:r>
              <a:rPr lang="en-US" sz="900" dirty="0" smtClean="0">
                <a:hlinkClick r:id="rId4"/>
              </a:rPr>
              <a:t>www.michiganvotes.org/2018-HB-5615epartment</a:t>
            </a:r>
            <a:r>
              <a:rPr lang="en-US" sz="900" dirty="0" smtClean="0"/>
              <a:t>.</a:t>
            </a:r>
            <a:endParaRPr lang="en-US" sz="900" dirty="0"/>
          </a:p>
        </p:txBody>
      </p:sp>
      <p:sp>
        <p:nvSpPr>
          <p:cNvPr id="5" name="Rectangle 4"/>
          <p:cNvSpPr/>
          <p:nvPr/>
        </p:nvSpPr>
        <p:spPr bwMode="auto">
          <a:xfrm>
            <a:off x="304800" y="1095376"/>
            <a:ext cx="9029700" cy="2028824"/>
          </a:xfrm>
          <a:prstGeom prst="rect">
            <a:avLst/>
          </a:prstGeom>
          <a:noFill/>
          <a:ln w="28575" cap="flat" cmpd="sng" algn="ctr">
            <a:solidFill>
              <a:schemeClr val="bg2">
                <a:lumMod val="75000"/>
              </a:schemeClr>
            </a:solidFill>
            <a:prstDash val="solid"/>
            <a:round/>
            <a:headEnd type="none" w="med" len="med"/>
            <a:tailEnd type="none" w="med" len="med"/>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84884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Response to Suicide &amp; Attempted Suicide</a:t>
            </a:r>
            <a:endParaRPr lang="en-US" sz="2400" dirty="0"/>
          </a:p>
        </p:txBody>
      </p:sp>
      <p:sp>
        <p:nvSpPr>
          <p:cNvPr id="3" name="Content Placeholder 2"/>
          <p:cNvSpPr>
            <a:spLocks noGrp="1"/>
          </p:cNvSpPr>
          <p:nvPr>
            <p:ph idx="1"/>
          </p:nvPr>
        </p:nvSpPr>
        <p:spPr>
          <a:xfrm>
            <a:off x="455613" y="1277938"/>
            <a:ext cx="8686800" cy="2370137"/>
          </a:xfrm>
        </p:spPr>
        <p:txBody>
          <a:bodyPr/>
          <a:lstStyle/>
          <a:p>
            <a:pPr marL="0" indent="0">
              <a:buNone/>
            </a:pPr>
            <a:r>
              <a:rPr lang="en-US" sz="2200" dirty="0" smtClean="0"/>
              <a:t>Potential Campus Police </a:t>
            </a:r>
            <a:r>
              <a:rPr lang="en-US" sz="2200" dirty="0"/>
              <a:t>C</a:t>
            </a:r>
            <a:r>
              <a:rPr lang="en-US" sz="2200" dirty="0" smtClean="0"/>
              <a:t>oncerns:</a:t>
            </a:r>
          </a:p>
          <a:p>
            <a:r>
              <a:rPr lang="en-US" sz="2200" dirty="0" smtClean="0"/>
              <a:t>Wrongful death if de-escalation goes wrong</a:t>
            </a:r>
          </a:p>
          <a:p>
            <a:r>
              <a:rPr lang="en-US" sz="2200" dirty="0" smtClean="0"/>
              <a:t>Policies and procedures not developed or followed</a:t>
            </a:r>
          </a:p>
          <a:p>
            <a:r>
              <a:rPr lang="en-US" sz="2200" dirty="0" smtClean="0"/>
              <a:t>Not using accepted resources and guidance </a:t>
            </a:r>
          </a:p>
        </p:txBody>
      </p:sp>
      <p:sp>
        <p:nvSpPr>
          <p:cNvPr id="4" name="Slide Number Placeholder 3"/>
          <p:cNvSpPr>
            <a:spLocks noGrp="1"/>
          </p:cNvSpPr>
          <p:nvPr>
            <p:ph type="sldNum" sz="quarter" idx="10"/>
          </p:nvPr>
        </p:nvSpPr>
        <p:spPr/>
        <p:txBody>
          <a:bodyPr/>
          <a:lstStyle/>
          <a:p>
            <a:fld id="{919682F9-3FA7-41A1-AE87-5AFFDDD26B0B}" type="slidenum">
              <a:rPr lang="en-US" smtClean="0"/>
              <a:pPr/>
              <a:t>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269" y="3602291"/>
            <a:ext cx="4180681" cy="2803271"/>
          </a:xfrm>
          <a:prstGeom prst="rect">
            <a:avLst/>
          </a:prstGeom>
          <a:ln w="12700">
            <a:solidFill>
              <a:schemeClr val="tx1"/>
            </a:solidFill>
          </a:ln>
        </p:spPr>
      </p:pic>
    </p:spTree>
    <p:extLst>
      <p:ext uri="{BB962C8B-B14F-4D97-AF65-F5344CB8AC3E}">
        <p14:creationId xmlns:p14="http://schemas.microsoft.com/office/powerpoint/2010/main" val="5190513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6"/>
  <p:tag name="MMCOA_FONTSIZE_M" val="16"/>
  <p:tag name="MMCOA_FONTSIZE_S" val="16"/>
  <p:tag name="MMCOA_FONTSIZE_T" val="16"/>
  <p:tag name="MMCOA_POSITION_L" val="71.125;373.625;88.625;391.5"/>
  <p:tag name="MMCOA_POSITION_M" val="71.125;373.625;88.625;391.5"/>
  <p:tag name="MMCOA_POSITION_S" val="71.125;373.625;88.625;391.5"/>
  <p:tag name="MMCOA_POSITION_T" val="71.125;373.625;88.625;391.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PALETTENUMBER" val="0"/>
  <p:tag name="MMC_SLIDETYPE" val="Section"/>
  <p:tag name="MMC_SOURCE" val="1"/>
  <p:tag name="MMC_SECTION" val="MMC_Section"/>
  <p:tag name="MMCOA_TRANSPARENT" val="False"/>
</p:tagLst>
</file>

<file path=ppt/tags/tag15.xml><?xml version="1.0" encoding="utf-8"?>
<p:tagLst xmlns:a="http://schemas.openxmlformats.org/drawingml/2006/main" xmlns:r="http://schemas.openxmlformats.org/officeDocument/2006/relationships" xmlns:p="http://schemas.openxmlformats.org/presentationml/2006/main">
  <p:tag name="MMC_SECTIONDESIGN" val="&lt;?xml version=&quot;1.0&quot; encoding=&quot;utf-16&quot;?&gt;&#10;&lt;ImageControl xmlns:xsi=&quot;http://www.w3.org/2001/XMLSchema-instance&quot; xmlns:xsd=&quot;http://www.w3.org/2001/XMLSchema&quot;&gt;&#10;  &lt;TypeOfImage&gt;SolidColour&lt;/TypeOfImage&gt;&#10;  &lt;ThumbNailFile&gt;C:\Documents and Settings\ukbedtst01\Local Settings\Application Data\MMC\ILM\Recent\T0D1000133.jpg&lt;/ThumbNailFile&gt;&#10;  &lt;Usage&gt;PowerPointDivider&lt;/Usage&gt;&#10;  &lt;PaletteName&gt;Sapphire&lt;/PaletteName&gt;&#10;  &lt;Design&gt;&#10;    &lt;FocalNumber&gt;1&lt;/FocalNumber&gt;&#10;    &lt;Facets&gt;&#10;      &lt;SideOfTick&gt;Left&lt;/SideOfTick&gt;&#10;      &lt;TickPosition&gt;&#10;        &lt;X&gt;0&lt;/X&gt;&#10;        &lt;Y&gt;3&lt;/Y&gt;&#10;      &lt;/TickPosition&gt;&#10;      &lt;EndTickPosition&gt;&#10;        &lt;X&gt;21&lt;/X&gt;&#10;        &lt;Y&gt;0&lt;/Y&gt;&#10;      &lt;/EndTickPosition&gt;&#10;      &lt;FacetNumber&gt;0&lt;/FacetNumber&gt;&#10;      &lt;Brightness&gt;0&lt;/Brightness&gt;&#10;      &lt;Colour&gt;#00A8C8&lt;/Colour&gt;&#10;      &lt;ColourNumber&gt;2&lt;/ColourNumber&gt;&#10;    &lt;/Facets&gt;&#10;    &lt;Facets&gt;&#10;      &lt;SideOfTick&gt;Left&lt;/SideOfTick&gt;&#10;      &lt;TickPosition&gt;&#10;        &lt;X&gt;0&lt;/X&gt;&#10;        &lt;Y&gt;6&lt;/Y&gt;&#10;      &lt;/TickPosition&gt;&#10;      &lt;EndTickPosition&gt;&#10;        &lt;X&gt;21&lt;/X&gt;&#10;        &lt;Y&gt;8&lt;/Y&gt;&#10;      &lt;/EndTickPosition&gt;&#10;      &lt;FacetNumber&gt;2&lt;/FacetNumber&gt;&#10;      &lt;Brightness&gt;0&lt;/Brightness&gt;&#10;      &lt;Colour&gt;#006D9E&lt;/Colour&gt;&#10;      &lt;ColourNumber&gt;1&lt;/ColourNumber&gt;&#10;    &lt;/Facets&gt;&#10;    &lt;Facets&gt;&#10;      &lt;SideOfTick&gt;Left&lt;/SideOfTick&gt;&#10;      &lt;TickPosition&gt;&#10;        &lt;X&gt;0&lt;/X&gt;&#10;        &lt;Y&gt;5&lt;/Y&gt;&#10;      &lt;/TickPosition&gt;&#10;      &lt;EndTickPosition&gt;&#10;        &lt;X&gt;21&lt;/X&gt;&#10;        &lt;Y&gt;5&lt;/Y&gt;&#10;      &lt;/EndTickPosition&gt;&#10;      &lt;FacetNumber&gt;1&lt;/FacetNumber&gt;&#10;      &lt;Brightness&gt;0&lt;/Brightness&gt;&#10;      &lt;Colour&gt;#A6E2EF&lt;/Colour&gt;&#10;      &lt;ColourNumber&gt;3&lt;/ColourNumber&gt;&#10;    &lt;/Facets&gt;&#10;    &lt;SectionColour&gt;#002C77&lt;/SectionColour&gt;&#10;    &lt;SectionColourNumber&gt;0&lt;/SectionColourNumber&gt;&#10;    &lt;SectionBrightness&gt;0&lt;/SectionBrightness&gt;&#10;  &lt;/Design&gt;&#10;&lt;/ImageControl&gt;"/>
  <p:tag name="MMC_SECTIONTYPE" val="0"/>
</p:tagLst>
</file>

<file path=ppt/tags/tag16.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9"/>
  <p:tag name="MMCOA_FONTSIZE_M" val="9"/>
  <p:tag name="MMCOA_FONTSIZE_S" val="9"/>
  <p:tag name="MMCOA_FONTSIZE_T" val="9"/>
  <p:tag name="MMCOA_POSITION_L" val="35.875;340.5;152.875;684"/>
  <p:tag name="MMCOA_POSITION_M" val="35.875;340.5;152.875;684"/>
  <p:tag name="MMCOA_POSITION_S" val="35.875;340.5;152.875;684"/>
  <p:tag name="MMCOA_POSITION_T" val="35.875;340.5;152.875;684"/>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8.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ED466C672FBB4EBA6FF986631E98BC" ma:contentTypeVersion="0" ma:contentTypeDescription="Create a new document." ma:contentTypeScope="" ma:versionID="171b0481604754a379bc3bea7bea4e59">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75821E-A5B4-4E83-8C97-A257C781B83D}">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F524041-2929-42E0-A4CA-F5978682F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1EA0022-F0F1-4AD1-8902-EC3412AE59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17973</TotalTime>
  <Words>1585</Words>
  <Application>Microsoft Office PowerPoint</Application>
  <PresentationFormat>Custom</PresentationFormat>
  <Paragraphs>231</Paragraphs>
  <Slides>24</Slides>
  <Notes>24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BatangChe</vt:lpstr>
      <vt:lpstr>Gungsuh</vt:lpstr>
      <vt:lpstr>MS PGothic</vt:lpstr>
      <vt:lpstr>Aharoni</vt:lpstr>
      <vt:lpstr>Arial</vt:lpstr>
      <vt:lpstr>Arial Black</vt:lpstr>
      <vt:lpstr>Bookman Old Style</vt:lpstr>
      <vt:lpstr>Clarendon Condensed</vt:lpstr>
      <vt:lpstr>Lucida Calligraphy</vt:lpstr>
      <vt:lpstr>Lucida Handwriting</vt:lpstr>
      <vt:lpstr>MV Boli</vt:lpstr>
      <vt:lpstr>Narkisim</vt:lpstr>
      <vt:lpstr>Niagara Solid</vt:lpstr>
      <vt:lpstr>Old English Text MT</vt:lpstr>
      <vt:lpstr>Stencil</vt:lpstr>
      <vt:lpstr>Default Design</vt:lpstr>
      <vt:lpstr>Challenges in Public Safety and Security</vt:lpstr>
      <vt:lpstr>Today’s Topics</vt:lpstr>
      <vt:lpstr>Carrier Concerns</vt:lpstr>
      <vt:lpstr>Genesis Insights, Law Enforcement Legal Update</vt:lpstr>
      <vt:lpstr>Opioid Use</vt:lpstr>
      <vt:lpstr>Naloxone (Narcan) Use</vt:lpstr>
      <vt:lpstr>Naloxone (Narcan) Use</vt:lpstr>
      <vt:lpstr>Naloxone (Narcan) Use</vt:lpstr>
      <vt:lpstr>Response to Suicide &amp; Attempted Suicide</vt:lpstr>
      <vt:lpstr>Postvention Effort Components</vt:lpstr>
      <vt:lpstr>Body Cameras</vt:lpstr>
      <vt:lpstr>Surveillance Cameras</vt:lpstr>
      <vt:lpstr>PowerPoint Presentation</vt:lpstr>
      <vt:lpstr>CMU Shooting General Timeline</vt:lpstr>
      <vt:lpstr>CMU Insights – Emergency Management Plan</vt:lpstr>
      <vt:lpstr>CMU Insights – Access Control</vt:lpstr>
      <vt:lpstr>CMU Insights – People Controls</vt:lpstr>
      <vt:lpstr>Next Steps</vt:lpstr>
      <vt:lpstr>Emergency Planning - Ten Considerations</vt:lpstr>
      <vt:lpstr>Emergency Planning - Ten Considerations</vt:lpstr>
      <vt:lpstr>Emergency Planning - Ten Considerations</vt:lpstr>
      <vt:lpstr>PowerPoint Presentation</vt:lpstr>
      <vt:lpstr>PowerPoint Presentation</vt:lpstr>
      <vt:lpstr>PowerPoint Presentation</vt:lpstr>
    </vt:vector>
  </TitlesOfParts>
  <Company>Marsh Risk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on Supervising Students</dc:title>
  <dc:creator>Richard Perry, Loss Control Consultant</dc:creator>
  <cp:lastModifiedBy>Laura C Weber</cp:lastModifiedBy>
  <cp:revision>452</cp:revision>
  <cp:lastPrinted>2018-10-26T14:02:28Z</cp:lastPrinted>
  <dcterms:created xsi:type="dcterms:W3CDTF">2011-02-16T15:14:35Z</dcterms:created>
  <dcterms:modified xsi:type="dcterms:W3CDTF">2019-02-06T17:12:09Z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ContentTypeId">
    <vt:lpwstr>0x01010041ED466C672FBB4EBA6FF986631E98BC</vt:lpwstr>
  </property>
</Properties>
</file>