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4"/>
  </p:sldMasterIdLst>
  <p:notesMasterIdLst>
    <p:notesMasterId r:id="rId22"/>
  </p:notesMasterIdLst>
  <p:sldIdLst>
    <p:sldId id="256" r:id="rId5"/>
    <p:sldId id="262" r:id="rId6"/>
    <p:sldId id="266" r:id="rId7"/>
    <p:sldId id="275" r:id="rId8"/>
    <p:sldId id="274" r:id="rId9"/>
    <p:sldId id="268" r:id="rId10"/>
    <p:sldId id="271" r:id="rId11"/>
    <p:sldId id="272" r:id="rId12"/>
    <p:sldId id="276" r:id="rId13"/>
    <p:sldId id="270" r:id="rId14"/>
    <p:sldId id="269" r:id="rId15"/>
    <p:sldId id="277" r:id="rId16"/>
    <p:sldId id="265" r:id="rId17"/>
    <p:sldId id="279" r:id="rId18"/>
    <p:sldId id="278" r:id="rId19"/>
    <p:sldId id="280" r:id="rId20"/>
    <p:sldId id="281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847C21-F7E8-40CB-8453-5C3F2C1CCC72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CB324D-5BFF-4C5D-BBE4-A7DEE00C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6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324D-5BFF-4C5D-BBE4-A7DEE00C33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19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324D-5BFF-4C5D-BBE4-A7DEE00C33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65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324D-5BFF-4C5D-BBE4-A7DEE00C33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1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324D-5BFF-4C5D-BBE4-A7DEE00C33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94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324D-5BFF-4C5D-BBE4-A7DEE00C33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29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324D-5BFF-4C5D-BBE4-A7DEE00C33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85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324D-5BFF-4C5D-BBE4-A7DEE00C33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97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324D-5BFF-4C5D-BBE4-A7DEE00C33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17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324D-5BFF-4C5D-BBE4-A7DEE00C33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0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324D-5BFF-4C5D-BBE4-A7DEE00C33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4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324D-5BFF-4C5D-BBE4-A7DEE00C33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8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23"/>
              </a:spcAft>
            </a:pP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324D-5BFF-4C5D-BBE4-A7DEE00C33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1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324D-5BFF-4C5D-BBE4-A7DEE00C33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324D-5BFF-4C5D-BBE4-A7DEE00C33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52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324D-5BFF-4C5D-BBE4-A7DEE00C33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1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324D-5BFF-4C5D-BBE4-A7DEE00C33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77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B324D-5BFF-4C5D-BBE4-A7DEE00C33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4C3536-5784-4114-9C21-D98CB1DC1F7A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4FFB54-B74E-4BB4-AFE0-25F17DC50C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34786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B83A-CA97-4F4D-8B0B-DF3054EA4791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5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C38E-CB1A-421C-B477-06046326E307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1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A636-C58C-423B-BD4D-8278979E1538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6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3647E7-F213-4F90-A943-7455A2E68F80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4FFB54-B74E-4BB4-AFE0-25F17DC50C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9810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9AA5-45C3-491A-BC95-165BC3687477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0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32AA-7088-4317-8029-CC077BDA2516}" type="datetime1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9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1D93-FCA3-4EC0-9FCB-9D4EAE3BC4E1}" type="datetime1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0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67DB-FDD0-465A-AE3B-72A1A5FB956D}" type="datetime1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5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DAB0DE-CA26-43DA-B513-344FA99F720E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4FFB54-B74E-4BB4-AFE0-25F17DC50C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906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588A48-ACB6-4E1F-AD80-8E1EADB4E8A5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4FFB54-B74E-4BB4-AFE0-25F17DC50C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077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D52AF89-A6F4-4310-B691-44D10C5EEFA2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64FFB54-B74E-4BB4-AFE0-25F17DC50C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587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mich.edu/business-services/non-research-contrac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computing.umich.edu/protect-the-u/safely-use-sensitive-data/general-data-protection-regulation-complianc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mu-purchasing@wmich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Contracts 101 </a:t>
            </a:r>
            <a:br>
              <a:rPr lang="en-US"/>
            </a:br>
            <a:r>
              <a:rPr lang="en-US"/>
              <a:t>May 15,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628" y="4456113"/>
            <a:ext cx="10706910" cy="1400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Brought to you by the Office of the </a:t>
            </a:r>
            <a:r>
              <a:rPr lang="en-US" cap="all">
                <a:solidFill>
                  <a:schemeClr val="tx1"/>
                </a:solidFill>
              </a:rPr>
              <a:t>General Counsel</a:t>
            </a:r>
            <a:r>
              <a:rPr lang="en-US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BUSINESS SERVICES &amp; the PURCHASING Department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Western Michigan University</a:t>
            </a: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704" y="4898977"/>
            <a:ext cx="1831852" cy="1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5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Privileged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742907" cy="460765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/>
              <a:t>Advice of counsel (me) to the client (you) on legal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/>
              <a:t>Do not forward to anyone outside of the University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/>
              <a:t>My office does not have signature authority </a:t>
            </a:r>
            <a:r>
              <a:rPr lang="en-US" sz="3200">
                <a:sym typeface="Wingdings" panose="05000000000000000000" pitchFamily="2" charset="2"/>
              </a:rPr>
              <a:t> I cannot “approve” a contract</a:t>
            </a: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785" y="2364966"/>
            <a:ext cx="4763666" cy="265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How  can I help make this faster?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731981"/>
            <a:ext cx="4447786" cy="4721405"/>
          </a:xfrm>
        </p:spPr>
        <p:txBody>
          <a:bodyPr>
            <a:normAutofit fontScale="77500" lnSpcReduction="20000"/>
          </a:bodyPr>
          <a:lstStyle/>
          <a:p>
            <a:r>
              <a:rPr lang="en-US" sz="3200"/>
              <a:t>Know how to play the game: read the documents and send all pertinent information/details (complete the checklists!)</a:t>
            </a:r>
          </a:p>
          <a:p>
            <a:r>
              <a:rPr lang="en-US" sz="3200"/>
              <a:t>Understand your team: Know the WMU players AND your  vendor (supply contact info, identify good and not-so-good suppliers)</a:t>
            </a:r>
          </a:p>
          <a:p>
            <a:r>
              <a:rPr lang="en-US" sz="3200"/>
              <a:t>Play a friendly game: Let us ask questions (we’re not starting a fight or finger pointing – just gathering info)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 descr="Image result for hockey figh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94" y="2090057"/>
            <a:ext cx="5055890" cy="31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2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Announcing, for the first time in North America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599" y="2285999"/>
            <a:ext cx="4695713" cy="3581401"/>
          </a:xfrm>
        </p:spPr>
        <p:txBody>
          <a:bodyPr/>
          <a:lstStyle/>
          <a:p>
            <a:r>
              <a:rPr lang="en-US"/>
              <a:t>Contract reviews 2.0!  </a:t>
            </a:r>
          </a:p>
          <a:p>
            <a:r>
              <a:rPr lang="en-US"/>
              <a:t>New checklist (insert groan here)</a:t>
            </a:r>
          </a:p>
          <a:p>
            <a:r>
              <a:rPr lang="en-US"/>
              <a:t>New procedures</a:t>
            </a:r>
          </a:p>
          <a:p>
            <a:r>
              <a:rPr lang="en-US"/>
              <a:t>New submission process</a:t>
            </a:r>
          </a:p>
          <a:p>
            <a:r>
              <a:rPr lang="en-US">
                <a:hlinkClick r:id="rId3"/>
              </a:rPr>
              <a:t>https://wmich.edu/business-services/non-research-contracts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296" y="1941614"/>
            <a:ext cx="4270170" cy="42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2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7280" y="2134691"/>
            <a:ext cx="56716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/>
              <a:t> Ask: a) your boss; b) purchasing; c) business services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/>
              <a:t> Call your attorney (CYA)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Still not sure?  ASK!!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13</a:t>
            </a:fld>
            <a:endParaRPr lang="en-US"/>
          </a:p>
        </p:txBody>
      </p:sp>
      <p:pic>
        <p:nvPicPr>
          <p:cNvPr id="5122" name="Picture 2" descr="Image result for hockey teamwork me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85" y="1976046"/>
            <a:ext cx="3944298" cy="39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8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14</a:t>
            </a:fld>
            <a:endParaRPr lang="en-US"/>
          </a:p>
        </p:txBody>
      </p:sp>
      <p:sp>
        <p:nvSpPr>
          <p:cNvPr id="3" name="AutoShape 4" descr="Image result for argue with a hockey re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argue with a hockey re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436" y="1420096"/>
            <a:ext cx="7071331" cy="474888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86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more things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1464568"/>
            <a:ext cx="91059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9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GDPR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71600" y="1611630"/>
            <a:ext cx="9601200" cy="425577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4000"/>
              <a:t>Effective May 25, 2018</a:t>
            </a:r>
          </a:p>
          <a:p>
            <a:pPr lvl="1"/>
            <a:r>
              <a:rPr lang="en-US" sz="4000"/>
              <a:t>Need to identify and track any business with people or companies in Europe</a:t>
            </a:r>
          </a:p>
          <a:p>
            <a:pPr lvl="1"/>
            <a:r>
              <a:rPr lang="en-US" sz="4000"/>
              <a:t>Complicated: If you regularly communicate with people in Europe, contact OGC and OIT so we can make sure the correct procedures are in place.</a:t>
            </a:r>
          </a:p>
          <a:p>
            <a:pPr lvl="1"/>
            <a:r>
              <a:rPr lang="en-US" sz="4000"/>
              <a:t>WMU Policy will be posted as of May 18, 2018, on the Policy Page</a:t>
            </a:r>
          </a:p>
          <a:p>
            <a:pPr lvl="1"/>
            <a:r>
              <a:rPr lang="en-US" sz="4000"/>
              <a:t>More info:  </a:t>
            </a:r>
            <a:r>
              <a:rPr lang="en-US" sz="4000">
                <a:hlinkClick r:id="rId3"/>
              </a:rPr>
              <a:t>https://www.safecomputing.umich.edu/protect-the-u/safely-use-sensitive-data/general-data-protection-regulation-compliance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043342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Logistical Services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828" y="1849902"/>
            <a:ext cx="9601200" cy="4269346"/>
          </a:xfrm>
        </p:spPr>
        <p:txBody>
          <a:bodyPr/>
          <a:lstStyle/>
          <a:p>
            <a:r>
              <a:rPr lang="en-US"/>
              <a:t>Purchasing Update:  Bid Policy</a:t>
            </a:r>
          </a:p>
          <a:p>
            <a:pPr lvl="1"/>
            <a:r>
              <a:rPr lang="en-US"/>
              <a:t>Lower bid limit has been increased from $5,000 to $10,000</a:t>
            </a:r>
          </a:p>
          <a:p>
            <a:pPr lvl="1"/>
            <a:r>
              <a:rPr lang="en-US"/>
              <a:t>No change to procurement card limit of $5,000</a:t>
            </a:r>
          </a:p>
          <a:p>
            <a:pPr lvl="1"/>
            <a:r>
              <a:rPr lang="en-US"/>
              <a:t>Purchase requisitions are still required for purchases over $5,000</a:t>
            </a:r>
          </a:p>
          <a:p>
            <a:pPr lvl="2"/>
            <a:r>
              <a:rPr lang="en-US"/>
              <a:t>Purchases between $5,000 and $10,000 will require three quotes to accompany the purchase requisition, but will NOT require competitive bid</a:t>
            </a:r>
          </a:p>
          <a:p>
            <a:pPr lvl="2"/>
            <a:r>
              <a:rPr lang="en-US"/>
              <a:t>Competitive bids will continue to be used for purchases over $10,000</a:t>
            </a:r>
          </a:p>
          <a:p>
            <a:r>
              <a:rPr lang="en-US"/>
              <a:t>Surplus Update:  Threshold at which reimbursements are made</a:t>
            </a:r>
          </a:p>
          <a:p>
            <a:pPr lvl="1"/>
            <a:r>
              <a:rPr lang="en-US"/>
              <a:t>Effective June 1</a:t>
            </a:r>
            <a:r>
              <a:rPr lang="en-US" baseline="30000"/>
              <a:t>st</a:t>
            </a:r>
            <a:r>
              <a:rPr lang="en-US"/>
              <a:t> reimbursements will be done for items valued over $100 instead of $50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3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What is a contract?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399177"/>
            <a:ext cx="10058400" cy="598886"/>
          </a:xfrm>
        </p:spPr>
        <p:txBody>
          <a:bodyPr>
            <a:normAutofit fontScale="92500"/>
          </a:bodyPr>
          <a:lstStyle/>
          <a:p>
            <a:r>
              <a:rPr lang="en-US" sz="3200" b="1"/>
              <a:t>Offer + Acceptance + Consideration = A Binding Promise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8719" y="1998063"/>
            <a:ext cx="64276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/>
              <a:t>“Meeting of the minds”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/>
              <a:t>“Terms &amp; Conditions”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/>
              <a:t>Contract Authority vs. Budget Authority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Contract:  You have explicit, written authority from the Board to sign contracts and legal documents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Budget:  You are authorized to commit funds from a fund &amp; cost center</a:t>
            </a:r>
          </a:p>
          <a:p>
            <a:pPr lvl="1"/>
            <a:endParaRPr lang="en-US" sz="3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414" y="3666360"/>
            <a:ext cx="4184724" cy="278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What is a contract?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054" y="1379962"/>
            <a:ext cx="10058400" cy="598886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sz="3200" b="1"/>
              <a:t>A rose by any other name . . 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030091" y="-90747"/>
            <a:ext cx="2300919" cy="3055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5251" y="1978848"/>
            <a:ext cx="10115203" cy="4708981"/>
          </a:xfrm>
          <a:prstGeom prst="rect">
            <a:avLst/>
          </a:prstGeom>
        </p:spPr>
        <p:txBody>
          <a:bodyPr wrap="square" numCol="2" anchor="t">
            <a:spAutoFit/>
          </a:bodyPr>
          <a:lstStyle/>
          <a:p>
            <a:pPr fontAlgn="base"/>
            <a:r>
              <a:rPr lang="en-US" sz="2000" b="1"/>
              <a:t>Buy/Sell Agreement</a:t>
            </a:r>
            <a:r>
              <a:rPr lang="en-US" sz="2000"/>
              <a:t>​</a:t>
            </a:r>
          </a:p>
          <a:p>
            <a:pPr fontAlgn="base"/>
            <a:r>
              <a:rPr lang="en-US" sz="2000" b="1"/>
              <a:t>Terms and Conditions</a:t>
            </a:r>
          </a:p>
          <a:p>
            <a:pPr fontAlgn="base"/>
            <a:r>
              <a:rPr lang="en-US" sz="2000" b="1"/>
              <a:t>Publishing Contract</a:t>
            </a:r>
            <a:r>
              <a:rPr lang="en-US" sz="2000"/>
              <a:t>​</a:t>
            </a:r>
          </a:p>
          <a:p>
            <a:pPr fontAlgn="base"/>
            <a:r>
              <a:rPr lang="en-US" sz="2000" b="1"/>
              <a:t>Letter of Agreement</a:t>
            </a:r>
            <a:r>
              <a:rPr lang="en-US" sz="2000"/>
              <a:t>​</a:t>
            </a:r>
          </a:p>
          <a:p>
            <a:pPr fontAlgn="base"/>
            <a:r>
              <a:rPr lang="en-US" sz="2000" b="1"/>
              <a:t>MOU (Memorandum of Understanding)</a:t>
            </a:r>
            <a:r>
              <a:rPr lang="en-US" sz="2000"/>
              <a:t>​</a:t>
            </a:r>
          </a:p>
          <a:p>
            <a:pPr fontAlgn="base"/>
            <a:r>
              <a:rPr lang="en-US" sz="2000" b="1"/>
              <a:t>MOA (Memorandum of Agreement)</a:t>
            </a:r>
            <a:r>
              <a:rPr lang="en-US" sz="2000"/>
              <a:t>​</a:t>
            </a:r>
          </a:p>
          <a:p>
            <a:pPr fontAlgn="base"/>
            <a:r>
              <a:rPr lang="en-US" sz="2000" b="1"/>
              <a:t>Affiliation Agreement</a:t>
            </a:r>
            <a:r>
              <a:rPr lang="en-US" sz="2000"/>
              <a:t>​</a:t>
            </a:r>
          </a:p>
          <a:p>
            <a:pPr fontAlgn="base"/>
            <a:r>
              <a:rPr lang="en-US" sz="2000" b="1"/>
              <a:t>Appointment letters  </a:t>
            </a:r>
            <a:r>
              <a:rPr lang="en-US" sz="2000"/>
              <a:t>​</a:t>
            </a:r>
          </a:p>
          <a:p>
            <a:pPr fontAlgn="base"/>
            <a:r>
              <a:rPr lang="en-US" sz="2000" b="1"/>
              <a:t>Letter of intent</a:t>
            </a:r>
            <a:r>
              <a:rPr lang="en-US" sz="2000"/>
              <a:t>​</a:t>
            </a:r>
          </a:p>
          <a:p>
            <a:pPr fontAlgn="base"/>
            <a:r>
              <a:rPr lang="en-US" sz="2000" b="1"/>
              <a:t>Commitment letter</a:t>
            </a:r>
            <a:r>
              <a:rPr lang="en-US" sz="2000"/>
              <a:t>​</a:t>
            </a:r>
          </a:p>
          <a:p>
            <a:pPr fontAlgn="base"/>
            <a:r>
              <a:rPr lang="en-US" sz="2000" b="1"/>
              <a:t>License</a:t>
            </a:r>
            <a:r>
              <a:rPr lang="en-US" sz="2000"/>
              <a:t>​</a:t>
            </a:r>
          </a:p>
          <a:p>
            <a:pPr fontAlgn="base"/>
            <a:r>
              <a:rPr lang="en-US" sz="2000" b="1"/>
              <a:t>Lease</a:t>
            </a:r>
            <a:r>
              <a:rPr lang="en-US" sz="2000"/>
              <a:t>​</a:t>
            </a:r>
          </a:p>
          <a:p>
            <a:pPr fontAlgn="base"/>
            <a:endParaRPr lang="en-US" sz="2000" b="1"/>
          </a:p>
          <a:p>
            <a:pPr fontAlgn="base"/>
            <a:endParaRPr lang="en-US" sz="2000" b="1"/>
          </a:p>
          <a:p>
            <a:pPr fontAlgn="base"/>
            <a:endParaRPr lang="en-US" sz="2000" b="1"/>
          </a:p>
          <a:p>
            <a:pPr fontAlgn="base"/>
            <a:r>
              <a:rPr lang="en-US" sz="2000" b="1"/>
              <a:t>Housing contracts</a:t>
            </a:r>
            <a:r>
              <a:rPr lang="en-US" sz="2000"/>
              <a:t>​</a:t>
            </a:r>
          </a:p>
          <a:p>
            <a:pPr fontAlgn="base"/>
            <a:r>
              <a:rPr lang="en-US" sz="2000" b="1"/>
              <a:t>Use agreement (intellec</a:t>
            </a:r>
            <a:r>
              <a:rPr lang="en-US" sz="2000" b="1">
                <a:solidFill>
                  <a:schemeClr val="bg1"/>
                </a:solidFill>
              </a:rPr>
              <a:t>tual property)</a:t>
            </a:r>
            <a:r>
              <a:rPr lang="en-US" sz="200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en-US" sz="2000" b="1"/>
              <a:t>Software agreement</a:t>
            </a:r>
            <a:r>
              <a:rPr lang="en-US" sz="2000"/>
              <a:t>​</a:t>
            </a:r>
          </a:p>
          <a:p>
            <a:pPr fontAlgn="base"/>
            <a:r>
              <a:rPr lang="en-US" sz="2000" b="1"/>
              <a:t>SOW (Statement of Work)</a:t>
            </a:r>
          </a:p>
          <a:p>
            <a:pPr fontAlgn="base"/>
            <a:r>
              <a:rPr lang="en-US" sz="2000" b="1"/>
              <a:t>MSA (Master Services Agreement)</a:t>
            </a:r>
          </a:p>
          <a:p>
            <a:pPr fontAlgn="base"/>
            <a:r>
              <a:rPr lang="en-US" sz="2000" b="1"/>
              <a:t>SLA (Service Level Agreement)</a:t>
            </a:r>
          </a:p>
          <a:p>
            <a:pPr fontAlgn="base"/>
            <a:r>
              <a:rPr lang="en-US" sz="2000" b="1"/>
              <a:t>EULA (End User License Agreement)</a:t>
            </a:r>
          </a:p>
          <a:p>
            <a:pPr fontAlgn="base"/>
            <a:r>
              <a:rPr lang="en-US" sz="2000" b="1"/>
              <a:t>Insurance policies</a:t>
            </a:r>
            <a:r>
              <a:rPr lang="en-US" sz="2000"/>
              <a:t>​</a:t>
            </a:r>
          </a:p>
          <a:p>
            <a:pPr fontAlgn="base"/>
            <a:r>
              <a:rPr lang="en-US" sz="2000" b="1"/>
              <a:t>Trust documents</a:t>
            </a:r>
            <a:r>
              <a:rPr lang="en-US" sz="2000"/>
              <a:t>​</a:t>
            </a:r>
          </a:p>
          <a:p>
            <a:pPr fontAlgn="base"/>
            <a:r>
              <a:rPr lang="en-US" sz="2000" b="1"/>
              <a:t>Gifts &amp; Grants</a:t>
            </a:r>
            <a:r>
              <a:rPr lang="en-US" sz="2000"/>
              <a:t>​</a:t>
            </a:r>
          </a:p>
          <a:p>
            <a:pPr fontAlgn="base"/>
            <a:r>
              <a:rPr lang="en-US" sz="2000" b="1"/>
              <a:t>Entertainment or performance contracts</a:t>
            </a:r>
            <a:r>
              <a:rPr lang="en-US" sz="2000"/>
              <a:t>​</a:t>
            </a:r>
          </a:p>
          <a:p>
            <a:pPr fontAlgn="base"/>
            <a:r>
              <a:rPr lang="en-US" sz="2000" b="1"/>
              <a:t>Maintenance or Service agreements</a:t>
            </a:r>
            <a:r>
              <a:rPr lang="en-US" sz="2000"/>
              <a:t>​</a:t>
            </a:r>
          </a:p>
          <a:p>
            <a:pPr fontAlgn="base"/>
            <a:r>
              <a:rPr lang="en-US" sz="2000" b="1"/>
              <a:t>Non Disclosure Agreements (NDA)</a:t>
            </a:r>
          </a:p>
          <a:p>
            <a:pPr fontAlgn="base"/>
            <a:r>
              <a:rPr lang="en-US" sz="2000" b="1"/>
              <a:t>Construction contracts</a:t>
            </a:r>
            <a:r>
              <a:rPr lang="en-US" sz="2000"/>
              <a:t>​</a:t>
            </a:r>
          </a:p>
          <a:p>
            <a:pPr fontAlgn="base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170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783" y="680253"/>
            <a:ext cx="9601200" cy="1485900"/>
          </a:xfrm>
        </p:spPr>
        <p:txBody>
          <a:bodyPr/>
          <a:lstStyle/>
          <a:p>
            <a:r>
              <a:rPr lang="en-US" b="1"/>
              <a:t>What does </a:t>
            </a:r>
            <a:r>
              <a:rPr lang="en-US" b="1" i="1"/>
              <a:t>that</a:t>
            </a:r>
            <a:r>
              <a:rPr lang="en-US" b="1"/>
              <a:t> mean?!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5"/>
            <a:ext cx="9357362" cy="3762586"/>
          </a:xfrm>
        </p:spPr>
        <p:txBody>
          <a:bodyPr>
            <a:normAutofit/>
          </a:bodyPr>
          <a:lstStyle/>
          <a:p>
            <a:r>
              <a:rPr lang="en-US" sz="2800"/>
              <a:t>indemnify/indemnification/hold harmless</a:t>
            </a:r>
          </a:p>
          <a:p>
            <a:r>
              <a:rPr lang="en-US" sz="2800"/>
              <a:t>choice of law</a:t>
            </a:r>
          </a:p>
          <a:p>
            <a:r>
              <a:rPr lang="en-US" sz="2800"/>
              <a:t>contracting party</a:t>
            </a:r>
          </a:p>
          <a:p>
            <a:r>
              <a:rPr lang="en-US" sz="2800"/>
              <a:t>confidential information</a:t>
            </a:r>
          </a:p>
          <a:p>
            <a:r>
              <a:rPr lang="en-US" sz="2800"/>
              <a:t>back-dating agreements</a:t>
            </a:r>
          </a:p>
          <a:p>
            <a:r>
              <a:rPr lang="en-US" sz="2800"/>
              <a:t>warranties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311" y="2346929"/>
            <a:ext cx="5838429" cy="43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Why does this process take so long?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0385358"/>
              </p:ext>
            </p:extLst>
          </p:nvPr>
        </p:nvGraphicFramePr>
        <p:xfrm>
          <a:off x="894340" y="1555168"/>
          <a:ext cx="10748536" cy="4898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Acrobat Document" r:id="rId4" imgW="14744666" imgH="5829300" progId="Acrobat.Document.11">
                  <p:embed/>
                </p:oleObj>
              </mc:Choice>
              <mc:Fallback>
                <p:oleObj name="Acrobat Document" r:id="rId4" imgW="14744666" imgH="58293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4340" y="1555168"/>
                        <a:ext cx="10748536" cy="4898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59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79" y="287338"/>
            <a:ext cx="11238284" cy="1449387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ln>
                  <a:solidFill>
                    <a:schemeClr val="tx1"/>
                  </a:solidFill>
                </a:ln>
                <a:solidFill>
                  <a:srgbClr val="CBCE81"/>
                </a:solidFill>
              </a:rPr>
              <a:t>How do I get my agreement signed? What are the steps? Who can help me?</a:t>
            </a:r>
            <a:r>
              <a:rPr lang="en-US" sz="4000" b="1">
                <a:solidFill>
                  <a:srgbClr val="CBCE81"/>
                </a:solidFill>
              </a:rPr>
              <a:t> </a:t>
            </a:r>
            <a:r>
              <a:rPr lang="en-US" sz="4000" b="1">
                <a:ln>
                  <a:solidFill>
                    <a:schemeClr val="tx1"/>
                  </a:solidFill>
                </a:ln>
                <a:solidFill>
                  <a:srgbClr val="CBCE81"/>
                </a:solidFill>
              </a:rPr>
              <a:t>Where do I even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3613" y="2200275"/>
            <a:ext cx="4937125" cy="3711142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z="2400"/>
              <a:t>Purchasing = identify the basic skills of playing hockey</a:t>
            </a:r>
          </a:p>
          <a:p>
            <a:r>
              <a:rPr lang="en-US" sz="2400"/>
              <a:t>Business Services = equipment checks, location, rules, insurance</a:t>
            </a:r>
            <a:endParaRPr lang="en-US" sz="2400">
              <a:cs typeface="Calibri"/>
            </a:endParaRPr>
          </a:p>
          <a:p>
            <a:r>
              <a:rPr lang="en-US" sz="2400"/>
              <a:t>General Counsel = rules &amp; penalties for violating the rules</a:t>
            </a:r>
          </a:p>
          <a:p>
            <a:r>
              <a:rPr lang="en-US" sz="2400"/>
              <a:t>OIT = special considerations like goalies</a:t>
            </a:r>
            <a:r>
              <a:rPr lang="en-US" sz="2400">
                <a:cs typeface="Calibri"/>
              </a:rPr>
              <a:t>, overtime, shoot-outs</a:t>
            </a:r>
            <a:endParaRPr lang="en-US" sz="2400"/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3344" y="2200275"/>
            <a:ext cx="4937125" cy="801056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900"/>
              <a:t>Like playing Hockey:</a:t>
            </a:r>
            <a:endParaRPr lang="en-US" sz="3900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5" descr="A group of people skiing on the snow&#10;&#10;Description generated with high confidence">
            <a:extLst>
              <a:ext uri="{FF2B5EF4-FFF2-40B4-BE49-F238E27FC236}">
                <a16:creationId xmlns:a16="http://schemas.microsoft.com/office/drawing/2014/main" id="{79A2E28B-6D15-440C-8DFF-2D85104EC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01" y="3001331"/>
            <a:ext cx="3674210" cy="26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7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A1CEB-BC45-4252-B90F-B785F6DB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437" y="377456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cs typeface="Calibri Light"/>
              </a:rPr>
              <a:t>Purchasing: How to Play the Game</a:t>
            </a:r>
            <a:br>
              <a:rPr lang="en-US">
                <a:cs typeface="Calibri Light"/>
              </a:rPr>
            </a:br>
            <a:r>
              <a:rPr lang="en-US" sz="3600">
                <a:solidFill>
                  <a:schemeClr val="tx1"/>
                </a:solidFill>
              </a:rPr>
              <a:t>The Team</a:t>
            </a:r>
            <a:r>
              <a:rPr lang="en-US" sz="3600">
                <a:solidFill>
                  <a:schemeClr val="tx1"/>
                </a:solidFill>
                <a:cs typeface="Calibri"/>
              </a:rPr>
              <a:t>: Wendy, Tom, Jackie, Teri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437D8-F8FE-4861-A7CB-D009041C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7</a:t>
            </a:fld>
            <a:endParaRPr lang="en-US"/>
          </a:p>
        </p:txBody>
      </p:sp>
      <p:pic>
        <p:nvPicPr>
          <p:cNvPr id="6146" name="Picture 2" descr="Image result for learn to play ice hoc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45" y="2602957"/>
            <a:ext cx="4605782" cy="248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B5AA7-8E6B-4AB0-9810-31B92C433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690576"/>
            <a:ext cx="5517277" cy="4762809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sz="2800">
                <a:solidFill>
                  <a:schemeClr val="tx1"/>
                </a:solidFill>
              </a:rPr>
              <a:t>You want to buy something, but you don’t </a:t>
            </a:r>
            <a:r>
              <a:rPr lang="en-US" sz="2800" u="sng">
                <a:solidFill>
                  <a:schemeClr val="tx1"/>
                </a:solidFill>
              </a:rPr>
              <a:t>yet</a:t>
            </a:r>
            <a:r>
              <a:rPr lang="en-US" sz="2800">
                <a:solidFill>
                  <a:schemeClr val="tx1"/>
                </a:solidFill>
              </a:rPr>
              <a:t> have a contract.</a:t>
            </a:r>
            <a:endParaRPr lang="en-US" sz="2400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Basic Skills Involved</a:t>
            </a:r>
            <a:r>
              <a:rPr lang="en-US" sz="2800">
                <a:solidFill>
                  <a:schemeClr val="tx1"/>
                </a:solidFill>
                <a:cs typeface="Calibri"/>
              </a:rPr>
              <a:t>:</a:t>
            </a:r>
          </a:p>
          <a:p>
            <a:pPr marL="909320" lvl="3" indent="-342900">
              <a:buAutoNum type="arabicPeriod"/>
            </a:pPr>
            <a:r>
              <a:rPr lang="en-US" sz="2800">
                <a:solidFill>
                  <a:schemeClr val="tx1"/>
                </a:solidFill>
                <a:cs typeface="Calibri"/>
              </a:rPr>
              <a:t>Know the forms, links, policies</a:t>
            </a:r>
          </a:p>
          <a:p>
            <a:pPr marL="909320" lvl="3" indent="-342900">
              <a:buFont typeface="Franklin Gothic Book" panose="020B0503020102020204" pitchFamily="34" charset="0"/>
              <a:buAutoNum type="arabicPeriod"/>
            </a:pPr>
            <a:r>
              <a:rPr lang="en-US" sz="2800">
                <a:solidFill>
                  <a:schemeClr val="tx1"/>
                </a:solidFill>
                <a:cs typeface="Calibri"/>
              </a:rPr>
              <a:t>Obtain information/quotes/ estimates from the vendor</a:t>
            </a:r>
          </a:p>
          <a:p>
            <a:pPr marL="909320" lvl="3" indent="-342900">
              <a:buAutoNum type="arabicPeriod"/>
            </a:pPr>
            <a:r>
              <a:rPr lang="en-US" sz="2800">
                <a:solidFill>
                  <a:schemeClr val="tx1"/>
                </a:solidFill>
                <a:cs typeface="Calibri"/>
              </a:rPr>
              <a:t>Submit paperwork (to </a:t>
            </a:r>
            <a:r>
              <a:rPr lang="en-US" sz="2800" u="sng">
                <a:solidFill>
                  <a:srgbClr val="0070C0"/>
                </a:solidFill>
                <a:cs typeface="Calibri"/>
                <a:hlinkClick r:id="rId4"/>
              </a:rPr>
              <a:t>wmu-purchasing@wmich.edu</a:t>
            </a:r>
            <a:r>
              <a:rPr lang="en-US" sz="2800">
                <a:solidFill>
                  <a:schemeClr val="tx1"/>
                </a:solidFill>
                <a:cs typeface="Calibri"/>
              </a:rPr>
              <a:t>)</a:t>
            </a:r>
          </a:p>
          <a:p>
            <a:r>
              <a:rPr lang="en-US" sz="2800">
                <a:solidFill>
                  <a:schemeClr val="tx1"/>
                </a:solidFill>
                <a:cs typeface="Calibri"/>
              </a:rPr>
              <a:t>The team is working with you (like a coach) on the strategy of the game.</a:t>
            </a:r>
          </a:p>
          <a:p>
            <a:pPr marL="1023620" lvl="3" indent="-457200">
              <a:buFont typeface="Wingdings" panose="05000000000000000000" pitchFamily="2" charset="2"/>
              <a:buChar char="§"/>
            </a:pPr>
            <a:endParaRPr lang="en-US" sz="28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59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005F4-1AB5-4AB3-8142-31482B6F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5" y="414670"/>
            <a:ext cx="10631801" cy="17570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cs typeface="Calibri Light"/>
              </a:rPr>
              <a:t>Business Services: What Equipment and Safety Checks do you Need?</a:t>
            </a:r>
            <a:br>
              <a:rPr lang="en-US" b="1">
                <a:cs typeface="Calibri Light"/>
              </a:rPr>
            </a:br>
            <a:r>
              <a:rPr lang="en-US" sz="3600">
                <a:cs typeface="Calibri Light"/>
              </a:rPr>
              <a:t>The Team:  Michele &amp; Laura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F6284-B35D-45E0-B1E8-EC7F8F08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174" y="1976362"/>
            <a:ext cx="5061065" cy="44770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800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Your purchase includes a contract that needs review.</a:t>
            </a:r>
          </a:p>
          <a:p>
            <a:r>
              <a:rPr lang="en-US" sz="2800">
                <a:solidFill>
                  <a:schemeClr val="tx1"/>
                </a:solidFill>
              </a:rPr>
              <a:t>Key Responsibilities</a:t>
            </a:r>
            <a:r>
              <a:rPr lang="en-US" sz="2800">
                <a:solidFill>
                  <a:schemeClr val="tx1"/>
                </a:solidFill>
                <a:cs typeface="Calibri"/>
              </a:rPr>
              <a:t>: </a:t>
            </a:r>
          </a:p>
          <a:p>
            <a:pPr marL="909320" lvl="3" indent="-342900">
              <a:buAutoNum type="arabicPeriod"/>
            </a:pPr>
            <a:r>
              <a:rPr lang="en-US" sz="2800">
                <a:solidFill>
                  <a:schemeClr val="tx1"/>
                </a:solidFill>
                <a:cs typeface="Calibri"/>
              </a:rPr>
              <a:t>Review for conflicts with other campus/university activities (ex: union contracts)</a:t>
            </a:r>
          </a:p>
          <a:p>
            <a:pPr marL="909320" lvl="3" indent="-342900">
              <a:buAutoNum type="arabicPeriod"/>
            </a:pPr>
            <a:r>
              <a:rPr lang="en-US" sz="2800">
                <a:solidFill>
                  <a:schemeClr val="tx1"/>
                </a:solidFill>
                <a:cs typeface="Calibri"/>
              </a:rPr>
              <a:t>Ensure insurance requirements (protect the university) </a:t>
            </a:r>
          </a:p>
          <a:p>
            <a:pPr marL="909320" lvl="3" indent="-342900">
              <a:buAutoNum type="arabicPeriod"/>
            </a:pPr>
            <a:r>
              <a:rPr lang="en-US" sz="2800">
                <a:solidFill>
                  <a:schemeClr val="tx1"/>
                </a:solidFill>
                <a:cs typeface="Calibri"/>
              </a:rPr>
              <a:t>Review for adherence to business policies </a:t>
            </a:r>
          </a:p>
          <a:p>
            <a:pPr marL="909320" lvl="3" indent="-342900">
              <a:buAutoNum type="arabicPeriod"/>
            </a:pPr>
            <a:r>
              <a:rPr lang="en-US" sz="2800">
                <a:solidFill>
                  <a:schemeClr val="tx1"/>
                </a:solidFill>
                <a:cs typeface="Calibri"/>
              </a:rPr>
              <a:t>Sign on behalf of BOT of WMU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6B7A0-BACF-4212-B062-AD9B51D1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Image result for hockey r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6" y="2516899"/>
            <a:ext cx="5225144" cy="265411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4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005F4-1AB5-4AB3-8142-31482B6F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94310"/>
            <a:ext cx="10664190" cy="19773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cs typeface="Calibri Light"/>
              </a:rPr>
              <a:t>General Counsel: 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cs typeface="Calibri Light"/>
              </a:rPr>
              <a:t>Are you following the rules?  What happens if you don’t?</a:t>
            </a:r>
            <a:br>
              <a:rPr lang="en-US">
                <a:cs typeface="Calibri Light"/>
              </a:rPr>
            </a:br>
            <a:r>
              <a:rPr lang="en-US" sz="3600">
                <a:cs typeface="Calibri Light"/>
              </a:rPr>
              <a:t>The team:  Carrick, Jessica, Karen, Kayla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F6284-B35D-45E0-B1E8-EC7F8F08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21843"/>
            <a:ext cx="9601200" cy="3581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/>
              <a:t>Rules:  FOIA/confidentiality; binding arbitration; state law; intellectual property; everyone protected?</a:t>
            </a:r>
          </a:p>
          <a:p>
            <a:pPr marL="0" indent="0">
              <a:buNone/>
            </a:pPr>
            <a:r>
              <a:rPr lang="en-US" sz="3600"/>
              <a:t>Why are there so many?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/>
              <a:t>We </a:t>
            </a:r>
            <a:r>
              <a:rPr lang="en-US" sz="3000" i="1"/>
              <a:t>are</a:t>
            </a:r>
            <a:r>
              <a:rPr lang="en-US" sz="3000"/>
              <a:t> the government – reasonable restrictions on what the government may/should do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/>
              <a:t>Use of tuition and taxpayer dollars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/>
              <a:t>We aren’t trying to take away “the power” – we are trying to learn and understand.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/>
              <a:t>No litigation…yet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6B7A0-BACF-4212-B062-AD9B51D1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FB54-B74E-4BB4-AFE0-25F17DC50C6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411" y="754354"/>
            <a:ext cx="10131608" cy="5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7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423F4E22D49F4D9E9DA57D250B560C" ma:contentTypeVersion="4" ma:contentTypeDescription="Create a new document." ma:contentTypeScope="" ma:versionID="05c186a19d3d7c08be38693f78ecf9ab">
  <xsd:schema xmlns:xsd="http://www.w3.org/2001/XMLSchema" xmlns:xs="http://www.w3.org/2001/XMLSchema" xmlns:p="http://schemas.microsoft.com/office/2006/metadata/properties" xmlns:ns2="8ea9a3d5-4d5d-417a-93bc-df044fadbf6b" xmlns:ns3="6d5b00a3-2908-42c8-ae31-a075a6fa406c" targetNamespace="http://schemas.microsoft.com/office/2006/metadata/properties" ma:root="true" ma:fieldsID="9a70087e4a679ed502923eb12bc40c43" ns2:_="" ns3:_="">
    <xsd:import namespace="8ea9a3d5-4d5d-417a-93bc-df044fadbf6b"/>
    <xsd:import namespace="6d5b00a3-2908-42c8-ae31-a075a6fa40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9a3d5-4d5d-417a-93bc-df044fadbf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b00a3-2908-42c8-ae31-a075a6fa4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69DEA0-3AA7-4E2D-A361-B3B151B192B1}">
  <ds:schemaRefs>
    <ds:schemaRef ds:uri="8ea9a3d5-4d5d-417a-93bc-df044fadbf6b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6d5b00a3-2908-42c8-ae31-a075a6fa406c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D41C274-08CB-4D1D-8DD6-DA36738A9181}">
  <ds:schemaRefs>
    <ds:schemaRef ds:uri="6d5b00a3-2908-42c8-ae31-a075a6fa406c"/>
    <ds:schemaRef ds:uri="8ea9a3d5-4d5d-417a-93bc-df044fadbf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C45119B-8361-4E4D-8A54-B71C637E3F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Widescreen</PresentationFormat>
  <Paragraphs>146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Wingdings</vt:lpstr>
      <vt:lpstr>Crop</vt:lpstr>
      <vt:lpstr>Acrobat Document</vt:lpstr>
      <vt:lpstr>Contracts 101  May 15, 2018</vt:lpstr>
      <vt:lpstr>What is a contract?</vt:lpstr>
      <vt:lpstr>What is a contract?</vt:lpstr>
      <vt:lpstr>What does that mean?!</vt:lpstr>
      <vt:lpstr>Why does this process take so long?</vt:lpstr>
      <vt:lpstr>How do I get my agreement signed? What are the steps? Who can help me? Where do I even start?</vt:lpstr>
      <vt:lpstr>Purchasing: How to Play the Game The Team: Wendy, Tom, Jackie, Teri </vt:lpstr>
      <vt:lpstr>Business Services: What Equipment and Safety Checks do you Need? The Team:  Michele &amp; Laura</vt:lpstr>
      <vt:lpstr>General Counsel:  Are you following the rules?  What happens if you don’t? The team:  Carrick, Jessica, Karen, Kayla</vt:lpstr>
      <vt:lpstr>Privileged Communications</vt:lpstr>
      <vt:lpstr>How  can I help make this faster?</vt:lpstr>
      <vt:lpstr>Announcing, for the first time in North America . . . </vt:lpstr>
      <vt:lpstr>Still not sure?  ASK!!</vt:lpstr>
      <vt:lpstr>Questions?</vt:lpstr>
      <vt:lpstr>Two more things . . . </vt:lpstr>
      <vt:lpstr>GDPR</vt:lpstr>
      <vt:lpstr>Logistical Services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Contracts 101  May 15, 2018</dc:title>
  <dc:creator>Jessica M. Swartz</dc:creator>
  <cp:lastModifiedBy>Laura Weber</cp:lastModifiedBy>
  <cp:revision>3</cp:revision>
  <dcterms:modified xsi:type="dcterms:W3CDTF">2021-09-17T16:01:39Z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0x01010024423F4E22D49F4D9E9DA57D250B560C</vt:lpwstr>
  </property>
</Properties>
</file>