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8" r:id="rId2"/>
    <p:sldId id="283" r:id="rId3"/>
    <p:sldId id="259" r:id="rId4"/>
    <p:sldId id="272" r:id="rId5"/>
    <p:sldId id="287" r:id="rId6"/>
    <p:sldId id="285" r:id="rId7"/>
    <p:sldId id="290" r:id="rId8"/>
    <p:sldId id="293" r:id="rId9"/>
    <p:sldId id="294" r:id="rId10"/>
    <p:sldId id="295" r:id="rId11"/>
    <p:sldId id="296" r:id="rId12"/>
    <p:sldId id="297" r:id="rId1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EACA"/>
          </a:solidFill>
        </a:fill>
      </a:tcStyle>
    </a:wholeTbl>
    <a:band2H>
      <a:tcTxStyle/>
      <a:tcStyle>
        <a:tcBdr/>
        <a:fill>
          <a:solidFill>
            <a:srgbClr val="FCF5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BD7"/>
          </a:solidFill>
        </a:fill>
      </a:tcStyle>
    </a:wholeTbl>
    <a:band2H>
      <a:tcTxStyle/>
      <a:tcStyle>
        <a:tcBdr/>
        <a:fill>
          <a:solidFill>
            <a:srgbClr val="E6EE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DFF1"/>
          </a:solidFill>
        </a:fill>
      </a:tcStyle>
    </a:wholeTbl>
    <a:band2H>
      <a:tcTxStyle/>
      <a:tcStyle>
        <a:tcBdr/>
        <a:fill>
          <a:solidFill>
            <a:srgbClr val="F4EFF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5"/>
  </p:normalViewPr>
  <p:slideViewPr>
    <p:cSldViewPr snapToGrid="0" snapToObjects="1">
      <p:cViewPr varScale="1">
        <p:scale>
          <a:sx n="104" d="100"/>
          <a:sy n="104" d="100"/>
        </p:scale>
        <p:origin x="178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467FB7-AB59-8942-A9FF-A6AF92907299}" type="doc">
      <dgm:prSet loTypeId="urn:microsoft.com/office/officeart/2005/8/layout/h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4B874D-5A69-8C45-9C88-5E2A7F000F82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CV</a:t>
          </a:r>
        </a:p>
      </dgm:t>
    </dgm:pt>
    <dgm:pt modelId="{CB269C81-1F9F-3549-8D7A-7296180BA595}" type="parTrans" cxnId="{9D149A22-2E93-C84E-BAB9-7500CEAD76C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8342FFF-8EF2-CD45-BDBF-D3053693A91C}" type="sibTrans" cxnId="{9D149A22-2E93-C84E-BAB9-7500CEAD76C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E4F0822-1AFC-A94F-B274-8BB36FBB3220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Format</a:t>
          </a:r>
          <a:br>
            <a:rPr lang="en-US" dirty="0">
              <a:solidFill>
                <a:schemeClr val="tx1"/>
              </a:solidFill>
            </a:rPr>
          </a:br>
          <a:endParaRPr lang="en-US" dirty="0">
            <a:solidFill>
              <a:schemeClr val="tx1"/>
            </a:solidFill>
          </a:endParaRPr>
        </a:p>
      </dgm:t>
    </dgm:pt>
    <dgm:pt modelId="{7DADFE46-A40A-384C-BBD9-0F0986353BD4}" type="parTrans" cxnId="{B2619595-0A9E-BB46-A372-0E3875BABED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3881D60-115E-7549-A3AC-F34BA622F937}" type="sibTrans" cxnId="{B2619595-0A9E-BB46-A372-0E3875BABED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7883B79-F475-9949-B35D-DAFDE078FAD6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Content</a:t>
          </a:r>
        </a:p>
      </dgm:t>
    </dgm:pt>
    <dgm:pt modelId="{9781909D-55D9-2F41-9427-3F88D1665893}" type="parTrans" cxnId="{065C0C6C-119F-EA4A-AAB4-6E1DE6A6866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A3A1B0A-310D-8E4D-ADB7-CEF6FE81F646}" type="sibTrans" cxnId="{065C0C6C-119F-EA4A-AAB4-6E1DE6A6866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DF5DE8D-734A-004A-A7BA-CF353BA57862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Letter of Intent</a:t>
          </a:r>
        </a:p>
      </dgm:t>
    </dgm:pt>
    <dgm:pt modelId="{48391C9B-7F49-334F-AB43-743E172862A4}" type="parTrans" cxnId="{6DD8CC09-DD17-9346-90A3-4574ECF89D3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266C29F-AA95-004B-A900-B89F4EA440AD}" type="sibTrans" cxnId="{6DD8CC09-DD17-9346-90A3-4574ECF89D3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8C4E3D5-0258-B24A-B97B-165258DAAACC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Format</a:t>
          </a:r>
          <a:br>
            <a:rPr lang="en-US" dirty="0">
              <a:solidFill>
                <a:schemeClr val="tx1"/>
              </a:solidFill>
            </a:rPr>
          </a:br>
          <a:endParaRPr lang="en-US" dirty="0">
            <a:solidFill>
              <a:schemeClr val="tx1"/>
            </a:solidFill>
          </a:endParaRPr>
        </a:p>
      </dgm:t>
    </dgm:pt>
    <dgm:pt modelId="{C65FE4E7-BE93-6248-BE13-C52E9FF8B836}" type="parTrans" cxnId="{A2D8F46E-13E0-8049-B0E5-FF0A449B3A9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2A0E2DF-A7FA-4F4F-89B5-A98B612AE455}" type="sibTrans" cxnId="{A2D8F46E-13E0-8049-B0E5-FF0A449B3A9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F6DC547-F723-9B44-B2E8-6813A5037DC8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Tailored Discussion</a:t>
          </a:r>
        </a:p>
      </dgm:t>
    </dgm:pt>
    <dgm:pt modelId="{65EC545D-93B8-724C-865C-B687C6D2F6C4}" type="parTrans" cxnId="{CD7E7893-8422-1949-9FA2-F636FEDC50B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F48449B-77E7-A242-8EEF-462CAD15D006}" type="sibTrans" cxnId="{CD7E7893-8422-1949-9FA2-F636FEDC50B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8E08A5E-900B-E542-9B8F-CF479B9BDFAE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Teaching Philosophy</a:t>
          </a:r>
        </a:p>
      </dgm:t>
    </dgm:pt>
    <dgm:pt modelId="{7485CA2B-2F4F-2547-820E-22EF7B0BD043}" type="parTrans" cxnId="{71EE451C-BACD-4D47-8CFB-D836F6A67F0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1FCDA4B-E427-F44B-A168-B2E571C63E93}" type="sibTrans" cxnId="{71EE451C-BACD-4D47-8CFB-D836F6A67F0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5979204-C216-3549-B291-143C0A5EE22E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Clear thesis</a:t>
          </a:r>
          <a:br>
            <a:rPr lang="en-US" dirty="0">
              <a:solidFill>
                <a:schemeClr val="tx1"/>
              </a:solidFill>
            </a:rPr>
          </a:br>
          <a:endParaRPr lang="en-US" dirty="0">
            <a:solidFill>
              <a:schemeClr val="tx1"/>
            </a:solidFill>
          </a:endParaRPr>
        </a:p>
      </dgm:t>
    </dgm:pt>
    <dgm:pt modelId="{B10E604B-B060-8F4C-A018-17C433A3FB7D}" type="parTrans" cxnId="{70C2A6FD-DEB0-A245-B555-67A87BBE3EE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58323B9-AD63-4141-B77F-F30ED88E134C}" type="sibTrans" cxnId="{70C2A6FD-DEB0-A245-B555-67A87BBE3EE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32CB171-38F1-C94A-AD87-C007A3D8C034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Well-developed examples</a:t>
          </a:r>
        </a:p>
      </dgm:t>
    </dgm:pt>
    <dgm:pt modelId="{88EF1E15-8BBF-ED44-A6D2-3B29DD15B0FB}" type="parTrans" cxnId="{1E7C35E3-B4E1-5148-A6C3-7AA2892ED0F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774117D-C618-F645-B349-837AFF0920C7}" type="sibTrans" cxnId="{1E7C35E3-B4E1-5148-A6C3-7AA2892ED0F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3603E95-B791-3A40-84A2-B3391E3ECE64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Interview Skills</a:t>
          </a:r>
        </a:p>
      </dgm:t>
    </dgm:pt>
    <dgm:pt modelId="{556B5ED8-4551-6946-8A61-2CF97BE08227}" type="parTrans" cxnId="{45E5F9E2-4567-EF43-87F5-6F88795CBFB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9B3CB5C-D605-DE42-BDCE-07D996ED95AA}" type="sibTrans" cxnId="{45E5F9E2-4567-EF43-87F5-6F88795CBFB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DF1CFCB-86CA-0A4C-A18E-60193268DCD4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Video Presentation</a:t>
          </a:r>
          <a:br>
            <a:rPr lang="en-US" dirty="0">
              <a:solidFill>
                <a:schemeClr val="tx1"/>
              </a:solidFill>
            </a:rPr>
          </a:br>
          <a:endParaRPr lang="en-US" dirty="0">
            <a:solidFill>
              <a:schemeClr val="tx1"/>
            </a:solidFill>
          </a:endParaRPr>
        </a:p>
      </dgm:t>
    </dgm:pt>
    <dgm:pt modelId="{6A6572C6-3DE7-3945-B616-AD2E9DC665F1}" type="parTrans" cxnId="{AA3151B3-4895-F44B-9E07-1990D860653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825BFDE-83DD-A543-BD04-1F622175F57A}" type="sibTrans" cxnId="{AA3151B3-4895-F44B-9E07-1990D860653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BABBFBB-33C6-4140-AF39-A38018B6C71C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Outlined responses</a:t>
          </a:r>
        </a:p>
      </dgm:t>
    </dgm:pt>
    <dgm:pt modelId="{665C70EE-2349-FD4D-8ED0-19411BBDE756}" type="parTrans" cxnId="{072F0A22-8B25-7945-9FD3-ECF7E7862DE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9AA0F60-3B78-4F4E-83FE-83F472BF0EB9}" type="sibTrans" cxnId="{072F0A22-8B25-7945-9FD3-ECF7E7862DE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2079B4A-C272-4A49-B706-7595FD3BE653}" type="pres">
      <dgm:prSet presAssocID="{8D467FB7-AB59-8942-A9FF-A6AF92907299}" presName="Name0" presStyleCnt="0">
        <dgm:presLayoutVars>
          <dgm:dir/>
          <dgm:animLvl val="lvl"/>
          <dgm:resizeHandles val="exact"/>
        </dgm:presLayoutVars>
      </dgm:prSet>
      <dgm:spPr/>
    </dgm:pt>
    <dgm:pt modelId="{95631D19-AC0D-2E49-91D7-25BFDD9E84D6}" type="pres">
      <dgm:prSet presAssocID="{754B874D-5A69-8C45-9C88-5E2A7F000F82}" presName="composite" presStyleCnt="0"/>
      <dgm:spPr/>
    </dgm:pt>
    <dgm:pt modelId="{17917E57-696A-1143-B80D-178C41C410E4}" type="pres">
      <dgm:prSet presAssocID="{754B874D-5A69-8C45-9C88-5E2A7F000F82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B305429C-EE8B-1549-9B64-D0F2F0F0EE01}" type="pres">
      <dgm:prSet presAssocID="{754B874D-5A69-8C45-9C88-5E2A7F000F82}" presName="desTx" presStyleLbl="alignAccFollowNode1" presStyleIdx="0" presStyleCnt="4">
        <dgm:presLayoutVars>
          <dgm:bulletEnabled val="1"/>
        </dgm:presLayoutVars>
      </dgm:prSet>
      <dgm:spPr/>
    </dgm:pt>
    <dgm:pt modelId="{8354A78F-0A27-A24D-9783-43856A71F4C1}" type="pres">
      <dgm:prSet presAssocID="{88342FFF-8EF2-CD45-BDBF-D3053693A91C}" presName="space" presStyleCnt="0"/>
      <dgm:spPr/>
    </dgm:pt>
    <dgm:pt modelId="{E3DB8D32-DD35-C44B-9958-DDE0D4F1824A}" type="pres">
      <dgm:prSet presAssocID="{9DF5DE8D-734A-004A-A7BA-CF353BA57862}" presName="composite" presStyleCnt="0"/>
      <dgm:spPr/>
    </dgm:pt>
    <dgm:pt modelId="{AE1AAA81-9374-2F40-A63C-B283057B42E7}" type="pres">
      <dgm:prSet presAssocID="{9DF5DE8D-734A-004A-A7BA-CF353BA57862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BF55E6AF-0A11-4E42-A786-300ECF27D0D9}" type="pres">
      <dgm:prSet presAssocID="{9DF5DE8D-734A-004A-A7BA-CF353BA57862}" presName="desTx" presStyleLbl="alignAccFollowNode1" presStyleIdx="1" presStyleCnt="4">
        <dgm:presLayoutVars>
          <dgm:bulletEnabled val="1"/>
        </dgm:presLayoutVars>
      </dgm:prSet>
      <dgm:spPr/>
    </dgm:pt>
    <dgm:pt modelId="{32EC865D-CB13-CC4C-8E1B-29D110D2EFA6}" type="pres">
      <dgm:prSet presAssocID="{E266C29F-AA95-004B-A900-B89F4EA440AD}" presName="space" presStyleCnt="0"/>
      <dgm:spPr/>
    </dgm:pt>
    <dgm:pt modelId="{FA1EB436-7285-C64E-BBCD-E2BA80EB93F5}" type="pres">
      <dgm:prSet presAssocID="{18E08A5E-900B-E542-9B8F-CF479B9BDFAE}" presName="composite" presStyleCnt="0"/>
      <dgm:spPr/>
    </dgm:pt>
    <dgm:pt modelId="{DCF578CB-14CF-374B-AB9C-25793DE02F80}" type="pres">
      <dgm:prSet presAssocID="{18E08A5E-900B-E542-9B8F-CF479B9BDFAE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8D8E9531-301F-0148-95CC-E9C27E9E6E1E}" type="pres">
      <dgm:prSet presAssocID="{18E08A5E-900B-E542-9B8F-CF479B9BDFAE}" presName="desTx" presStyleLbl="alignAccFollowNode1" presStyleIdx="2" presStyleCnt="4">
        <dgm:presLayoutVars>
          <dgm:bulletEnabled val="1"/>
        </dgm:presLayoutVars>
      </dgm:prSet>
      <dgm:spPr/>
    </dgm:pt>
    <dgm:pt modelId="{2943ACAB-0B0E-344F-862F-9F55CC41AF3C}" type="pres">
      <dgm:prSet presAssocID="{31FCDA4B-E427-F44B-A168-B2E571C63E93}" presName="space" presStyleCnt="0"/>
      <dgm:spPr/>
    </dgm:pt>
    <dgm:pt modelId="{87565C93-8FE1-5046-BE1D-1E1CDA038D16}" type="pres">
      <dgm:prSet presAssocID="{A3603E95-B791-3A40-84A2-B3391E3ECE64}" presName="composite" presStyleCnt="0"/>
      <dgm:spPr/>
    </dgm:pt>
    <dgm:pt modelId="{E5FAB099-DF30-EF4F-AB23-B49D7AF4AE80}" type="pres">
      <dgm:prSet presAssocID="{A3603E95-B791-3A40-84A2-B3391E3ECE64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14AA584E-2081-7641-B333-890EFCDC173E}" type="pres">
      <dgm:prSet presAssocID="{A3603E95-B791-3A40-84A2-B3391E3ECE64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6DD8CC09-DD17-9346-90A3-4574ECF89D39}" srcId="{8D467FB7-AB59-8942-A9FF-A6AF92907299}" destId="{9DF5DE8D-734A-004A-A7BA-CF353BA57862}" srcOrd="1" destOrd="0" parTransId="{48391C9B-7F49-334F-AB43-743E172862A4}" sibTransId="{E266C29F-AA95-004B-A900-B89F4EA440AD}"/>
    <dgm:cxn modelId="{71EE451C-BACD-4D47-8CFB-D836F6A67F04}" srcId="{8D467FB7-AB59-8942-A9FF-A6AF92907299}" destId="{18E08A5E-900B-E542-9B8F-CF479B9BDFAE}" srcOrd="2" destOrd="0" parTransId="{7485CA2B-2F4F-2547-820E-22EF7B0BD043}" sibTransId="{31FCDA4B-E427-F44B-A168-B2E571C63E93}"/>
    <dgm:cxn modelId="{072F0A22-8B25-7945-9FD3-ECF7E7862DE5}" srcId="{A3603E95-B791-3A40-84A2-B3391E3ECE64}" destId="{8BABBFBB-33C6-4140-AF39-A38018B6C71C}" srcOrd="1" destOrd="0" parTransId="{665C70EE-2349-FD4D-8ED0-19411BBDE756}" sibTransId="{19AA0F60-3B78-4F4E-83FE-83F472BF0EB9}"/>
    <dgm:cxn modelId="{9D149A22-2E93-C84E-BAB9-7500CEAD76C3}" srcId="{8D467FB7-AB59-8942-A9FF-A6AF92907299}" destId="{754B874D-5A69-8C45-9C88-5E2A7F000F82}" srcOrd="0" destOrd="0" parTransId="{CB269C81-1F9F-3549-8D7A-7296180BA595}" sibTransId="{88342FFF-8EF2-CD45-BDBF-D3053693A91C}"/>
    <dgm:cxn modelId="{1F063627-BC5C-4F4E-9BD0-C254252936E1}" type="presOf" srcId="{18E08A5E-900B-E542-9B8F-CF479B9BDFAE}" destId="{DCF578CB-14CF-374B-AB9C-25793DE02F80}" srcOrd="0" destOrd="0" presId="urn:microsoft.com/office/officeart/2005/8/layout/hList1"/>
    <dgm:cxn modelId="{798EA331-9D3D-D44A-8FD2-63A23BF65DFF}" type="presOf" srcId="{032CB171-38F1-C94A-AD87-C007A3D8C034}" destId="{8D8E9531-301F-0148-95CC-E9C27E9E6E1E}" srcOrd="0" destOrd="1" presId="urn:microsoft.com/office/officeart/2005/8/layout/hList1"/>
    <dgm:cxn modelId="{1C87883F-AAC0-DD45-9E65-FA6CD8A11ACF}" type="presOf" srcId="{9DF5DE8D-734A-004A-A7BA-CF353BA57862}" destId="{AE1AAA81-9374-2F40-A63C-B283057B42E7}" srcOrd="0" destOrd="0" presId="urn:microsoft.com/office/officeart/2005/8/layout/hList1"/>
    <dgm:cxn modelId="{DE2A6348-1ABE-7347-BF83-B7B91DA7CBB3}" type="presOf" srcId="{F5979204-C216-3549-B291-143C0A5EE22E}" destId="{8D8E9531-301F-0148-95CC-E9C27E9E6E1E}" srcOrd="0" destOrd="0" presId="urn:microsoft.com/office/officeart/2005/8/layout/hList1"/>
    <dgm:cxn modelId="{065C0C6C-119F-EA4A-AAB4-6E1DE6A68669}" srcId="{754B874D-5A69-8C45-9C88-5E2A7F000F82}" destId="{E7883B79-F475-9949-B35D-DAFDE078FAD6}" srcOrd="1" destOrd="0" parTransId="{9781909D-55D9-2F41-9427-3F88D1665893}" sibTransId="{9A3A1B0A-310D-8E4D-ADB7-CEF6FE81F646}"/>
    <dgm:cxn modelId="{A2D8F46E-13E0-8049-B0E5-FF0A449B3A93}" srcId="{9DF5DE8D-734A-004A-A7BA-CF353BA57862}" destId="{D8C4E3D5-0258-B24A-B97B-165258DAAACC}" srcOrd="0" destOrd="0" parTransId="{C65FE4E7-BE93-6248-BE13-C52E9FF8B836}" sibTransId="{02A0E2DF-A7FA-4F4F-89B5-A98B612AE455}"/>
    <dgm:cxn modelId="{DB391D7F-9A53-9B4B-BC2A-1F4DEE69C41E}" type="presOf" srcId="{E7883B79-F475-9949-B35D-DAFDE078FAD6}" destId="{B305429C-EE8B-1549-9B64-D0F2F0F0EE01}" srcOrd="0" destOrd="1" presId="urn:microsoft.com/office/officeart/2005/8/layout/hList1"/>
    <dgm:cxn modelId="{9F5BC889-D360-1447-97A6-9E68338960A0}" type="presOf" srcId="{8D467FB7-AB59-8942-A9FF-A6AF92907299}" destId="{42079B4A-C272-4A49-B706-7595FD3BE653}" srcOrd="0" destOrd="0" presId="urn:microsoft.com/office/officeart/2005/8/layout/hList1"/>
    <dgm:cxn modelId="{9DDFE58B-6B71-B841-9D07-5D9327E3D97C}" type="presOf" srcId="{D8C4E3D5-0258-B24A-B97B-165258DAAACC}" destId="{BF55E6AF-0A11-4E42-A786-300ECF27D0D9}" srcOrd="0" destOrd="0" presId="urn:microsoft.com/office/officeart/2005/8/layout/hList1"/>
    <dgm:cxn modelId="{CD7E7893-8422-1949-9FA2-F636FEDC50B9}" srcId="{9DF5DE8D-734A-004A-A7BA-CF353BA57862}" destId="{0F6DC547-F723-9B44-B2E8-6813A5037DC8}" srcOrd="1" destOrd="0" parTransId="{65EC545D-93B8-724C-865C-B687C6D2F6C4}" sibTransId="{4F48449B-77E7-A242-8EEF-462CAD15D006}"/>
    <dgm:cxn modelId="{B2619595-0A9E-BB46-A372-0E3875BABEDC}" srcId="{754B874D-5A69-8C45-9C88-5E2A7F000F82}" destId="{4E4F0822-1AFC-A94F-B274-8BB36FBB3220}" srcOrd="0" destOrd="0" parTransId="{7DADFE46-A40A-384C-BBD9-0F0986353BD4}" sibTransId="{A3881D60-115E-7549-A3AC-F34BA622F937}"/>
    <dgm:cxn modelId="{574D7EAD-BB35-D743-858B-9BBA69569CEA}" type="presOf" srcId="{754B874D-5A69-8C45-9C88-5E2A7F000F82}" destId="{17917E57-696A-1143-B80D-178C41C410E4}" srcOrd="0" destOrd="0" presId="urn:microsoft.com/office/officeart/2005/8/layout/hList1"/>
    <dgm:cxn modelId="{AA3151B3-4895-F44B-9E07-1990D860653C}" srcId="{A3603E95-B791-3A40-84A2-B3391E3ECE64}" destId="{7DF1CFCB-86CA-0A4C-A18E-60193268DCD4}" srcOrd="0" destOrd="0" parTransId="{6A6572C6-3DE7-3945-B616-AD2E9DC665F1}" sibTransId="{C825BFDE-83DD-A543-BD04-1F622175F57A}"/>
    <dgm:cxn modelId="{5CA138CA-1852-604A-BF17-A5F402285504}" type="presOf" srcId="{7DF1CFCB-86CA-0A4C-A18E-60193268DCD4}" destId="{14AA584E-2081-7641-B333-890EFCDC173E}" srcOrd="0" destOrd="0" presId="urn:microsoft.com/office/officeart/2005/8/layout/hList1"/>
    <dgm:cxn modelId="{5E8CE9CB-8240-3643-AB21-1742F6DC2D77}" type="presOf" srcId="{4E4F0822-1AFC-A94F-B274-8BB36FBB3220}" destId="{B305429C-EE8B-1549-9B64-D0F2F0F0EE01}" srcOrd="0" destOrd="0" presId="urn:microsoft.com/office/officeart/2005/8/layout/hList1"/>
    <dgm:cxn modelId="{CCA8E7DC-974B-0142-ABBB-9EC4D5BF5398}" type="presOf" srcId="{8BABBFBB-33C6-4140-AF39-A38018B6C71C}" destId="{14AA584E-2081-7641-B333-890EFCDC173E}" srcOrd="0" destOrd="1" presId="urn:microsoft.com/office/officeart/2005/8/layout/hList1"/>
    <dgm:cxn modelId="{67FD4EDF-A0C8-3547-9224-2E397062C64A}" type="presOf" srcId="{A3603E95-B791-3A40-84A2-B3391E3ECE64}" destId="{E5FAB099-DF30-EF4F-AB23-B49D7AF4AE80}" srcOrd="0" destOrd="0" presId="urn:microsoft.com/office/officeart/2005/8/layout/hList1"/>
    <dgm:cxn modelId="{45E5F9E2-4567-EF43-87F5-6F88795CBFB7}" srcId="{8D467FB7-AB59-8942-A9FF-A6AF92907299}" destId="{A3603E95-B791-3A40-84A2-B3391E3ECE64}" srcOrd="3" destOrd="0" parTransId="{556B5ED8-4551-6946-8A61-2CF97BE08227}" sibTransId="{69B3CB5C-D605-DE42-BDCE-07D996ED95AA}"/>
    <dgm:cxn modelId="{277011E3-BF53-2145-9E23-8E3EACD34DC8}" type="presOf" srcId="{0F6DC547-F723-9B44-B2E8-6813A5037DC8}" destId="{BF55E6AF-0A11-4E42-A786-300ECF27D0D9}" srcOrd="0" destOrd="1" presId="urn:microsoft.com/office/officeart/2005/8/layout/hList1"/>
    <dgm:cxn modelId="{1E7C35E3-B4E1-5148-A6C3-7AA2892ED0F5}" srcId="{18E08A5E-900B-E542-9B8F-CF479B9BDFAE}" destId="{032CB171-38F1-C94A-AD87-C007A3D8C034}" srcOrd="1" destOrd="0" parTransId="{88EF1E15-8BBF-ED44-A6D2-3B29DD15B0FB}" sibTransId="{0774117D-C618-F645-B349-837AFF0920C7}"/>
    <dgm:cxn modelId="{70C2A6FD-DEB0-A245-B555-67A87BBE3EEC}" srcId="{18E08A5E-900B-E542-9B8F-CF479B9BDFAE}" destId="{F5979204-C216-3549-B291-143C0A5EE22E}" srcOrd="0" destOrd="0" parTransId="{B10E604B-B060-8F4C-A018-17C433A3FB7D}" sibTransId="{458323B9-AD63-4141-B77F-F30ED88E134C}"/>
    <dgm:cxn modelId="{7B0EAB56-95FE-DE4C-A551-557F681606C3}" type="presParOf" srcId="{42079B4A-C272-4A49-B706-7595FD3BE653}" destId="{95631D19-AC0D-2E49-91D7-25BFDD9E84D6}" srcOrd="0" destOrd="0" presId="urn:microsoft.com/office/officeart/2005/8/layout/hList1"/>
    <dgm:cxn modelId="{9F00B02E-CD06-7F41-BEE2-98D64585301C}" type="presParOf" srcId="{95631D19-AC0D-2E49-91D7-25BFDD9E84D6}" destId="{17917E57-696A-1143-B80D-178C41C410E4}" srcOrd="0" destOrd="0" presId="urn:microsoft.com/office/officeart/2005/8/layout/hList1"/>
    <dgm:cxn modelId="{29BFBA54-E5DF-4646-9E15-93D6C214E1C0}" type="presParOf" srcId="{95631D19-AC0D-2E49-91D7-25BFDD9E84D6}" destId="{B305429C-EE8B-1549-9B64-D0F2F0F0EE01}" srcOrd="1" destOrd="0" presId="urn:microsoft.com/office/officeart/2005/8/layout/hList1"/>
    <dgm:cxn modelId="{CEF0FF53-DB81-CB44-94C0-450753111692}" type="presParOf" srcId="{42079B4A-C272-4A49-B706-7595FD3BE653}" destId="{8354A78F-0A27-A24D-9783-43856A71F4C1}" srcOrd="1" destOrd="0" presId="urn:microsoft.com/office/officeart/2005/8/layout/hList1"/>
    <dgm:cxn modelId="{DD29E6C7-9BB4-1249-BC04-24591A2D3D02}" type="presParOf" srcId="{42079B4A-C272-4A49-B706-7595FD3BE653}" destId="{E3DB8D32-DD35-C44B-9958-DDE0D4F1824A}" srcOrd="2" destOrd="0" presId="urn:microsoft.com/office/officeart/2005/8/layout/hList1"/>
    <dgm:cxn modelId="{294F7978-7ABA-D54E-8740-0C7E8DB8665F}" type="presParOf" srcId="{E3DB8D32-DD35-C44B-9958-DDE0D4F1824A}" destId="{AE1AAA81-9374-2F40-A63C-B283057B42E7}" srcOrd="0" destOrd="0" presId="urn:microsoft.com/office/officeart/2005/8/layout/hList1"/>
    <dgm:cxn modelId="{4C23742E-6B6B-524F-B841-AEF5322009BB}" type="presParOf" srcId="{E3DB8D32-DD35-C44B-9958-DDE0D4F1824A}" destId="{BF55E6AF-0A11-4E42-A786-300ECF27D0D9}" srcOrd="1" destOrd="0" presId="urn:microsoft.com/office/officeart/2005/8/layout/hList1"/>
    <dgm:cxn modelId="{4560AE0D-5DD2-6B42-813D-2D6E26AACC00}" type="presParOf" srcId="{42079B4A-C272-4A49-B706-7595FD3BE653}" destId="{32EC865D-CB13-CC4C-8E1B-29D110D2EFA6}" srcOrd="3" destOrd="0" presId="urn:microsoft.com/office/officeart/2005/8/layout/hList1"/>
    <dgm:cxn modelId="{809D1A7B-2B10-6241-B51A-8A157BF3C15A}" type="presParOf" srcId="{42079B4A-C272-4A49-B706-7595FD3BE653}" destId="{FA1EB436-7285-C64E-BBCD-E2BA80EB93F5}" srcOrd="4" destOrd="0" presId="urn:microsoft.com/office/officeart/2005/8/layout/hList1"/>
    <dgm:cxn modelId="{195A7A93-4FA8-FC42-944F-45A0AF6E46D5}" type="presParOf" srcId="{FA1EB436-7285-C64E-BBCD-E2BA80EB93F5}" destId="{DCF578CB-14CF-374B-AB9C-25793DE02F80}" srcOrd="0" destOrd="0" presId="urn:microsoft.com/office/officeart/2005/8/layout/hList1"/>
    <dgm:cxn modelId="{97BCE9C4-4931-444E-944D-701F394117BB}" type="presParOf" srcId="{FA1EB436-7285-C64E-BBCD-E2BA80EB93F5}" destId="{8D8E9531-301F-0148-95CC-E9C27E9E6E1E}" srcOrd="1" destOrd="0" presId="urn:microsoft.com/office/officeart/2005/8/layout/hList1"/>
    <dgm:cxn modelId="{8F3B8E3A-F29F-C74F-880D-CAF19E391038}" type="presParOf" srcId="{42079B4A-C272-4A49-B706-7595FD3BE653}" destId="{2943ACAB-0B0E-344F-862F-9F55CC41AF3C}" srcOrd="5" destOrd="0" presId="urn:microsoft.com/office/officeart/2005/8/layout/hList1"/>
    <dgm:cxn modelId="{FD474BA9-C1B1-1E4C-9A1D-31CD8883833A}" type="presParOf" srcId="{42079B4A-C272-4A49-B706-7595FD3BE653}" destId="{87565C93-8FE1-5046-BE1D-1E1CDA038D16}" srcOrd="6" destOrd="0" presId="urn:microsoft.com/office/officeart/2005/8/layout/hList1"/>
    <dgm:cxn modelId="{B01AAC46-13E2-5045-A5C1-04F9798411D7}" type="presParOf" srcId="{87565C93-8FE1-5046-BE1D-1E1CDA038D16}" destId="{E5FAB099-DF30-EF4F-AB23-B49D7AF4AE80}" srcOrd="0" destOrd="0" presId="urn:microsoft.com/office/officeart/2005/8/layout/hList1"/>
    <dgm:cxn modelId="{12AFB88A-821F-6E4E-BD27-E7BAC57D1BEB}" type="presParOf" srcId="{87565C93-8FE1-5046-BE1D-1E1CDA038D16}" destId="{14AA584E-2081-7641-B333-890EFCDC173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17E57-696A-1143-B80D-178C41C410E4}">
      <dsp:nvSpPr>
        <dsp:cNvPr id="0" name=""/>
        <dsp:cNvSpPr/>
      </dsp:nvSpPr>
      <dsp:spPr>
        <a:xfrm>
          <a:off x="3311" y="1408239"/>
          <a:ext cx="1991337" cy="652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CV</a:t>
          </a:r>
        </a:p>
      </dsp:txBody>
      <dsp:txXfrm>
        <a:off x="3311" y="1408239"/>
        <a:ext cx="1991337" cy="652733"/>
      </dsp:txXfrm>
    </dsp:sp>
    <dsp:sp modelId="{B305429C-EE8B-1549-9B64-D0F2F0F0EE01}">
      <dsp:nvSpPr>
        <dsp:cNvPr id="0" name=""/>
        <dsp:cNvSpPr/>
      </dsp:nvSpPr>
      <dsp:spPr>
        <a:xfrm>
          <a:off x="3311" y="2060972"/>
          <a:ext cx="1991337" cy="15434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tx1"/>
              </a:solidFill>
            </a:rPr>
            <a:t>Format</a:t>
          </a:r>
          <a:br>
            <a:rPr lang="en-US" sz="2100" kern="1200" dirty="0">
              <a:solidFill>
                <a:schemeClr val="tx1"/>
              </a:solidFill>
            </a:rPr>
          </a:br>
          <a:endParaRPr lang="en-US" sz="2100" kern="1200" dirty="0">
            <a:solidFill>
              <a:schemeClr val="tx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tx1"/>
              </a:solidFill>
            </a:rPr>
            <a:t>Content</a:t>
          </a:r>
        </a:p>
      </dsp:txBody>
      <dsp:txXfrm>
        <a:off x="3311" y="2060972"/>
        <a:ext cx="1991337" cy="1543411"/>
      </dsp:txXfrm>
    </dsp:sp>
    <dsp:sp modelId="{AE1AAA81-9374-2F40-A63C-B283057B42E7}">
      <dsp:nvSpPr>
        <dsp:cNvPr id="0" name=""/>
        <dsp:cNvSpPr/>
      </dsp:nvSpPr>
      <dsp:spPr>
        <a:xfrm>
          <a:off x="2273436" y="1408239"/>
          <a:ext cx="1991337" cy="652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Letter of Intent</a:t>
          </a:r>
        </a:p>
      </dsp:txBody>
      <dsp:txXfrm>
        <a:off x="2273436" y="1408239"/>
        <a:ext cx="1991337" cy="652733"/>
      </dsp:txXfrm>
    </dsp:sp>
    <dsp:sp modelId="{BF55E6AF-0A11-4E42-A786-300ECF27D0D9}">
      <dsp:nvSpPr>
        <dsp:cNvPr id="0" name=""/>
        <dsp:cNvSpPr/>
      </dsp:nvSpPr>
      <dsp:spPr>
        <a:xfrm>
          <a:off x="2273436" y="2060972"/>
          <a:ext cx="1991337" cy="15434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tx1"/>
              </a:solidFill>
            </a:rPr>
            <a:t>Format</a:t>
          </a:r>
          <a:br>
            <a:rPr lang="en-US" sz="2100" kern="1200" dirty="0">
              <a:solidFill>
                <a:schemeClr val="tx1"/>
              </a:solidFill>
            </a:rPr>
          </a:br>
          <a:endParaRPr lang="en-US" sz="2100" kern="1200" dirty="0">
            <a:solidFill>
              <a:schemeClr val="tx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tx1"/>
              </a:solidFill>
            </a:rPr>
            <a:t>Tailored Discussion</a:t>
          </a:r>
        </a:p>
      </dsp:txBody>
      <dsp:txXfrm>
        <a:off x="2273436" y="2060972"/>
        <a:ext cx="1991337" cy="1543411"/>
      </dsp:txXfrm>
    </dsp:sp>
    <dsp:sp modelId="{DCF578CB-14CF-374B-AB9C-25793DE02F80}">
      <dsp:nvSpPr>
        <dsp:cNvPr id="0" name=""/>
        <dsp:cNvSpPr/>
      </dsp:nvSpPr>
      <dsp:spPr>
        <a:xfrm>
          <a:off x="4543560" y="1408239"/>
          <a:ext cx="1991337" cy="652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Teaching Philosophy</a:t>
          </a:r>
        </a:p>
      </dsp:txBody>
      <dsp:txXfrm>
        <a:off x="4543560" y="1408239"/>
        <a:ext cx="1991337" cy="652733"/>
      </dsp:txXfrm>
    </dsp:sp>
    <dsp:sp modelId="{8D8E9531-301F-0148-95CC-E9C27E9E6E1E}">
      <dsp:nvSpPr>
        <dsp:cNvPr id="0" name=""/>
        <dsp:cNvSpPr/>
      </dsp:nvSpPr>
      <dsp:spPr>
        <a:xfrm>
          <a:off x="4543560" y="2060972"/>
          <a:ext cx="1991337" cy="15434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tx1"/>
              </a:solidFill>
            </a:rPr>
            <a:t>Clear thesis</a:t>
          </a:r>
          <a:br>
            <a:rPr lang="en-US" sz="2100" kern="1200" dirty="0">
              <a:solidFill>
                <a:schemeClr val="tx1"/>
              </a:solidFill>
            </a:rPr>
          </a:br>
          <a:endParaRPr lang="en-US" sz="2100" kern="1200" dirty="0">
            <a:solidFill>
              <a:schemeClr val="tx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tx1"/>
              </a:solidFill>
            </a:rPr>
            <a:t>Well-developed examples</a:t>
          </a:r>
        </a:p>
      </dsp:txBody>
      <dsp:txXfrm>
        <a:off x="4543560" y="2060972"/>
        <a:ext cx="1991337" cy="1543411"/>
      </dsp:txXfrm>
    </dsp:sp>
    <dsp:sp modelId="{E5FAB099-DF30-EF4F-AB23-B49D7AF4AE80}">
      <dsp:nvSpPr>
        <dsp:cNvPr id="0" name=""/>
        <dsp:cNvSpPr/>
      </dsp:nvSpPr>
      <dsp:spPr>
        <a:xfrm>
          <a:off x="6813685" y="1408239"/>
          <a:ext cx="1991337" cy="652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Interview Skills</a:t>
          </a:r>
        </a:p>
      </dsp:txBody>
      <dsp:txXfrm>
        <a:off x="6813685" y="1408239"/>
        <a:ext cx="1991337" cy="652733"/>
      </dsp:txXfrm>
    </dsp:sp>
    <dsp:sp modelId="{14AA584E-2081-7641-B333-890EFCDC173E}">
      <dsp:nvSpPr>
        <dsp:cNvPr id="0" name=""/>
        <dsp:cNvSpPr/>
      </dsp:nvSpPr>
      <dsp:spPr>
        <a:xfrm>
          <a:off x="6813685" y="2060972"/>
          <a:ext cx="1991337" cy="15434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tx1"/>
              </a:solidFill>
            </a:rPr>
            <a:t>Video Presentation</a:t>
          </a:r>
          <a:br>
            <a:rPr lang="en-US" sz="2100" kern="1200" dirty="0">
              <a:solidFill>
                <a:schemeClr val="tx1"/>
              </a:solidFill>
            </a:rPr>
          </a:br>
          <a:endParaRPr lang="en-US" sz="2100" kern="1200" dirty="0">
            <a:solidFill>
              <a:schemeClr val="tx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tx1"/>
              </a:solidFill>
            </a:rPr>
            <a:t>Outlined responses</a:t>
          </a:r>
        </a:p>
      </dsp:txBody>
      <dsp:txXfrm>
        <a:off x="6813685" y="2060972"/>
        <a:ext cx="1991337" cy="1543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3887" y="4589464"/>
            <a:ext cx="78867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1" cy="132556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9841" y="1681163"/>
            <a:ext cx="386834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29149" y="1681163"/>
            <a:ext cx="3887393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29840" y="2057400"/>
            <a:ext cx="2949180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56726" y="6414761"/>
            <a:ext cx="258624" cy="24830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crlt.umich.edu/resources-publications/teaching-philosophies-statement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0"/>
          <p:cNvSpPr/>
          <p:nvPr/>
        </p:nvSpPr>
        <p:spPr>
          <a:xfrm>
            <a:off x="0" y="2102"/>
            <a:ext cx="9144000" cy="6858001"/>
          </a:xfrm>
          <a:prstGeom prst="rect">
            <a:avLst/>
          </a:prstGeom>
          <a:solidFill>
            <a:srgbClr val="DF9F1E">
              <a:alpha val="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1" name="Title 1"/>
          <p:cNvSpPr txBox="1"/>
          <p:nvPr/>
        </p:nvSpPr>
        <p:spPr>
          <a:xfrm>
            <a:off x="690244" y="1912287"/>
            <a:ext cx="3943987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defTabSz="685800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122" name="Rectangle 2"/>
          <p:cNvSpPr/>
          <p:nvPr/>
        </p:nvSpPr>
        <p:spPr>
          <a:xfrm>
            <a:off x="0" y="6456400"/>
            <a:ext cx="9144000" cy="412231"/>
          </a:xfrm>
          <a:prstGeom prst="rect">
            <a:avLst/>
          </a:prstGeom>
          <a:solidFill>
            <a:srgbClr val="F1C5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5" name="Picture 9" descr="Picture 9"/>
          <p:cNvPicPr>
            <a:picLocks noChangeAspect="1"/>
          </p:cNvPicPr>
          <p:nvPr/>
        </p:nvPicPr>
        <p:blipFill>
          <a:blip r:embed="rId2"/>
          <a:srcRect t="3275" r="8294"/>
          <a:stretch>
            <a:fillRect/>
          </a:stretch>
        </p:blipFill>
        <p:spPr>
          <a:xfrm>
            <a:off x="5428689" y="-2"/>
            <a:ext cx="3715312" cy="31938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Picture 8" descr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687" y="5860286"/>
            <a:ext cx="1230326" cy="390829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1005BB7-7A7B-10E9-9881-C42A29163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Job Market Series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49A4010-58CA-8648-243A-233DFF7F6AD1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TEACHING PHILOSOPHY WORKSHOP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9"/>
          <p:cNvSpPr/>
          <p:nvPr/>
        </p:nvSpPr>
        <p:spPr>
          <a:xfrm>
            <a:off x="0" y="10630"/>
            <a:ext cx="9144000" cy="6858001"/>
          </a:xfrm>
          <a:prstGeom prst="rect">
            <a:avLst/>
          </a:prstGeom>
          <a:solidFill>
            <a:srgbClr val="DF9F1E">
              <a:alpha val="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6" name="Rectangle 6"/>
          <p:cNvSpPr/>
          <p:nvPr/>
        </p:nvSpPr>
        <p:spPr>
          <a:xfrm>
            <a:off x="0" y="6456400"/>
            <a:ext cx="9144000" cy="412231"/>
          </a:xfrm>
          <a:prstGeom prst="rect">
            <a:avLst/>
          </a:prstGeom>
          <a:solidFill>
            <a:srgbClr val="F1C5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9" name="Picture 8" descr="Picture 8"/>
          <p:cNvPicPr>
            <a:picLocks noChangeAspect="1"/>
          </p:cNvPicPr>
          <p:nvPr/>
        </p:nvPicPr>
        <p:blipFill>
          <a:blip r:embed="rId2"/>
          <a:srcRect t="3275" r="8294"/>
          <a:stretch>
            <a:fillRect/>
          </a:stretch>
        </p:blipFill>
        <p:spPr>
          <a:xfrm>
            <a:off x="5428689" y="-2"/>
            <a:ext cx="3715312" cy="31938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Picture 12" descr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687" y="5860286"/>
            <a:ext cx="1230326" cy="39082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7D3F25-EBAA-5D24-9D5F-B9DA317DF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4"/>
              </a:rPr>
              <a:t>University of Michigan CRLT Teaching Philosophy Resources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5DE5FA-0A96-6B6D-F87D-8C181AFA05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0F4CD3-AFE0-F943-2805-874DA2D4BD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9274"/>
            <a:ext cx="9144000" cy="476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44668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9"/>
          <p:cNvSpPr/>
          <p:nvPr/>
        </p:nvSpPr>
        <p:spPr>
          <a:xfrm>
            <a:off x="0" y="10630"/>
            <a:ext cx="9144000" cy="6858001"/>
          </a:xfrm>
          <a:prstGeom prst="rect">
            <a:avLst/>
          </a:prstGeom>
          <a:solidFill>
            <a:srgbClr val="DF9F1E">
              <a:alpha val="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6" name="Rectangle 6"/>
          <p:cNvSpPr/>
          <p:nvPr/>
        </p:nvSpPr>
        <p:spPr>
          <a:xfrm>
            <a:off x="0" y="6456400"/>
            <a:ext cx="9144000" cy="412231"/>
          </a:xfrm>
          <a:prstGeom prst="rect">
            <a:avLst/>
          </a:prstGeom>
          <a:solidFill>
            <a:srgbClr val="F1C5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9" name="Picture 8" descr="Picture 8"/>
          <p:cNvPicPr>
            <a:picLocks noChangeAspect="1"/>
          </p:cNvPicPr>
          <p:nvPr/>
        </p:nvPicPr>
        <p:blipFill>
          <a:blip r:embed="rId2"/>
          <a:srcRect t="3275" r="8294"/>
          <a:stretch>
            <a:fillRect/>
          </a:stretch>
        </p:blipFill>
        <p:spPr>
          <a:xfrm>
            <a:off x="5428689" y="-2"/>
            <a:ext cx="3715312" cy="31938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Picture 12" descr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687" y="5860286"/>
            <a:ext cx="1230326" cy="39082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7D3F25-EBAA-5D24-9D5F-B9DA317DF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Your Ideas about Teaching and Learning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D2C48-598C-F966-9C57-7E946A703295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 believe the role of the instructor is: </a:t>
            </a:r>
          </a:p>
          <a:p>
            <a:r>
              <a:rPr lang="en-US" dirty="0"/>
              <a:t>Students learn best when: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CC156C1-6AA2-F386-8A86-52F75C0D4E59}"/>
              </a:ext>
            </a:extLst>
          </p:cNvPr>
          <p:cNvSpPr txBox="1">
            <a:spLocks/>
          </p:cNvSpPr>
          <p:nvPr/>
        </p:nvSpPr>
        <p:spPr>
          <a:xfrm>
            <a:off x="4514850" y="1815537"/>
            <a:ext cx="38862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 lnSpcReduction="10000"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lvl="1" hangingPunct="1"/>
            <a:r>
              <a:rPr lang="en-US" dirty="0"/>
              <a:t>What is a learning objective that you (or your professor, if you are a TA) try to emphasize in a particular course? Explain a class activity that you have created to help the students achieve that learning objective </a:t>
            </a:r>
          </a:p>
        </p:txBody>
      </p:sp>
    </p:spTree>
    <p:extLst>
      <p:ext uri="{BB962C8B-B14F-4D97-AF65-F5344CB8AC3E}">
        <p14:creationId xmlns:p14="http://schemas.microsoft.com/office/powerpoint/2010/main" val="403943333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9"/>
          <p:cNvSpPr/>
          <p:nvPr/>
        </p:nvSpPr>
        <p:spPr>
          <a:xfrm>
            <a:off x="0" y="10630"/>
            <a:ext cx="9144000" cy="6858001"/>
          </a:xfrm>
          <a:prstGeom prst="rect">
            <a:avLst/>
          </a:prstGeom>
          <a:solidFill>
            <a:srgbClr val="DF9F1E">
              <a:alpha val="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6" name="Rectangle 6"/>
          <p:cNvSpPr/>
          <p:nvPr/>
        </p:nvSpPr>
        <p:spPr>
          <a:xfrm>
            <a:off x="0" y="6456400"/>
            <a:ext cx="9144000" cy="412231"/>
          </a:xfrm>
          <a:prstGeom prst="rect">
            <a:avLst/>
          </a:prstGeom>
          <a:solidFill>
            <a:srgbClr val="F1C5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9" name="Picture 8" descr="Picture 8"/>
          <p:cNvPicPr>
            <a:picLocks noChangeAspect="1"/>
          </p:cNvPicPr>
          <p:nvPr/>
        </p:nvPicPr>
        <p:blipFill>
          <a:blip r:embed="rId2"/>
          <a:srcRect t="3275" r="8294"/>
          <a:stretch>
            <a:fillRect/>
          </a:stretch>
        </p:blipFill>
        <p:spPr>
          <a:xfrm>
            <a:off x="5428689" y="-2"/>
            <a:ext cx="3715312" cy="31938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Picture 12" descr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687" y="5860286"/>
            <a:ext cx="1230326" cy="39082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7D3F25-EBAA-5D24-9D5F-B9DA317DF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Work Activity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5DE5FA-0A96-6B6D-F87D-8C181AFA05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Describe a teaching highlight to your partner and allow them to ask you questions about your experience.</a:t>
            </a:r>
          </a:p>
          <a:p>
            <a:pPr marL="514350" indent="-514350">
              <a:buAutoNum type="arabicPeriod"/>
            </a:pPr>
            <a:r>
              <a:rPr lang="en-US" dirty="0"/>
              <a:t>Switch roles, and listen as your partner describes their teaching highlight and then ask them questions about it.</a:t>
            </a:r>
          </a:p>
          <a:p>
            <a:pPr marL="514350" indent="-514350">
              <a:buAutoNum type="arabicPeriod"/>
            </a:pPr>
            <a:r>
              <a:rPr lang="en-US" dirty="0"/>
              <a:t>Be prepared to share each other’s examples with the group.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8350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9"/>
          <p:cNvSpPr/>
          <p:nvPr/>
        </p:nvSpPr>
        <p:spPr>
          <a:xfrm>
            <a:off x="0" y="10630"/>
            <a:ext cx="9144000" cy="6858001"/>
          </a:xfrm>
          <a:prstGeom prst="rect">
            <a:avLst/>
          </a:prstGeom>
          <a:solidFill>
            <a:srgbClr val="DF9F1E">
              <a:alpha val="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6" name="Rectangle 6"/>
          <p:cNvSpPr/>
          <p:nvPr/>
        </p:nvSpPr>
        <p:spPr>
          <a:xfrm>
            <a:off x="0" y="6456400"/>
            <a:ext cx="9144000" cy="412231"/>
          </a:xfrm>
          <a:prstGeom prst="rect">
            <a:avLst/>
          </a:prstGeom>
          <a:solidFill>
            <a:srgbClr val="F1C5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9" name="Picture 8" descr="Picture 8"/>
          <p:cNvPicPr>
            <a:picLocks noChangeAspect="1"/>
          </p:cNvPicPr>
          <p:nvPr/>
        </p:nvPicPr>
        <p:blipFill>
          <a:blip r:embed="rId2"/>
          <a:srcRect t="3275" r="8294"/>
          <a:stretch>
            <a:fillRect/>
          </a:stretch>
        </p:blipFill>
        <p:spPr>
          <a:xfrm>
            <a:off x="5428689" y="-2"/>
            <a:ext cx="3715312" cy="31938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Picture 12" descr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687" y="5860286"/>
            <a:ext cx="1230326" cy="39082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7D3F25-EBAA-5D24-9D5F-B9DA317DF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Session Agenda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5DE5FA-0A96-6B6D-F87D-8C181AFA05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Explanation of the Uses of a Teaching Philosophy Statement</a:t>
            </a:r>
          </a:p>
          <a:p>
            <a:r>
              <a:rPr lang="en-US" dirty="0"/>
              <a:t>Teaching Philosophy Template</a:t>
            </a:r>
          </a:p>
          <a:p>
            <a:r>
              <a:rPr lang="en-US" dirty="0"/>
              <a:t>Interviews and Idea Generation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25319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 1"/>
          <p:cNvSpPr txBox="1"/>
          <p:nvPr/>
        </p:nvSpPr>
        <p:spPr>
          <a:xfrm>
            <a:off x="812908" y="3339643"/>
            <a:ext cx="3943986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defTabSz="685800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129" name="Rectangle 4"/>
          <p:cNvSpPr/>
          <p:nvPr/>
        </p:nvSpPr>
        <p:spPr>
          <a:xfrm>
            <a:off x="0" y="2102"/>
            <a:ext cx="9144000" cy="6858001"/>
          </a:xfrm>
          <a:prstGeom prst="rect">
            <a:avLst/>
          </a:prstGeom>
          <a:solidFill>
            <a:srgbClr val="DF9F1E">
              <a:alpha val="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1" name="Rectangle 9"/>
          <p:cNvSpPr/>
          <p:nvPr/>
        </p:nvSpPr>
        <p:spPr>
          <a:xfrm>
            <a:off x="0" y="6445770"/>
            <a:ext cx="9144000" cy="41223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3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687" y="5860286"/>
            <a:ext cx="1230326" cy="39082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CD84FB3-01BA-B1B6-45C7-8F834A5B6F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4717397"/>
              </p:ext>
            </p:extLst>
          </p:nvPr>
        </p:nvGraphicFramePr>
        <p:xfrm>
          <a:off x="167833" y="845561"/>
          <a:ext cx="8808334" cy="5012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935E5A2E-9DF1-918E-5B87-EF4D967B5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Job Market Series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9"/>
          <p:cNvSpPr/>
          <p:nvPr/>
        </p:nvSpPr>
        <p:spPr>
          <a:xfrm>
            <a:off x="0" y="10630"/>
            <a:ext cx="9144000" cy="6858001"/>
          </a:xfrm>
          <a:prstGeom prst="rect">
            <a:avLst/>
          </a:prstGeom>
          <a:solidFill>
            <a:srgbClr val="DF9F1E">
              <a:alpha val="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6" name="Rectangle 6"/>
          <p:cNvSpPr/>
          <p:nvPr/>
        </p:nvSpPr>
        <p:spPr>
          <a:xfrm>
            <a:off x="0" y="6456400"/>
            <a:ext cx="9144000" cy="412231"/>
          </a:xfrm>
          <a:prstGeom prst="rect">
            <a:avLst/>
          </a:prstGeom>
          <a:solidFill>
            <a:srgbClr val="F1C5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9" name="Picture 8" descr="Picture 8"/>
          <p:cNvPicPr>
            <a:picLocks noChangeAspect="1"/>
          </p:cNvPicPr>
          <p:nvPr/>
        </p:nvPicPr>
        <p:blipFill>
          <a:blip r:embed="rId2"/>
          <a:srcRect t="3275" r="8294"/>
          <a:stretch>
            <a:fillRect/>
          </a:stretch>
        </p:blipFill>
        <p:spPr>
          <a:xfrm>
            <a:off x="5428689" y="-2"/>
            <a:ext cx="3715312" cy="31938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Picture 12" descr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687" y="5860286"/>
            <a:ext cx="1230326" cy="39082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7D3F25-EBAA-5D24-9D5F-B9DA317DF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D2C48-598C-F966-9C57-7E946A703295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Read multiple examples of teaching philosophies from your field and from the broader academy</a:t>
            </a:r>
          </a:p>
          <a:p>
            <a:r>
              <a:rPr lang="en-US" dirty="0"/>
              <a:t>Brainstorm anecdotes that you can use in the your statement</a:t>
            </a:r>
          </a:p>
          <a:p>
            <a:pPr lvl="1"/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CC156C1-6AA2-F386-8A86-52F75C0D4E59}"/>
              </a:ext>
            </a:extLst>
          </p:cNvPr>
          <p:cNvSpPr txBox="1">
            <a:spLocks/>
          </p:cNvSpPr>
          <p:nvPr/>
        </p:nvSpPr>
        <p:spPr>
          <a:xfrm>
            <a:off x="4514850" y="1815537"/>
            <a:ext cx="38862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lvl="1" hangingPunct="1"/>
            <a:r>
              <a:rPr lang="en-US" dirty="0"/>
              <a:t>Consider how your statement will complement your letter of intent</a:t>
            </a:r>
          </a:p>
        </p:txBody>
      </p:sp>
    </p:spTree>
    <p:extLst>
      <p:ext uri="{BB962C8B-B14F-4D97-AF65-F5344CB8AC3E}">
        <p14:creationId xmlns:p14="http://schemas.microsoft.com/office/powerpoint/2010/main" val="336800496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9"/>
          <p:cNvSpPr/>
          <p:nvPr/>
        </p:nvSpPr>
        <p:spPr>
          <a:xfrm>
            <a:off x="0" y="10630"/>
            <a:ext cx="9144000" cy="6858001"/>
          </a:xfrm>
          <a:prstGeom prst="rect">
            <a:avLst/>
          </a:prstGeom>
          <a:solidFill>
            <a:srgbClr val="DF9F1E">
              <a:alpha val="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6" name="Rectangle 6"/>
          <p:cNvSpPr/>
          <p:nvPr/>
        </p:nvSpPr>
        <p:spPr>
          <a:xfrm>
            <a:off x="0" y="6456400"/>
            <a:ext cx="9144000" cy="412231"/>
          </a:xfrm>
          <a:prstGeom prst="rect">
            <a:avLst/>
          </a:prstGeom>
          <a:solidFill>
            <a:srgbClr val="F1C5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9" name="Picture 8" descr="Picture 8"/>
          <p:cNvPicPr>
            <a:picLocks noChangeAspect="1"/>
          </p:cNvPicPr>
          <p:nvPr/>
        </p:nvPicPr>
        <p:blipFill>
          <a:blip r:embed="rId2"/>
          <a:srcRect t="3275" r="8294"/>
          <a:stretch>
            <a:fillRect/>
          </a:stretch>
        </p:blipFill>
        <p:spPr>
          <a:xfrm>
            <a:off x="5428689" y="-2"/>
            <a:ext cx="3715312" cy="31938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Picture 12" descr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687" y="5860286"/>
            <a:ext cx="1230326" cy="39082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7D3F25-EBAA-5D24-9D5F-B9DA317DF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Uses of a Teaching Philosophy Statement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5DE5FA-0A96-6B6D-F87D-8C181AFA05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It is learner-focused, offering “concrete evidence of a candidate’s attentiveness to student learning (rather than just content) and awareness of and ability to deal with student differences in the classroom.”</a:t>
            </a:r>
          </a:p>
          <a:p>
            <a:r>
              <a:rPr lang="en-US" dirty="0"/>
              <a:t>It conveys thoughtful reflection and provides evidence that an applicant is enthusiastic about teaching, seeing it as an integral part of their research program.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9298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9"/>
          <p:cNvSpPr/>
          <p:nvPr/>
        </p:nvSpPr>
        <p:spPr>
          <a:xfrm>
            <a:off x="0" y="10630"/>
            <a:ext cx="9144000" cy="6858001"/>
          </a:xfrm>
          <a:prstGeom prst="rect">
            <a:avLst/>
          </a:prstGeom>
          <a:solidFill>
            <a:srgbClr val="DF9F1E">
              <a:alpha val="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6" name="Rectangle 6"/>
          <p:cNvSpPr/>
          <p:nvPr/>
        </p:nvSpPr>
        <p:spPr>
          <a:xfrm>
            <a:off x="0" y="6456400"/>
            <a:ext cx="9144000" cy="412231"/>
          </a:xfrm>
          <a:prstGeom prst="rect">
            <a:avLst/>
          </a:prstGeom>
          <a:solidFill>
            <a:srgbClr val="F1C5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9" name="Picture 8" descr="Picture 8"/>
          <p:cNvPicPr>
            <a:picLocks noChangeAspect="1"/>
          </p:cNvPicPr>
          <p:nvPr/>
        </p:nvPicPr>
        <p:blipFill>
          <a:blip r:embed="rId2"/>
          <a:srcRect t="3275" r="8294"/>
          <a:stretch>
            <a:fillRect/>
          </a:stretch>
        </p:blipFill>
        <p:spPr>
          <a:xfrm>
            <a:off x="5428689" y="-2"/>
            <a:ext cx="3715312" cy="31938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Picture 12" descr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687" y="5860286"/>
            <a:ext cx="1230326" cy="39082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7D3F25-EBAA-5D24-9D5F-B9DA317DF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Uses of a Teaching Philosophy Statement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5DE5FA-0A96-6B6D-F87D-8C181AFA05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The TPS offers “evidence of practice,” proving that a candidate “can discuss their approach to instructional challenges and their plans for future pedagogical development.”</a:t>
            </a:r>
          </a:p>
          <a:p>
            <a:pPr lvl="0"/>
            <a:r>
              <a:rPr lang="en-US" dirty="0"/>
              <a:t>It is carefully proofread and readable: every sentence needs to be concise and carry the narrative forward. (O’Neal, </a:t>
            </a:r>
            <a:r>
              <a:rPr lang="en-US" dirty="0" err="1"/>
              <a:t>Meizlish</a:t>
            </a:r>
            <a:r>
              <a:rPr lang="en-US" dirty="0"/>
              <a:t>, and Kaplan, CRLT Occasional Paper #23).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51175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9"/>
          <p:cNvSpPr/>
          <p:nvPr/>
        </p:nvSpPr>
        <p:spPr>
          <a:xfrm>
            <a:off x="0" y="10630"/>
            <a:ext cx="9144000" cy="6858001"/>
          </a:xfrm>
          <a:prstGeom prst="rect">
            <a:avLst/>
          </a:prstGeom>
          <a:solidFill>
            <a:srgbClr val="DF9F1E">
              <a:alpha val="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6" name="Rectangle 6"/>
          <p:cNvSpPr/>
          <p:nvPr/>
        </p:nvSpPr>
        <p:spPr>
          <a:xfrm>
            <a:off x="0" y="6456400"/>
            <a:ext cx="9144000" cy="412231"/>
          </a:xfrm>
          <a:prstGeom prst="rect">
            <a:avLst/>
          </a:prstGeom>
          <a:solidFill>
            <a:srgbClr val="F1C5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9" name="Picture 8" descr="Picture 8"/>
          <p:cNvPicPr>
            <a:picLocks noChangeAspect="1"/>
          </p:cNvPicPr>
          <p:nvPr/>
        </p:nvPicPr>
        <p:blipFill>
          <a:blip r:embed="rId2"/>
          <a:srcRect t="3275" r="8294"/>
          <a:stretch>
            <a:fillRect/>
          </a:stretch>
        </p:blipFill>
        <p:spPr>
          <a:xfrm>
            <a:off x="5428689" y="-2"/>
            <a:ext cx="3715312" cy="31938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Picture 12" descr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687" y="5860286"/>
            <a:ext cx="1230326" cy="39082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7D3F25-EBAA-5D24-9D5F-B9DA317DF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Philosophy Template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5DE5FA-0A96-6B6D-F87D-8C181AFA05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Introduction:</a:t>
            </a:r>
          </a:p>
          <a:p>
            <a:r>
              <a:rPr lang="en-US" dirty="0"/>
              <a:t>Description of primary teaching experience</a:t>
            </a:r>
          </a:p>
          <a:p>
            <a:r>
              <a:rPr lang="en-US" dirty="0"/>
              <a:t>Explanation of a particular challenge that you faced or outcome that you wanted to get across to your students</a:t>
            </a:r>
          </a:p>
          <a:p>
            <a:r>
              <a:rPr lang="en-US" dirty="0"/>
              <a:t>Statement about how this example reflects your process or values as an instructor.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55510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9"/>
          <p:cNvSpPr/>
          <p:nvPr/>
        </p:nvSpPr>
        <p:spPr>
          <a:xfrm>
            <a:off x="0" y="10630"/>
            <a:ext cx="9144000" cy="6858001"/>
          </a:xfrm>
          <a:prstGeom prst="rect">
            <a:avLst/>
          </a:prstGeom>
          <a:solidFill>
            <a:srgbClr val="DF9F1E">
              <a:alpha val="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6" name="Rectangle 6"/>
          <p:cNvSpPr/>
          <p:nvPr/>
        </p:nvSpPr>
        <p:spPr>
          <a:xfrm>
            <a:off x="0" y="6456400"/>
            <a:ext cx="9144000" cy="412231"/>
          </a:xfrm>
          <a:prstGeom prst="rect">
            <a:avLst/>
          </a:prstGeom>
          <a:solidFill>
            <a:srgbClr val="F1C5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9" name="Picture 8" descr="Picture 8"/>
          <p:cNvPicPr>
            <a:picLocks noChangeAspect="1"/>
          </p:cNvPicPr>
          <p:nvPr/>
        </p:nvPicPr>
        <p:blipFill>
          <a:blip r:embed="rId2"/>
          <a:srcRect t="3275" r="8294"/>
          <a:stretch>
            <a:fillRect/>
          </a:stretch>
        </p:blipFill>
        <p:spPr>
          <a:xfrm>
            <a:off x="5428689" y="-2"/>
            <a:ext cx="3715312" cy="31938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Picture 12" descr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687" y="5860286"/>
            <a:ext cx="1230326" cy="39082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7D3F25-EBAA-5D24-9D5F-B9DA317DF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Philosophy Template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5DE5FA-0A96-6B6D-F87D-8C181AFA05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Detailed description of challenge or outcome:</a:t>
            </a:r>
          </a:p>
          <a:p>
            <a:pPr lvl="0"/>
            <a:r>
              <a:rPr lang="en-US" dirty="0"/>
              <a:t>The challenge might be getting students to participate during a large lecture section or it might involve using a particular technique in the classroom</a:t>
            </a:r>
          </a:p>
          <a:p>
            <a:r>
              <a:rPr lang="en-US" dirty="0"/>
              <a:t>The learning outcome could be very specific to your field. For instance, in English, faculty members advocate close reading as an important outcome and will tailor lessons accordingly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75396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9"/>
          <p:cNvSpPr/>
          <p:nvPr/>
        </p:nvSpPr>
        <p:spPr>
          <a:xfrm>
            <a:off x="0" y="10630"/>
            <a:ext cx="9144000" cy="6858001"/>
          </a:xfrm>
          <a:prstGeom prst="rect">
            <a:avLst/>
          </a:prstGeom>
          <a:solidFill>
            <a:srgbClr val="DF9F1E">
              <a:alpha val="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6" name="Rectangle 6"/>
          <p:cNvSpPr/>
          <p:nvPr/>
        </p:nvSpPr>
        <p:spPr>
          <a:xfrm>
            <a:off x="0" y="6456400"/>
            <a:ext cx="9144000" cy="412231"/>
          </a:xfrm>
          <a:prstGeom prst="rect">
            <a:avLst/>
          </a:prstGeom>
          <a:solidFill>
            <a:srgbClr val="F1C5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9" name="Picture 8" descr="Picture 8"/>
          <p:cNvPicPr>
            <a:picLocks noChangeAspect="1"/>
          </p:cNvPicPr>
          <p:nvPr/>
        </p:nvPicPr>
        <p:blipFill>
          <a:blip r:embed="rId2"/>
          <a:srcRect t="3275" r="8294"/>
          <a:stretch>
            <a:fillRect/>
          </a:stretch>
        </p:blipFill>
        <p:spPr>
          <a:xfrm>
            <a:off x="5428689" y="-2"/>
            <a:ext cx="3715312" cy="31938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Picture 12" descr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687" y="5860286"/>
            <a:ext cx="1230326" cy="39082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7D3F25-EBAA-5D24-9D5F-B9DA317DF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Philosophy Template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5DE5FA-0A96-6B6D-F87D-8C181AFA05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Discussion of innovations or pedagogical techniques </a:t>
            </a:r>
          </a:p>
          <a:p>
            <a:r>
              <a:rPr lang="en-US" dirty="0"/>
              <a:t>Explain the intervention, including any materials used or pedagogies consulted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Concluding Paragraph</a:t>
            </a:r>
          </a:p>
          <a:p>
            <a:r>
              <a:rPr lang="en-US" dirty="0"/>
              <a:t>Discussion of any other instructional development and pedagogy that you have consulted.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537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C400"/>
      </a:accent1>
      <a:accent2>
        <a:srgbClr val="532E1F"/>
      </a:accent2>
      <a:accent3>
        <a:srgbClr val="009080"/>
      </a:accent3>
      <a:accent4>
        <a:srgbClr val="E56848"/>
      </a:accent4>
      <a:accent5>
        <a:srgbClr val="B91133"/>
      </a:accent5>
      <a:accent6>
        <a:srgbClr val="C09FDA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C400"/>
      </a:accent1>
      <a:accent2>
        <a:srgbClr val="532E1F"/>
      </a:accent2>
      <a:accent3>
        <a:srgbClr val="009080"/>
      </a:accent3>
      <a:accent4>
        <a:srgbClr val="E56848"/>
      </a:accent4>
      <a:accent5>
        <a:srgbClr val="B91133"/>
      </a:accent5>
      <a:accent6>
        <a:srgbClr val="C09FDA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504</Words>
  <Application>Microsoft Macintosh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Academic Job Market Series</vt:lpstr>
      <vt:lpstr>Today’s Session Agenda</vt:lpstr>
      <vt:lpstr>Academic Job Market Series</vt:lpstr>
      <vt:lpstr>Preparation</vt:lpstr>
      <vt:lpstr>The Uses of a Teaching Philosophy Statement</vt:lpstr>
      <vt:lpstr>The Uses of a Teaching Philosophy Statement</vt:lpstr>
      <vt:lpstr>Teaching Philosophy Template</vt:lpstr>
      <vt:lpstr>Teaching Philosophy Template</vt:lpstr>
      <vt:lpstr>Teaching Philosophy Template</vt:lpstr>
      <vt:lpstr>University of Michigan CRLT Teaching Philosophy Resources</vt:lpstr>
      <vt:lpstr>Sharing Your Ideas about Teaching and Learning</vt:lpstr>
      <vt:lpstr>Group Work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Job Market Series</dc:title>
  <cp:lastModifiedBy>Microsoft Office User</cp:lastModifiedBy>
  <cp:revision>4</cp:revision>
  <dcterms:modified xsi:type="dcterms:W3CDTF">2023-05-14T23:54:53Z</dcterms:modified>
</cp:coreProperties>
</file>