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75" r:id="rId11"/>
    <p:sldId id="271" r:id="rId12"/>
    <p:sldId id="276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7FDC1-8B00-493C-B1FF-E33C8DD6C94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9A192-B0D9-4609-8EC8-95B23673F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7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723CC12-0CD0-4CA4-8F0B-1BE332B3B936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0D0526D-0096-4FB1-8457-8638E69FB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0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2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0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9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1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C12-0CD0-4CA4-8F0B-1BE332B3B936}" type="datetimeFigureOut">
              <a:rPr lang="en-US" smtClean="0"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526D-0096-4FB1-8457-8638E69FB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1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723CC12-0CD0-4CA4-8F0B-1BE332B3B936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0D0526D-0096-4FB1-8457-8638E69FB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EVAL 6970: Meta-Analysis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of Principles and Practice of Meta-Analysis</a:t>
            </a:r>
            <a:endParaRPr lang="en-US" sz="3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Chris L. S. Coryn</a:t>
            </a:r>
          </a:p>
          <a:p>
            <a:r>
              <a:rPr lang="en-US" sz="2800" dirty="0" smtClean="0"/>
              <a:t>Spring 2011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56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Plot (Fixed-Effect)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52538"/>
            <a:ext cx="6861175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88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Plot (Random-Effects)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6861175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00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Heterogeneity Statistics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5214905"/>
                  </p:ext>
                </p:extLst>
              </p:nvPr>
            </p:nvGraphicFramePr>
            <p:xfrm>
              <a:off x="457204" y="2514600"/>
              <a:ext cx="8305791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95719"/>
                    <a:gridCol w="323477"/>
                    <a:gridCol w="604027"/>
                    <a:gridCol w="540214"/>
                    <a:gridCol w="608359"/>
                    <a:gridCol w="685800"/>
                    <a:gridCol w="533400"/>
                    <a:gridCol w="533400"/>
                    <a:gridCol w="457200"/>
                    <a:gridCol w="533400"/>
                    <a:gridCol w="533400"/>
                    <a:gridCol w="533400"/>
                    <a:gridCol w="443567"/>
                    <a:gridCol w="540214"/>
                    <a:gridCol w="540214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i="1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Effect Size and 95% CI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Test of Null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Heterogeneity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Verdana" pitchFamily="34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Model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en-US" sz="1050" b="0" i="1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𝐿𝐿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𝑈𝐿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𝑍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𝑑𝑓</m:t>
                                </m:r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(</m:t>
                                </m:r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𝑄</m:t>
                                </m:r>
                                <m:r>
                                  <a:rPr lang="en-US" sz="1050" b="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𝐼</m:t>
                                    </m:r>
                                  </m:e>
                                  <m:sup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Verdana" pitchFamily="34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𝑆𝐸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05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Verdana" pitchFamily="34" charset="0"/>
                                            <a:cs typeface="Verdana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05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Cambria Math"/>
                                            <a:cs typeface="Verdana" pitchFamily="34" charset="0"/>
                                          </a:rPr>
                                          <m:t>𝜏</m:t>
                                        </m:r>
                                      </m:e>
                                      <m:sup>
                                        <m:r>
                                          <a:rPr lang="en-US" sz="105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Verdana" pitchFamily="34" charset="0"/>
                                            <a:cs typeface="Verdana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b>
                                </m:sSub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sSup>
                                      <m:sSupPr>
                                        <m:ctrlPr>
                                          <a:rPr lang="en-US" sz="105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Verdana" pitchFamily="34" charset="0"/>
                                            <a:cs typeface="Verdana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05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Cambria Math"/>
                                            <a:cs typeface="Verdana" pitchFamily="34" charset="0"/>
                                          </a:rPr>
                                          <m:t>𝜏</m:t>
                                        </m:r>
                                      </m:e>
                                      <m:sup>
                                        <m:r>
                                          <a:rPr lang="en-US" sz="105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Verdana" pitchFamily="34" charset="0"/>
                                            <a:cs typeface="Verdana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b>
                                </m:sSub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𝜏</m:t>
                                </m:r>
                              </m:oMath>
                            </m:oMathPara>
                          </a14:m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Fixed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0.94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0.85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1.02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-1.44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0.15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29.72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11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0.00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62.99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0.00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0.23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Random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0.87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0.72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1.06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-1.42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0.16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5214905"/>
                  </p:ext>
                </p:extLst>
              </p:nvPr>
            </p:nvGraphicFramePr>
            <p:xfrm>
              <a:off x="457204" y="2514600"/>
              <a:ext cx="8305791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95719"/>
                    <a:gridCol w="323477"/>
                    <a:gridCol w="604027"/>
                    <a:gridCol w="540214"/>
                    <a:gridCol w="608359"/>
                    <a:gridCol w="685800"/>
                    <a:gridCol w="533400"/>
                    <a:gridCol w="533400"/>
                    <a:gridCol w="457200"/>
                    <a:gridCol w="533400"/>
                    <a:gridCol w="533400"/>
                    <a:gridCol w="533400"/>
                    <a:gridCol w="443567"/>
                    <a:gridCol w="540214"/>
                    <a:gridCol w="540214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i="1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Effect Size and 95% CI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Test of Null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Heterogeneity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23288" t="-1639" r="-243836" b="-2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Model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77358" t="-101639" r="-219434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02020" t="-101639" r="-1074747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35955" t="-101639" r="-1095506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91919" t="-101639" r="-884848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30973" t="-101639" r="-675221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89655" t="-101639" r="-777011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80682" t="-101639" r="-668182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33333" t="-101639" r="-68400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7011" t="-101639" r="-489655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64773" t="-101639" r="-384091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78161" t="-101639" r="-288506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23288" t="-101639" r="-243836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46591" t="-101639" r="-102273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430337" t="-101639" r="-1124" b="-1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Fixed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0.94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0.85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1.02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-1.44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0.15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29.72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11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0.00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62.99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0.05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0.00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0.23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Random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0.87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0.72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1.06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-1.42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05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0.16</a:t>
                          </a: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05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9829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Funnel Plot (To Left of Mean)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4" t="1822" r="12660" b="2940"/>
          <a:stretch/>
        </p:blipFill>
        <p:spPr bwMode="auto">
          <a:xfrm>
            <a:off x="685800" y="1623366"/>
            <a:ext cx="7366841" cy="485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791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Funnel Plot (To Right of Mean)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1" t="4099" r="12485" b="4362"/>
          <a:stretch/>
        </p:blipFill>
        <p:spPr bwMode="auto">
          <a:xfrm>
            <a:off x="609600" y="1636096"/>
            <a:ext cx="7435827" cy="4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87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Bias Statistics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Duval and </a:t>
                </a:r>
                <a:r>
                  <a:rPr lang="en-US" dirty="0" err="1" smtClean="0"/>
                  <a:t>Tweedie’s</a:t>
                </a:r>
                <a:r>
                  <a:rPr lang="en-US" dirty="0" smtClean="0"/>
                  <a:t> Trim and Fill = 3 (to right of mean) and 0 (to left of the mean)</a:t>
                </a:r>
              </a:p>
              <a:p>
                <a:r>
                  <a:rPr lang="en-US" dirty="0"/>
                  <a:t>Kendall’s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smtClean="0"/>
                  <a:t>b = -0.439 (one-tailed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= 0.023; two-tailed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= 0.046)</a:t>
                </a:r>
              </a:p>
              <a:p>
                <a:r>
                  <a:rPr lang="en-US" dirty="0"/>
                  <a:t>Egger’s Test of the Intercept indicates an intercept of </a:t>
                </a:r>
                <a:r>
                  <a:rPr lang="en-US" dirty="0" smtClean="0"/>
                  <a:t>-1.269, </a:t>
                </a:r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1.688,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𝑑𝑓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10</a:t>
                </a:r>
                <a:r>
                  <a:rPr lang="en-US" dirty="0"/>
                  <a:t>, and a two-tailed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-value of </a:t>
                </a:r>
                <a:r>
                  <a:rPr lang="en-US" dirty="0" smtClean="0"/>
                  <a:t>0.122</a:t>
                </a:r>
              </a:p>
              <a:p>
                <a:r>
                  <a:rPr lang="en-US" dirty="0" err="1" smtClean="0"/>
                  <a:t>Orwin’s</a:t>
                </a:r>
                <a:r>
                  <a:rPr lang="en-US" dirty="0" smtClean="0"/>
                  <a:t> Fail-Safe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= 11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b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30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 smtClean="0"/>
              <a:t>of principles and practice of meta-analysis</a:t>
            </a:r>
          </a:p>
          <a:p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38083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Effect Sizes?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Imagine your doctor gave you the following information</a:t>
            </a:r>
          </a:p>
          <a:p>
            <a:pPr lvl="1"/>
            <a:r>
              <a:rPr lang="en-US" dirty="0" smtClean="0"/>
              <a:t>Research shows that people with your body-mass index and sedentary lifestyle score on average 2 points lower on a cardiac risk assessment test in comparison to active people with a healthy body weight</a:t>
            </a:r>
          </a:p>
          <a:p>
            <a:r>
              <a:rPr lang="en-US" dirty="0" smtClean="0"/>
              <a:t>Would this prompt you to make drastic changes to your lifestyle?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7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Effect Sizes?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imagine your doctor said this to you instead</a:t>
            </a:r>
          </a:p>
          <a:p>
            <a:pPr lvl="1"/>
            <a:r>
              <a:rPr lang="en-US" dirty="0" smtClean="0"/>
              <a:t>Research shows that people with your body-mass index and sedentary lifestyle are four times as likely to suffer a serious heart attack within 10 years in comparison to people with a normal body weight</a:t>
            </a:r>
          </a:p>
          <a:p>
            <a:r>
              <a:rPr lang="en-US" dirty="0"/>
              <a:t>Would this prompt you to make drastic changes to your lifestyle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4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sufficient to know the size and direction of an effect</a:t>
            </a:r>
          </a:p>
          <a:p>
            <a:r>
              <a:rPr lang="en-US" dirty="0" smtClean="0"/>
              <a:t>Effect magnitudes must be interpreted to extract meaning</a:t>
            </a:r>
          </a:p>
          <a:p>
            <a:r>
              <a:rPr lang="en-US" dirty="0" smtClean="0"/>
              <a:t>Effects by themselves are meaningless unless they can be contextualized against some frame of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Medicine is a special case when it comes to reporting results in metrics that are widely understood</a:t>
            </a:r>
          </a:p>
          <a:p>
            <a:pPr lvl="1"/>
            <a:r>
              <a:rPr lang="en-US" dirty="0" smtClean="0"/>
              <a:t>Most people have heard of cholesterol, blood pressure, the body-mass index, blood-sugar levels</a:t>
            </a:r>
          </a:p>
          <a:p>
            <a:pPr lvl="1"/>
            <a:r>
              <a:rPr lang="en-US" dirty="0" smtClean="0"/>
              <a:t>These metrics are easily amenable to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400371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social sciences many phenomena can be observed only indirectly</a:t>
            </a:r>
          </a:p>
          <a:p>
            <a:pPr lvl="1"/>
            <a:r>
              <a:rPr lang="en-US" dirty="0" smtClean="0"/>
              <a:t>Self-esteem, trust, satisfaction, and depression are typically measured using scales and such scales are usually considered arbitrary when there is no obvious connection between a score and an individual’s actual state or when it is not known how a one-unit change on the score reflects change in the underlying construct</a:t>
            </a:r>
          </a:p>
          <a:p>
            <a:pPr lvl="1"/>
            <a:r>
              <a:rPr lang="en-US" dirty="0" smtClean="0"/>
              <a:t>These metrics are useful for gauging effect sizes, but make interpretation difficult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1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Cohen’s Effect Size Benchmarks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91019844"/>
                  </p:ext>
                </p:extLst>
              </p:nvPr>
            </p:nvGraphicFramePr>
            <p:xfrm>
              <a:off x="685800" y="2072640"/>
              <a:ext cx="7543803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/>
                    <a:gridCol w="1143000"/>
                    <a:gridCol w="914400"/>
                    <a:gridCol w="762000"/>
                    <a:gridCol w="1143003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Test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Effect Size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Effect Size</a:t>
                          </a:r>
                          <a:r>
                            <a:rPr lang="en-US" sz="1200" b="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 Classes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Small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Medium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Large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Comparison of two independent means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𝑑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,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Δ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,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Hedg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200" b="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Verdana" pitchFamily="34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en-US" sz="1200" b="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Verdana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s</m:t>
                                </m:r>
                                <m: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 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mbria Math"/>
                                    <a:cs typeface="Verdana" pitchFamily="34" charset="0"/>
                                  </a:rPr>
                                  <m:t>𝑔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.50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.80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Comparison of two correlations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.30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.50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Difference between proportions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Cohe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200" b="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n</m:t>
                                    </m:r>
                                  </m:e>
                                  <m:sup>
                                    <m:r>
                                      <a:rPr lang="en-US" sz="1200" b="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s</m:t>
                                </m:r>
                                <m:r>
                                  <a:rPr lang="en-US" sz="1200" b="0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 </m:t>
                                </m:r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𝑔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Correlation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Verdana" pitchFamily="34" charset="0"/>
                                    <a:cs typeface="Verdana" pitchFamily="34" charset="0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.30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.50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.09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ANOVA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Verdana" pitchFamily="34" charset="0"/>
                                      </a:rPr>
                                      <m:t>𝜂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Regression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Verdana" pitchFamily="34" charset="0"/>
                                        <a:cs typeface="Verdana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91019844"/>
                  </p:ext>
                </p:extLst>
              </p:nvPr>
            </p:nvGraphicFramePr>
            <p:xfrm>
              <a:off x="685800" y="2072640"/>
              <a:ext cx="7543803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81400"/>
                    <a:gridCol w="1143000"/>
                    <a:gridCol w="914400"/>
                    <a:gridCol w="762000"/>
                    <a:gridCol w="1143003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Test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Effect Size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Effect Size</a:t>
                          </a:r>
                          <a:r>
                            <a:rPr lang="en-US" sz="1200" b="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 Classes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Small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Medium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Large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Comparison of two independent means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200000" r="-245745" b="-5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.50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.80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Comparison of two correlations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300000" r="-245745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.30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.50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Difference between proportions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406667" r="-245745" b="-4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Correlation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498361" r="-24574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.30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.50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598361" r="-24574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.09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.25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ANOVA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698361" r="-24574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.01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.14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Regression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12766" t="-798361" r="-2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.02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.13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200" b="0" dirty="0" smtClean="0">
                              <a:solidFill>
                                <a:schemeClr val="tx1"/>
                              </a:solidFill>
                              <a:effectLst/>
                              <a:latin typeface="Verdana" pitchFamily="34" charset="0"/>
                              <a:ea typeface="Verdana" pitchFamily="34" charset="0"/>
                              <a:cs typeface="Verdana" pitchFamily="34" charset="0"/>
                            </a:rPr>
                            <a:t>.26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effectLst/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716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Formulate statement of problem</a:t>
            </a:r>
          </a:p>
          <a:p>
            <a:r>
              <a:rPr lang="en-US" dirty="0" smtClean="0"/>
              <a:t>Identify and retrieve literature</a:t>
            </a:r>
          </a:p>
          <a:p>
            <a:r>
              <a:rPr lang="en-US" dirty="0" smtClean="0"/>
              <a:t>Code literature</a:t>
            </a:r>
          </a:p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Interpret results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956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607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EVAL 6970: Meta-Analysis Review of Principles and Practice of Meta-Analysis</vt:lpstr>
      <vt:lpstr>Agenda</vt:lpstr>
      <vt:lpstr>Why Effect Sizes?</vt:lpstr>
      <vt:lpstr>Why Effect Sizes?</vt:lpstr>
      <vt:lpstr>The Problem of Interpretation</vt:lpstr>
      <vt:lpstr>The Problem of Interpretation</vt:lpstr>
      <vt:lpstr>The Problem of Interpretation</vt:lpstr>
      <vt:lpstr>Cohen’s Effect Size Benchmarks</vt:lpstr>
      <vt:lpstr>Principles of Meta-Analysis</vt:lpstr>
      <vt:lpstr>Forest Plot (Fixed-Effect)</vt:lpstr>
      <vt:lpstr>Forest Plot (Random-Effects)</vt:lpstr>
      <vt:lpstr>Heterogeneity Statistics</vt:lpstr>
      <vt:lpstr>Funnel Plot (To Left of Mean)</vt:lpstr>
      <vt:lpstr>Funnel Plot (To Right of Mean)</vt:lpstr>
      <vt:lpstr>Publication Bias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6970: Meta-Analysis Introduction to Meta-Analysis</dc:title>
  <dc:creator>Chris</dc:creator>
  <cp:lastModifiedBy>Chris L. S. Coryn</cp:lastModifiedBy>
  <cp:revision>296</cp:revision>
  <dcterms:created xsi:type="dcterms:W3CDTF">2010-12-22T15:06:57Z</dcterms:created>
  <dcterms:modified xsi:type="dcterms:W3CDTF">2011-04-20T12:54:33Z</dcterms:modified>
</cp:coreProperties>
</file>