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4"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0" d="100"/>
          <a:sy n="130" d="100"/>
        </p:scale>
        <p:origin x="-1152" y="-96"/>
      </p:cViewPr>
      <p:guideLst>
        <p:guide orient="horz" pos="2592"/>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l">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r">
              <a:buNone/>
              <a:defRPr>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Verdana" pitchFamily="34" charset="0"/>
                <a:ea typeface="Verdana" pitchFamily="34" charset="0"/>
                <a:cs typeface="Verdana" pitchFamily="34" charset="0"/>
              </a:defRPr>
            </a:lvl1pPr>
          </a:lstStyle>
          <a:p>
            <a:fld id="{9723CC12-0CD0-4CA4-8F0B-1BE332B3B936}" type="datetimeFigureOut">
              <a:rPr lang="en-US" smtClean="0"/>
              <a:pPr/>
              <a:t>8/28/13</a:t>
            </a:fld>
            <a:endParaRPr lang="en-US"/>
          </a:p>
        </p:txBody>
      </p:sp>
      <p:sp>
        <p:nvSpPr>
          <p:cNvPr id="5" name="Footer Placeholder 4"/>
          <p:cNvSpPr>
            <a:spLocks noGrp="1"/>
          </p:cNvSpPr>
          <p:nvPr>
            <p:ph type="ftr" sz="quarter" idx="11"/>
          </p:nvPr>
        </p:nvSpPr>
        <p:spPr/>
        <p:txBody>
          <a:bodyPr/>
          <a:lstStyle>
            <a:lvl1pPr>
              <a:defRPr>
                <a:latin typeface="Verdana" pitchFamily="34" charset="0"/>
                <a:ea typeface="Verdana" pitchFamily="34" charset="0"/>
                <a:cs typeface="Verdana"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Verdana" pitchFamily="34" charset="0"/>
                <a:ea typeface="Verdana" pitchFamily="34" charset="0"/>
                <a:cs typeface="Verdana" pitchFamily="34" charset="0"/>
              </a:defRPr>
            </a:lvl1pPr>
          </a:lstStyle>
          <a:p>
            <a:fld id="{E0D0526D-0096-4FB1-8457-8638E69FB011}" type="slidenum">
              <a:rPr lang="en-US" smtClean="0"/>
              <a:pPr/>
              <a:t>‹#›</a:t>
            </a:fld>
            <a:endParaRPr lang="en-US"/>
          </a:p>
        </p:txBody>
      </p:sp>
    </p:spTree>
    <p:extLst>
      <p:ext uri="{BB962C8B-B14F-4D97-AF65-F5344CB8AC3E}">
        <p14:creationId xmlns:p14="http://schemas.microsoft.com/office/powerpoint/2010/main" val="3099279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23CC12-0CD0-4CA4-8F0B-1BE332B3B936}" type="datetimeFigureOut">
              <a:rPr lang="en-US" smtClean="0"/>
              <a:t>8/28/13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526D-0096-4FB1-8457-8638E69FB011}" type="slidenum">
              <a:rPr lang="en-US" smtClean="0"/>
              <a:t>‹#›</a:t>
            </a:fld>
            <a:endParaRPr lang="en-US"/>
          </a:p>
        </p:txBody>
      </p:sp>
    </p:spTree>
    <p:extLst>
      <p:ext uri="{BB962C8B-B14F-4D97-AF65-F5344CB8AC3E}">
        <p14:creationId xmlns:p14="http://schemas.microsoft.com/office/powerpoint/2010/main" val="35767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23CC12-0CD0-4CA4-8F0B-1BE332B3B936}" type="datetimeFigureOut">
              <a:rPr lang="en-US" smtClean="0"/>
              <a:t>8/28/13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526D-0096-4FB1-8457-8638E69FB011}" type="slidenum">
              <a:rPr lang="en-US" smtClean="0"/>
              <a:t>‹#›</a:t>
            </a:fld>
            <a:endParaRPr lang="en-US"/>
          </a:p>
        </p:txBody>
      </p:sp>
    </p:spTree>
    <p:extLst>
      <p:ext uri="{BB962C8B-B14F-4D97-AF65-F5344CB8AC3E}">
        <p14:creationId xmlns:p14="http://schemas.microsoft.com/office/powerpoint/2010/main" val="387820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23CC12-0CD0-4CA4-8F0B-1BE332B3B936}" type="datetimeFigureOut">
              <a:rPr lang="en-US" smtClean="0"/>
              <a:t>8/28/13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526D-0096-4FB1-8457-8638E69FB011}" type="slidenum">
              <a:rPr lang="en-US" smtClean="0"/>
              <a:t>‹#›</a:t>
            </a:fld>
            <a:endParaRPr lang="en-US"/>
          </a:p>
        </p:txBody>
      </p:sp>
    </p:spTree>
    <p:extLst>
      <p:ext uri="{BB962C8B-B14F-4D97-AF65-F5344CB8AC3E}">
        <p14:creationId xmlns:p14="http://schemas.microsoft.com/office/powerpoint/2010/main" val="211532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23CC12-0CD0-4CA4-8F0B-1BE332B3B936}" type="datetimeFigureOut">
              <a:rPr lang="en-US" smtClean="0"/>
              <a:t>8/28/13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526D-0096-4FB1-8457-8638E69FB011}" type="slidenum">
              <a:rPr lang="en-US" smtClean="0"/>
              <a:t>‹#›</a:t>
            </a:fld>
            <a:endParaRPr lang="en-US"/>
          </a:p>
        </p:txBody>
      </p:sp>
    </p:spTree>
    <p:extLst>
      <p:ext uri="{BB962C8B-B14F-4D97-AF65-F5344CB8AC3E}">
        <p14:creationId xmlns:p14="http://schemas.microsoft.com/office/powerpoint/2010/main" val="1676207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23CC12-0CD0-4CA4-8F0B-1BE332B3B936}" type="datetimeFigureOut">
              <a:rPr lang="en-US" smtClean="0"/>
              <a:t>8/28/13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0526D-0096-4FB1-8457-8638E69FB011}" type="slidenum">
              <a:rPr lang="en-US" smtClean="0"/>
              <a:t>‹#›</a:t>
            </a:fld>
            <a:endParaRPr lang="en-US"/>
          </a:p>
        </p:txBody>
      </p:sp>
    </p:spTree>
    <p:extLst>
      <p:ext uri="{BB962C8B-B14F-4D97-AF65-F5344CB8AC3E}">
        <p14:creationId xmlns:p14="http://schemas.microsoft.com/office/powerpoint/2010/main" val="425949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23CC12-0CD0-4CA4-8F0B-1BE332B3B936}" type="datetimeFigureOut">
              <a:rPr lang="en-US" smtClean="0"/>
              <a:t>8/28/13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0526D-0096-4FB1-8457-8638E69FB011}" type="slidenum">
              <a:rPr lang="en-US" smtClean="0"/>
              <a:t>‹#›</a:t>
            </a:fld>
            <a:endParaRPr lang="en-US"/>
          </a:p>
        </p:txBody>
      </p:sp>
    </p:spTree>
    <p:extLst>
      <p:ext uri="{BB962C8B-B14F-4D97-AF65-F5344CB8AC3E}">
        <p14:creationId xmlns:p14="http://schemas.microsoft.com/office/powerpoint/2010/main" val="3897551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23CC12-0CD0-4CA4-8F0B-1BE332B3B936}" type="datetimeFigureOut">
              <a:rPr lang="en-US" smtClean="0"/>
              <a:t>8/28/13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0526D-0096-4FB1-8457-8638E69FB011}" type="slidenum">
              <a:rPr lang="en-US" smtClean="0"/>
              <a:t>‹#›</a:t>
            </a:fld>
            <a:endParaRPr lang="en-US"/>
          </a:p>
        </p:txBody>
      </p:sp>
    </p:spTree>
    <p:extLst>
      <p:ext uri="{BB962C8B-B14F-4D97-AF65-F5344CB8AC3E}">
        <p14:creationId xmlns:p14="http://schemas.microsoft.com/office/powerpoint/2010/main" val="3285891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3CC12-0CD0-4CA4-8F0B-1BE332B3B936}" type="datetimeFigureOut">
              <a:rPr lang="en-US" smtClean="0"/>
              <a:t>8/28/13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D0526D-0096-4FB1-8457-8638E69FB011}" type="slidenum">
              <a:rPr lang="en-US" smtClean="0"/>
              <a:t>‹#›</a:t>
            </a:fld>
            <a:endParaRPr lang="en-US"/>
          </a:p>
        </p:txBody>
      </p:sp>
    </p:spTree>
    <p:extLst>
      <p:ext uri="{BB962C8B-B14F-4D97-AF65-F5344CB8AC3E}">
        <p14:creationId xmlns:p14="http://schemas.microsoft.com/office/powerpoint/2010/main" val="3374212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3CC12-0CD0-4CA4-8F0B-1BE332B3B936}" type="datetimeFigureOut">
              <a:rPr lang="en-US" smtClean="0"/>
              <a:t>8/28/13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0526D-0096-4FB1-8457-8638E69FB011}" type="slidenum">
              <a:rPr lang="en-US" smtClean="0"/>
              <a:t>‹#›</a:t>
            </a:fld>
            <a:endParaRPr lang="en-US"/>
          </a:p>
        </p:txBody>
      </p:sp>
    </p:spTree>
    <p:extLst>
      <p:ext uri="{BB962C8B-B14F-4D97-AF65-F5344CB8AC3E}">
        <p14:creationId xmlns:p14="http://schemas.microsoft.com/office/powerpoint/2010/main" val="376156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3CC12-0CD0-4CA4-8F0B-1BE332B3B936}" type="datetimeFigureOut">
              <a:rPr lang="en-US" smtClean="0"/>
              <a:t>8/28/13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0526D-0096-4FB1-8457-8638E69FB011}" type="slidenum">
              <a:rPr lang="en-US" smtClean="0"/>
              <a:t>‹#›</a:t>
            </a:fld>
            <a:endParaRPr lang="en-US"/>
          </a:p>
        </p:txBody>
      </p:sp>
    </p:spTree>
    <p:extLst>
      <p:ext uri="{BB962C8B-B14F-4D97-AF65-F5344CB8AC3E}">
        <p14:creationId xmlns:p14="http://schemas.microsoft.com/office/powerpoint/2010/main" val="26519136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Verdana" pitchFamily="34" charset="0"/>
                <a:ea typeface="Verdana" pitchFamily="34" charset="0"/>
                <a:cs typeface="Verdana" pitchFamily="34" charset="0"/>
              </a:defRPr>
            </a:lvl1pPr>
          </a:lstStyle>
          <a:p>
            <a:fld id="{9723CC12-0CD0-4CA4-8F0B-1BE332B3B936}" type="datetimeFigureOut">
              <a:rPr lang="en-US" smtClean="0"/>
              <a:pPr/>
              <a:t>8/28/13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Verdana" pitchFamily="34" charset="0"/>
                <a:ea typeface="Verdana" pitchFamily="34" charset="0"/>
                <a:cs typeface="Verdana"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Verdana" pitchFamily="34" charset="0"/>
                <a:ea typeface="Verdana" pitchFamily="34" charset="0"/>
                <a:cs typeface="Verdana" pitchFamily="34" charset="0"/>
              </a:defRPr>
            </a:lvl1pPr>
          </a:lstStyle>
          <a:p>
            <a:fld id="{E0D0526D-0096-4FB1-8457-8638E69FB011}" type="slidenum">
              <a:rPr lang="en-US" smtClean="0"/>
              <a:pPr/>
              <a:t>‹#›</a:t>
            </a:fld>
            <a:endParaRPr lang="en-US"/>
          </a:p>
        </p:txBody>
      </p:sp>
    </p:spTree>
    <p:extLst>
      <p:ext uri="{BB962C8B-B14F-4D97-AF65-F5344CB8AC3E}">
        <p14:creationId xmlns:p14="http://schemas.microsoft.com/office/powerpoint/2010/main" val="338169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800"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772400" cy="1695450"/>
          </a:xfrm>
        </p:spPr>
        <p:txBody>
          <a:bodyPr>
            <a:normAutofit/>
          </a:bodyPr>
          <a:lstStyle/>
          <a:p>
            <a:r>
              <a:rPr lang="en-US" dirty="0" smtClean="0">
                <a:solidFill>
                  <a:srgbClr val="4F81BD"/>
                </a:solidFill>
              </a:rPr>
              <a:t>EVAL 6970: Meta-Analysis</a:t>
            </a:r>
            <a:br>
              <a:rPr lang="en-US" dirty="0" smtClean="0">
                <a:solidFill>
                  <a:srgbClr val="4F81BD"/>
                </a:solidFill>
              </a:rPr>
            </a:br>
            <a:r>
              <a:rPr lang="en-US" sz="3300" dirty="0" smtClean="0">
                <a:solidFill>
                  <a:srgbClr val="4F81BD"/>
                </a:solidFill>
              </a:rPr>
              <a:t>Introduction to Meta-Analysis</a:t>
            </a:r>
            <a:endParaRPr lang="en-US" sz="3300" dirty="0">
              <a:solidFill>
                <a:srgbClr val="4F81BD"/>
              </a:solidFill>
            </a:endParaRPr>
          </a:p>
        </p:txBody>
      </p:sp>
      <p:sp>
        <p:nvSpPr>
          <p:cNvPr id="3" name="Subtitle 2"/>
          <p:cNvSpPr>
            <a:spLocks noGrp="1"/>
          </p:cNvSpPr>
          <p:nvPr>
            <p:ph type="subTitle" idx="1"/>
          </p:nvPr>
        </p:nvSpPr>
        <p:spPr/>
        <p:txBody>
          <a:bodyPr/>
          <a:lstStyle/>
          <a:p>
            <a:r>
              <a:rPr lang="en-US" dirty="0" smtClean="0"/>
              <a:t>Dr. Chris L. S. </a:t>
            </a:r>
            <a:r>
              <a:rPr lang="en-US" dirty="0" err="1" smtClean="0"/>
              <a:t>Coryn</a:t>
            </a:r>
            <a:endParaRPr lang="en-US" dirty="0" smtClean="0"/>
          </a:p>
          <a:p>
            <a:r>
              <a:rPr lang="en-US" dirty="0" smtClean="0"/>
              <a:t>Kristin A. Hobson</a:t>
            </a:r>
          </a:p>
          <a:p>
            <a:r>
              <a:rPr lang="en-US" sz="2800" dirty="0" smtClean="0"/>
              <a:t>Fall 2013</a:t>
            </a:r>
            <a:endParaRPr lang="en-US" sz="2800" dirty="0"/>
          </a:p>
        </p:txBody>
      </p:sp>
    </p:spTree>
    <p:extLst>
      <p:ext uri="{BB962C8B-B14F-4D97-AF65-F5344CB8AC3E}">
        <p14:creationId xmlns:p14="http://schemas.microsoft.com/office/powerpoint/2010/main" val="2705667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Introduction to Meta-Analysis</a:t>
            </a:r>
            <a:endParaRPr lang="en-US" dirty="0">
              <a:solidFill>
                <a:srgbClr val="4F81BD"/>
              </a:solidFill>
            </a:endParaRPr>
          </a:p>
        </p:txBody>
      </p:sp>
      <p:sp>
        <p:nvSpPr>
          <p:cNvPr id="5" name="TextBox 4"/>
          <p:cNvSpPr txBox="1"/>
          <p:nvPr/>
        </p:nvSpPr>
        <p:spPr>
          <a:xfrm>
            <a:off x="609600" y="5715000"/>
            <a:ext cx="8001000" cy="646331"/>
          </a:xfrm>
          <a:prstGeom prst="rect">
            <a:avLst/>
          </a:prstGeom>
          <a:noFill/>
        </p:spPr>
        <p:txBody>
          <a:bodyPr wrap="square" rtlCol="0">
            <a:spAutoFit/>
          </a:bodyPr>
          <a:lstStyle/>
          <a:p>
            <a:r>
              <a:rPr lang="en-US" dirty="0" smtClean="0">
                <a:latin typeface="Verdana" pitchFamily="34" charset="0"/>
                <a:ea typeface="Verdana" pitchFamily="34" charset="0"/>
                <a:cs typeface="Verdana" pitchFamily="34" charset="0"/>
              </a:rPr>
              <a:t>Forest plot from a meta-analysis of </a:t>
            </a:r>
            <a:r>
              <a:rPr lang="en-US" dirty="0" smtClean="0">
                <a:latin typeface="Verdana" pitchFamily="34" charset="0"/>
                <a:ea typeface="Verdana" pitchFamily="34" charset="0"/>
                <a:cs typeface="Verdana" pitchFamily="34" charset="0"/>
              </a:rPr>
              <a:t>the relationship between MMR and autism (study completed </a:t>
            </a:r>
            <a:r>
              <a:rPr lang="en-US" dirty="0" smtClean="0">
                <a:latin typeface="Verdana" pitchFamily="34" charset="0"/>
                <a:ea typeface="Verdana" pitchFamily="34" charset="0"/>
                <a:cs typeface="Verdana" pitchFamily="34" charset="0"/>
              </a:rPr>
              <a:t>last time this course was offered)</a:t>
            </a:r>
            <a:endParaRPr lang="en-US" dirty="0">
              <a:latin typeface="Verdana" pitchFamily="34" charset="0"/>
              <a:ea typeface="Verdana" pitchFamily="34" charset="0"/>
              <a:cs typeface="Verdana" pitchFamily="34"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5450" t="23239" r="19504" b="22598"/>
          <a:stretch/>
        </p:blipFill>
        <p:spPr>
          <a:xfrm>
            <a:off x="276777" y="1295400"/>
            <a:ext cx="8638623" cy="4495800"/>
          </a:xfrm>
          <a:prstGeom prst="rect">
            <a:avLst/>
          </a:prstGeom>
        </p:spPr>
      </p:pic>
    </p:spTree>
    <p:extLst>
      <p:ext uri="{BB962C8B-B14F-4D97-AF65-F5344CB8AC3E}">
        <p14:creationId xmlns:p14="http://schemas.microsoft.com/office/powerpoint/2010/main" val="33919340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The Great Debate</a:t>
            </a:r>
            <a:endParaRPr lang="en-US" dirty="0">
              <a:solidFill>
                <a:srgbClr val="4F81BD"/>
              </a:solidFill>
            </a:endParaRPr>
          </a:p>
        </p:txBody>
      </p:sp>
      <p:sp>
        <p:nvSpPr>
          <p:cNvPr id="3" name="Content Placeholder 2"/>
          <p:cNvSpPr>
            <a:spLocks noGrp="1"/>
          </p:cNvSpPr>
          <p:nvPr>
            <p:ph idx="1"/>
          </p:nvPr>
        </p:nvSpPr>
        <p:spPr/>
        <p:txBody>
          <a:bodyPr>
            <a:normAutofit fontScale="85000" lnSpcReduction="10000"/>
          </a:bodyPr>
          <a:lstStyle/>
          <a:p>
            <a:r>
              <a:rPr lang="en-US" dirty="0"/>
              <a:t>1952: Hans </a:t>
            </a:r>
            <a:r>
              <a:rPr lang="en-US" dirty="0" err="1" smtClean="0"/>
              <a:t>Eysenck</a:t>
            </a:r>
            <a:r>
              <a:rPr lang="en-US" dirty="0" smtClean="0"/>
              <a:t> </a:t>
            </a:r>
            <a:r>
              <a:rPr lang="en-US" dirty="0"/>
              <a:t>concluded that there were no favorable effects of psychotherapy, starting a raging debate</a:t>
            </a:r>
          </a:p>
          <a:p>
            <a:pPr lvl="1"/>
            <a:r>
              <a:rPr lang="en-US" dirty="0"/>
              <a:t>20 years of </a:t>
            </a:r>
            <a:r>
              <a:rPr lang="en-US" dirty="0" smtClean="0"/>
              <a:t>research </a:t>
            </a:r>
            <a:r>
              <a:rPr lang="en-US" dirty="0"/>
              <a:t>and hundreds of studies failed to resolve the </a:t>
            </a:r>
            <a:r>
              <a:rPr lang="en-US" dirty="0" smtClean="0"/>
              <a:t>debate</a:t>
            </a:r>
            <a:endParaRPr lang="en-US" dirty="0"/>
          </a:p>
          <a:p>
            <a:r>
              <a:rPr lang="en-US" dirty="0"/>
              <a:t>1978: </a:t>
            </a:r>
            <a:r>
              <a:rPr lang="en-US" dirty="0" smtClean="0"/>
              <a:t>To prove </a:t>
            </a:r>
            <a:r>
              <a:rPr lang="en-US" dirty="0" err="1" smtClean="0"/>
              <a:t>Eysenk</a:t>
            </a:r>
            <a:r>
              <a:rPr lang="en-US" dirty="0" smtClean="0"/>
              <a:t> wrong, Gene Glass (and colleague Smith) </a:t>
            </a:r>
            <a:r>
              <a:rPr lang="en-US" dirty="0"/>
              <a:t>statistically </a:t>
            </a:r>
            <a:r>
              <a:rPr lang="en-US" dirty="0" smtClean="0"/>
              <a:t>aggregated </a:t>
            </a:r>
            <a:r>
              <a:rPr lang="en-US" dirty="0"/>
              <a:t>the findings of 375 psychotherapy outcome studies</a:t>
            </a:r>
          </a:p>
          <a:p>
            <a:pPr lvl="1"/>
            <a:r>
              <a:rPr lang="en-US" dirty="0" smtClean="0"/>
              <a:t>Concluded </a:t>
            </a:r>
            <a:r>
              <a:rPr lang="en-US" dirty="0"/>
              <a:t>that psychotherapy did indeed work</a:t>
            </a:r>
          </a:p>
          <a:p>
            <a:pPr lvl="1"/>
            <a:r>
              <a:rPr lang="en-US" dirty="0">
                <a:solidFill>
                  <a:srgbClr val="4F81BD"/>
                </a:solidFill>
              </a:rPr>
              <a:t>Glass called his method “meta-analysis</a:t>
            </a:r>
            <a:r>
              <a:rPr lang="en-US" dirty="0" smtClean="0">
                <a:solidFill>
                  <a:srgbClr val="4F81BD"/>
                </a:solidFill>
              </a:rPr>
              <a:t>”</a:t>
            </a:r>
            <a:endParaRPr lang="en-US" dirty="0">
              <a:solidFill>
                <a:srgbClr val="4F81BD"/>
              </a:solidFill>
            </a:endParaRPr>
          </a:p>
        </p:txBody>
      </p:sp>
    </p:spTree>
    <p:extLst>
      <p:ext uri="{BB962C8B-B14F-4D97-AF65-F5344CB8AC3E}">
        <p14:creationId xmlns:p14="http://schemas.microsoft.com/office/powerpoint/2010/main" val="29309565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Historical Origins</a:t>
            </a:r>
            <a:endParaRPr lang="en-US" dirty="0">
              <a:solidFill>
                <a:srgbClr val="4F81BD"/>
              </a:solidFill>
            </a:endParaRPr>
          </a:p>
        </p:txBody>
      </p:sp>
      <p:sp>
        <p:nvSpPr>
          <p:cNvPr id="3" name="Content Placeholder 2"/>
          <p:cNvSpPr>
            <a:spLocks noGrp="1"/>
          </p:cNvSpPr>
          <p:nvPr>
            <p:ph idx="1"/>
          </p:nvPr>
        </p:nvSpPr>
        <p:spPr/>
        <p:txBody>
          <a:bodyPr>
            <a:normAutofit fontScale="85000" lnSpcReduction="10000"/>
          </a:bodyPr>
          <a:lstStyle/>
          <a:p>
            <a:r>
              <a:rPr lang="en-US" dirty="0"/>
              <a:t>Ideas behind meta-analysis predate Glass’ work by several </a:t>
            </a:r>
            <a:r>
              <a:rPr lang="en-US" dirty="0" smtClean="0"/>
              <a:t>decades</a:t>
            </a:r>
            <a:endParaRPr lang="en-US" dirty="0"/>
          </a:p>
          <a:p>
            <a:pPr lvl="1"/>
            <a:r>
              <a:rPr lang="en-US" dirty="0"/>
              <a:t>Karl Pearson (1904)</a:t>
            </a:r>
          </a:p>
          <a:p>
            <a:pPr lvl="2"/>
            <a:r>
              <a:rPr lang="en-US" dirty="0" smtClean="0"/>
              <a:t>Averaged </a:t>
            </a:r>
            <a:r>
              <a:rPr lang="en-US" dirty="0"/>
              <a:t>correlations for studies of the effectiveness of inoculation for typhoid fever</a:t>
            </a:r>
          </a:p>
          <a:p>
            <a:pPr lvl="1"/>
            <a:r>
              <a:rPr lang="en-US" dirty="0"/>
              <a:t>R. A. Fisher (1944)</a:t>
            </a:r>
          </a:p>
          <a:p>
            <a:pPr lvl="2"/>
            <a:r>
              <a:rPr lang="en-US" dirty="0"/>
              <a:t>“When a number of quite independent tests of significance have been made, it sometimes happens that although few or none can be claimed individually as significant, yet the aggregate gives an impression that the probabilities are on the whole lower than would often have been obtained by chance</a:t>
            </a:r>
            <a:r>
              <a:rPr lang="en-US" dirty="0" smtClean="0"/>
              <a:t>”</a:t>
            </a:r>
            <a:endParaRPr lang="en-US" dirty="0"/>
          </a:p>
          <a:p>
            <a:pPr lvl="2"/>
            <a:r>
              <a:rPr lang="en-US" dirty="0"/>
              <a:t>Source of the idea of cumulating probability </a:t>
            </a:r>
            <a:r>
              <a:rPr lang="en-US" dirty="0" smtClean="0"/>
              <a:t>values</a:t>
            </a:r>
            <a:endParaRPr lang="en-US" dirty="0"/>
          </a:p>
        </p:txBody>
      </p:sp>
    </p:spTree>
    <p:extLst>
      <p:ext uri="{BB962C8B-B14F-4D97-AF65-F5344CB8AC3E}">
        <p14:creationId xmlns:p14="http://schemas.microsoft.com/office/powerpoint/2010/main" val="729565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Emergence of Meta-Analysis</a:t>
            </a:r>
            <a:endParaRPr lang="en-US" dirty="0">
              <a:solidFill>
                <a:srgbClr val="4F81BD"/>
              </a:solidFill>
            </a:endParaRPr>
          </a:p>
        </p:txBody>
      </p:sp>
      <p:sp>
        <p:nvSpPr>
          <p:cNvPr id="3" name="Content Placeholder 2"/>
          <p:cNvSpPr>
            <a:spLocks noGrp="1"/>
          </p:cNvSpPr>
          <p:nvPr>
            <p:ph idx="1"/>
          </p:nvPr>
        </p:nvSpPr>
        <p:spPr/>
        <p:txBody>
          <a:bodyPr>
            <a:normAutofit/>
          </a:bodyPr>
          <a:lstStyle/>
          <a:p>
            <a:r>
              <a:rPr lang="en-US" dirty="0" smtClean="0"/>
              <a:t>W</a:t>
            </a:r>
            <a:r>
              <a:rPr lang="en-US" dirty="0"/>
              <a:t>. G. Cochran (1953)</a:t>
            </a:r>
          </a:p>
          <a:p>
            <a:pPr lvl="1"/>
            <a:r>
              <a:rPr lang="en-US" dirty="0"/>
              <a:t>Discusses a method of averaging means across independent studies</a:t>
            </a:r>
          </a:p>
          <a:p>
            <a:pPr lvl="1"/>
            <a:r>
              <a:rPr lang="en-US" dirty="0"/>
              <a:t>Laid-out much of the statistical foundation that modern meta-analysis is built upon (e.g., </a:t>
            </a:r>
            <a:r>
              <a:rPr lang="en-US" dirty="0" smtClean="0"/>
              <a:t>inverse </a:t>
            </a:r>
            <a:r>
              <a:rPr lang="en-US" dirty="0"/>
              <a:t>variance weighting and homogeneity testing</a:t>
            </a:r>
            <a:r>
              <a:rPr lang="en-US" dirty="0" smtClean="0"/>
              <a:t>)</a:t>
            </a:r>
            <a:endParaRPr lang="en-US" dirty="0"/>
          </a:p>
        </p:txBody>
      </p:sp>
    </p:spTree>
    <p:extLst>
      <p:ext uri="{BB962C8B-B14F-4D97-AF65-F5344CB8AC3E}">
        <p14:creationId xmlns:p14="http://schemas.microsoft.com/office/powerpoint/2010/main" val="3521264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Logic of Meta-Analysis</a:t>
            </a:r>
            <a:endParaRPr lang="en-US" dirty="0">
              <a:solidFill>
                <a:srgbClr val="4F81BD"/>
              </a:solidFill>
            </a:endParaRPr>
          </a:p>
        </p:txBody>
      </p:sp>
      <p:sp>
        <p:nvSpPr>
          <p:cNvPr id="3" name="Content Placeholder 2"/>
          <p:cNvSpPr>
            <a:spLocks noGrp="1"/>
          </p:cNvSpPr>
          <p:nvPr>
            <p:ph idx="1"/>
          </p:nvPr>
        </p:nvSpPr>
        <p:spPr/>
        <p:txBody>
          <a:bodyPr>
            <a:normAutofit/>
          </a:bodyPr>
          <a:lstStyle/>
          <a:p>
            <a:r>
              <a:rPr lang="en-US" dirty="0"/>
              <a:t>Traditional methods of review focus on statistical significance testing</a:t>
            </a:r>
          </a:p>
          <a:p>
            <a:r>
              <a:rPr lang="en-US" dirty="0"/>
              <a:t>Significance testing is not well suited to this task</a:t>
            </a:r>
          </a:p>
          <a:p>
            <a:pPr lvl="1"/>
            <a:r>
              <a:rPr lang="en-US" dirty="0"/>
              <a:t>Highly dependent on sample size</a:t>
            </a:r>
          </a:p>
          <a:p>
            <a:pPr lvl="1"/>
            <a:r>
              <a:rPr lang="en-US" dirty="0"/>
              <a:t>Null finding does not carry the same “weight” as a significant finding</a:t>
            </a:r>
          </a:p>
          <a:p>
            <a:pPr lvl="2"/>
            <a:r>
              <a:rPr lang="en-US" dirty="0" smtClean="0"/>
              <a:t>Significant </a:t>
            </a:r>
            <a:r>
              <a:rPr lang="en-US" dirty="0"/>
              <a:t>effect is a strong conclusion</a:t>
            </a:r>
          </a:p>
          <a:p>
            <a:pPr lvl="2"/>
            <a:r>
              <a:rPr lang="en-US" dirty="0" err="1" smtClean="0"/>
              <a:t>Nonsignificant</a:t>
            </a:r>
            <a:r>
              <a:rPr lang="en-US" dirty="0" smtClean="0"/>
              <a:t> </a:t>
            </a:r>
            <a:r>
              <a:rPr lang="en-US" dirty="0"/>
              <a:t>effect is a weak </a:t>
            </a:r>
            <a:r>
              <a:rPr lang="en-US" dirty="0" smtClean="0"/>
              <a:t>conclusion</a:t>
            </a:r>
            <a:endParaRPr lang="en-US" dirty="0"/>
          </a:p>
        </p:txBody>
      </p:sp>
    </p:spTree>
    <p:extLst>
      <p:ext uri="{BB962C8B-B14F-4D97-AF65-F5344CB8AC3E}">
        <p14:creationId xmlns:p14="http://schemas.microsoft.com/office/powerpoint/2010/main" val="2664085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Logic of Meta-Analysis</a:t>
            </a:r>
            <a:endParaRPr lang="en-US" dirty="0">
              <a:solidFill>
                <a:srgbClr val="4F81BD"/>
              </a:solidFill>
            </a:endParaRPr>
          </a:p>
        </p:txBody>
      </p:sp>
      <p:sp>
        <p:nvSpPr>
          <p:cNvPr id="3" name="Content Placeholder 2"/>
          <p:cNvSpPr>
            <a:spLocks noGrp="1"/>
          </p:cNvSpPr>
          <p:nvPr>
            <p:ph idx="1"/>
          </p:nvPr>
        </p:nvSpPr>
        <p:spPr/>
        <p:txBody>
          <a:bodyPr>
            <a:normAutofit/>
          </a:bodyPr>
          <a:lstStyle/>
          <a:p>
            <a:r>
              <a:rPr lang="en-US" dirty="0" smtClean="0"/>
              <a:t>Meta-analysis </a:t>
            </a:r>
            <a:r>
              <a:rPr lang="en-US" dirty="0"/>
              <a:t>focuses on the direction and magnitude of </a:t>
            </a:r>
            <a:r>
              <a:rPr lang="en-US" dirty="0" smtClean="0"/>
              <a:t>effects </a:t>
            </a:r>
            <a:r>
              <a:rPr lang="en-US" dirty="0"/>
              <a:t>across studies, not statistical significance</a:t>
            </a:r>
          </a:p>
          <a:p>
            <a:pPr lvl="1"/>
            <a:r>
              <a:rPr lang="en-US" dirty="0"/>
              <a:t>Isn’t this what we are interested in anyway?</a:t>
            </a:r>
          </a:p>
          <a:p>
            <a:pPr lvl="1"/>
            <a:r>
              <a:rPr lang="en-US" dirty="0"/>
              <a:t>Direction and magnitude are represented by the effect </a:t>
            </a:r>
            <a:r>
              <a:rPr lang="en-US" dirty="0" smtClean="0"/>
              <a:t>size</a:t>
            </a:r>
            <a:endParaRPr lang="en-US" dirty="0"/>
          </a:p>
        </p:txBody>
      </p:sp>
    </p:spTree>
    <p:extLst>
      <p:ext uri="{BB962C8B-B14F-4D97-AF65-F5344CB8AC3E}">
        <p14:creationId xmlns:p14="http://schemas.microsoft.com/office/powerpoint/2010/main" val="3862832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a:bodyPr>
          <a:lstStyle/>
          <a:p>
            <a:r>
              <a:rPr lang="en-US" dirty="0" smtClean="0">
                <a:solidFill>
                  <a:srgbClr val="4F81BD"/>
                </a:solidFill>
              </a:rPr>
              <a:t>When Can You Do Meta-Analysis?</a:t>
            </a:r>
            <a:endParaRPr lang="en-US" dirty="0">
              <a:solidFill>
                <a:srgbClr val="4F81BD"/>
              </a:solidFill>
            </a:endParaRPr>
          </a:p>
        </p:txBody>
      </p:sp>
      <p:sp>
        <p:nvSpPr>
          <p:cNvPr id="3" name="Content Placeholder 2"/>
          <p:cNvSpPr>
            <a:spLocks noGrp="1"/>
          </p:cNvSpPr>
          <p:nvPr>
            <p:ph idx="1"/>
          </p:nvPr>
        </p:nvSpPr>
        <p:spPr/>
        <p:txBody>
          <a:bodyPr>
            <a:normAutofit fontScale="85000" lnSpcReduction="10000"/>
          </a:bodyPr>
          <a:lstStyle/>
          <a:p>
            <a:r>
              <a:rPr lang="en-US" dirty="0"/>
              <a:t>Meta-analysis is applicable to collections of research that</a:t>
            </a:r>
          </a:p>
          <a:p>
            <a:pPr lvl="1"/>
            <a:r>
              <a:rPr lang="en-US" dirty="0"/>
              <a:t>Are empirical, rather than theoretical</a:t>
            </a:r>
          </a:p>
          <a:p>
            <a:pPr lvl="1"/>
            <a:r>
              <a:rPr lang="en-US" dirty="0"/>
              <a:t>Produce quantitative results, rather than qualitative findings</a:t>
            </a:r>
          </a:p>
          <a:p>
            <a:pPr lvl="1"/>
            <a:r>
              <a:rPr lang="en-US" dirty="0"/>
              <a:t>Examine the same constructs and relationships</a:t>
            </a:r>
          </a:p>
          <a:p>
            <a:pPr lvl="1"/>
            <a:r>
              <a:rPr lang="en-US" dirty="0"/>
              <a:t>Have findings that can be configured in a comparable statistical form (e.g., as effect sizes, correlation coefficients, odds-ratios, proportions)</a:t>
            </a:r>
          </a:p>
          <a:p>
            <a:pPr lvl="1"/>
            <a:r>
              <a:rPr lang="en-US" dirty="0"/>
              <a:t>Are “comparable” given the question at </a:t>
            </a:r>
            <a:r>
              <a:rPr lang="en-US" dirty="0" smtClean="0"/>
              <a:t>hand</a:t>
            </a:r>
            <a:endParaRPr lang="en-US" dirty="0"/>
          </a:p>
        </p:txBody>
      </p:sp>
    </p:spTree>
    <p:extLst>
      <p:ext uri="{BB962C8B-B14F-4D97-AF65-F5344CB8AC3E}">
        <p14:creationId xmlns:p14="http://schemas.microsoft.com/office/powerpoint/2010/main" val="938161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4F81BD"/>
                </a:solidFill>
              </a:rPr>
              <a:t>Suitable for Meta-Analysis</a:t>
            </a:r>
            <a:endParaRPr lang="en-US" dirty="0">
              <a:solidFill>
                <a:srgbClr val="4F81BD"/>
              </a:solidFill>
            </a:endParaRPr>
          </a:p>
        </p:txBody>
      </p:sp>
      <p:sp>
        <p:nvSpPr>
          <p:cNvPr id="3" name="Content Placeholder 2"/>
          <p:cNvSpPr>
            <a:spLocks noGrp="1"/>
          </p:cNvSpPr>
          <p:nvPr>
            <p:ph idx="1"/>
          </p:nvPr>
        </p:nvSpPr>
        <p:spPr/>
        <p:txBody>
          <a:bodyPr>
            <a:normAutofit fontScale="85000" lnSpcReduction="10000"/>
          </a:bodyPr>
          <a:lstStyle/>
          <a:p>
            <a:r>
              <a:rPr lang="en-US" dirty="0"/>
              <a:t>Central tendency research</a:t>
            </a:r>
          </a:p>
          <a:p>
            <a:pPr lvl="1"/>
            <a:r>
              <a:rPr lang="en-US" dirty="0"/>
              <a:t>Prevalence rates</a:t>
            </a:r>
          </a:p>
          <a:p>
            <a:r>
              <a:rPr lang="en-US" dirty="0"/>
              <a:t>Pre-post contrasts</a:t>
            </a:r>
          </a:p>
          <a:p>
            <a:pPr lvl="1"/>
            <a:r>
              <a:rPr lang="en-US" dirty="0"/>
              <a:t>Growth rates</a:t>
            </a:r>
          </a:p>
          <a:p>
            <a:r>
              <a:rPr lang="en-US" dirty="0"/>
              <a:t>Group contrasts</a:t>
            </a:r>
          </a:p>
          <a:p>
            <a:pPr lvl="1"/>
            <a:r>
              <a:rPr lang="en-US" dirty="0"/>
              <a:t>Experimentally created groups</a:t>
            </a:r>
          </a:p>
          <a:p>
            <a:pPr lvl="2"/>
            <a:r>
              <a:rPr lang="en-US" dirty="0"/>
              <a:t>Comparison of outcomes between treatment and </a:t>
            </a:r>
            <a:r>
              <a:rPr lang="en-US" dirty="0" smtClean="0"/>
              <a:t>control/comparison </a:t>
            </a:r>
            <a:r>
              <a:rPr lang="en-US" dirty="0"/>
              <a:t>groups</a:t>
            </a:r>
          </a:p>
          <a:p>
            <a:pPr lvl="1"/>
            <a:r>
              <a:rPr lang="en-US" dirty="0"/>
              <a:t>Naturally occurring groups</a:t>
            </a:r>
          </a:p>
          <a:p>
            <a:pPr lvl="2"/>
            <a:r>
              <a:rPr lang="en-US" dirty="0"/>
              <a:t>Comparison of spatial abilities between boys and girls</a:t>
            </a:r>
          </a:p>
          <a:p>
            <a:pPr lvl="2"/>
            <a:r>
              <a:rPr lang="en-US" dirty="0"/>
              <a:t>Rates of morbidity among high and low risk </a:t>
            </a:r>
            <a:r>
              <a:rPr lang="en-US" dirty="0" smtClean="0"/>
              <a:t>groups</a:t>
            </a:r>
            <a:endParaRPr lang="en-US" dirty="0"/>
          </a:p>
        </p:txBody>
      </p:sp>
    </p:spTree>
    <p:extLst>
      <p:ext uri="{BB962C8B-B14F-4D97-AF65-F5344CB8AC3E}">
        <p14:creationId xmlns:p14="http://schemas.microsoft.com/office/powerpoint/2010/main" val="4237507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Suitable for Meta-Analysis</a:t>
            </a:r>
            <a:endParaRPr lang="en-US" dirty="0">
              <a:solidFill>
                <a:srgbClr val="4F81BD"/>
              </a:solidFill>
            </a:endParaRPr>
          </a:p>
        </p:txBody>
      </p:sp>
      <p:sp>
        <p:nvSpPr>
          <p:cNvPr id="3" name="Content Placeholder 2"/>
          <p:cNvSpPr>
            <a:spLocks noGrp="1"/>
          </p:cNvSpPr>
          <p:nvPr>
            <p:ph idx="1"/>
          </p:nvPr>
        </p:nvSpPr>
        <p:spPr/>
        <p:txBody>
          <a:bodyPr/>
          <a:lstStyle/>
          <a:p>
            <a:r>
              <a:rPr lang="en-US" dirty="0"/>
              <a:t>Association between variables</a:t>
            </a:r>
          </a:p>
          <a:p>
            <a:pPr lvl="1"/>
            <a:r>
              <a:rPr lang="en-US" dirty="0"/>
              <a:t>Measurement research</a:t>
            </a:r>
          </a:p>
          <a:p>
            <a:pPr lvl="2"/>
            <a:r>
              <a:rPr lang="en-US" dirty="0"/>
              <a:t>Validity generalization</a:t>
            </a:r>
          </a:p>
          <a:p>
            <a:pPr lvl="1"/>
            <a:r>
              <a:rPr lang="en-US" dirty="0"/>
              <a:t>Individual differences research</a:t>
            </a:r>
          </a:p>
          <a:p>
            <a:pPr lvl="2"/>
            <a:r>
              <a:rPr lang="en-US" dirty="0"/>
              <a:t>Correlation between personality </a:t>
            </a:r>
            <a:r>
              <a:rPr lang="en-US" dirty="0" smtClean="0"/>
              <a:t>constructs</a:t>
            </a:r>
            <a:endParaRPr lang="en-US" dirty="0"/>
          </a:p>
        </p:txBody>
      </p:sp>
    </p:spTree>
    <p:extLst>
      <p:ext uri="{BB962C8B-B14F-4D97-AF65-F5344CB8AC3E}">
        <p14:creationId xmlns:p14="http://schemas.microsoft.com/office/powerpoint/2010/main" val="4220865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Effect Sizes: The Key</a:t>
            </a:r>
            <a:endParaRPr lang="en-US" dirty="0">
              <a:solidFill>
                <a:srgbClr val="4F81BD"/>
              </a:solidFill>
            </a:endParaRPr>
          </a:p>
        </p:txBody>
      </p:sp>
      <p:sp>
        <p:nvSpPr>
          <p:cNvPr id="3" name="Content Placeholder 2"/>
          <p:cNvSpPr>
            <a:spLocks noGrp="1"/>
          </p:cNvSpPr>
          <p:nvPr>
            <p:ph idx="1"/>
          </p:nvPr>
        </p:nvSpPr>
        <p:spPr/>
        <p:txBody>
          <a:bodyPr/>
          <a:lstStyle/>
          <a:p>
            <a:r>
              <a:rPr lang="en-US" dirty="0"/>
              <a:t>The effect size makes meta-analysis possible</a:t>
            </a:r>
          </a:p>
          <a:p>
            <a:pPr lvl="1"/>
            <a:r>
              <a:rPr lang="en-US" dirty="0"/>
              <a:t>It is the “dependent variable”</a:t>
            </a:r>
          </a:p>
          <a:p>
            <a:pPr lvl="1"/>
            <a:r>
              <a:rPr lang="en-US" dirty="0"/>
              <a:t>It standardizes findings across studies such that they can be directly </a:t>
            </a:r>
            <a:r>
              <a:rPr lang="en-US" dirty="0" smtClean="0"/>
              <a:t>compared</a:t>
            </a:r>
            <a:endParaRPr lang="en-US" dirty="0"/>
          </a:p>
        </p:txBody>
      </p:sp>
    </p:spTree>
    <p:extLst>
      <p:ext uri="{BB962C8B-B14F-4D97-AF65-F5344CB8AC3E}">
        <p14:creationId xmlns:p14="http://schemas.microsoft.com/office/powerpoint/2010/main" val="771225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Course overview</a:t>
            </a:r>
          </a:p>
          <a:p>
            <a:r>
              <a:rPr lang="en-US" dirty="0" smtClean="0"/>
              <a:t>An overview of and brief introduction to meta-analysis</a:t>
            </a:r>
          </a:p>
          <a:p>
            <a:r>
              <a:rPr lang="en-US" dirty="0" smtClean="0"/>
              <a:t>Selection of working groups</a:t>
            </a:r>
          </a:p>
          <a:p>
            <a:r>
              <a:rPr lang="en-US" dirty="0" smtClean="0"/>
              <a:t>In-class activity</a:t>
            </a:r>
          </a:p>
          <a:p>
            <a:r>
              <a:rPr lang="en-US" dirty="0" smtClean="0"/>
              <a:t>Next meeting</a:t>
            </a:r>
          </a:p>
        </p:txBody>
      </p:sp>
    </p:spTree>
    <p:extLst>
      <p:ext uri="{BB962C8B-B14F-4D97-AF65-F5344CB8AC3E}">
        <p14:creationId xmlns:p14="http://schemas.microsoft.com/office/powerpoint/2010/main" val="3380839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Effect Sizes: The Key</a:t>
            </a:r>
            <a:endParaRPr lang="en-US" dirty="0">
              <a:solidFill>
                <a:srgbClr val="4F81BD"/>
              </a:solidFill>
            </a:endParaRPr>
          </a:p>
        </p:txBody>
      </p:sp>
      <p:sp>
        <p:nvSpPr>
          <p:cNvPr id="3" name="Content Placeholder 2"/>
          <p:cNvSpPr>
            <a:spLocks noGrp="1"/>
          </p:cNvSpPr>
          <p:nvPr>
            <p:ph idx="1"/>
          </p:nvPr>
        </p:nvSpPr>
        <p:spPr/>
        <p:txBody>
          <a:bodyPr>
            <a:normAutofit fontScale="85000" lnSpcReduction="20000"/>
          </a:bodyPr>
          <a:lstStyle/>
          <a:p>
            <a:r>
              <a:rPr lang="en-US" dirty="0"/>
              <a:t>Any standardized index can be an “effect size” (e.g., standardized mean difference, correlation coefficient, odds-ratio) as long as it meets the following</a:t>
            </a:r>
          </a:p>
          <a:p>
            <a:pPr lvl="1"/>
            <a:r>
              <a:rPr lang="en-US" dirty="0"/>
              <a:t>Is comparable across studies (generally requires standardization)</a:t>
            </a:r>
          </a:p>
          <a:p>
            <a:pPr lvl="1"/>
            <a:r>
              <a:rPr lang="en-US" dirty="0"/>
              <a:t>Represents the magnitude and direction of the relationship of interest</a:t>
            </a:r>
          </a:p>
          <a:p>
            <a:pPr lvl="1"/>
            <a:r>
              <a:rPr lang="en-US" dirty="0"/>
              <a:t>Is independent of sample </a:t>
            </a:r>
            <a:r>
              <a:rPr lang="en-US" dirty="0" smtClean="0"/>
              <a:t>size</a:t>
            </a:r>
          </a:p>
          <a:p>
            <a:pPr lvl="1"/>
            <a:endParaRPr lang="en-US" dirty="0"/>
          </a:p>
          <a:p>
            <a:r>
              <a:rPr lang="en-US" dirty="0"/>
              <a:t>Different meta-analyses may use different effect size </a:t>
            </a:r>
            <a:r>
              <a:rPr lang="en-US" dirty="0" smtClean="0"/>
              <a:t>indices</a:t>
            </a:r>
            <a:endParaRPr lang="en-US" dirty="0"/>
          </a:p>
        </p:txBody>
      </p:sp>
    </p:spTree>
    <p:extLst>
      <p:ext uri="{BB962C8B-B14F-4D97-AF65-F5344CB8AC3E}">
        <p14:creationId xmlns:p14="http://schemas.microsoft.com/office/powerpoint/2010/main" val="1008064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The Replication Continuum</a:t>
            </a:r>
            <a:endParaRPr lang="en-US" dirty="0">
              <a:solidFill>
                <a:srgbClr val="4F81BD"/>
              </a:solidFill>
            </a:endParaRPr>
          </a:p>
        </p:txBody>
      </p:sp>
      <p:sp>
        <p:nvSpPr>
          <p:cNvPr id="3" name="Content Placeholder 2"/>
          <p:cNvSpPr>
            <a:spLocks noGrp="1"/>
          </p:cNvSpPr>
          <p:nvPr>
            <p:ph idx="1"/>
          </p:nvPr>
        </p:nvSpPr>
        <p:spPr>
          <a:xfrm>
            <a:off x="457200" y="2103437"/>
            <a:ext cx="8229600" cy="4525963"/>
          </a:xfrm>
        </p:spPr>
        <p:txBody>
          <a:bodyPr>
            <a:normAutofit fontScale="85000" lnSpcReduction="20000"/>
          </a:bodyPr>
          <a:lstStyle/>
          <a:p>
            <a:r>
              <a:rPr lang="en-US" dirty="0"/>
              <a:t>You must be able to argue that the collection of studies you are meta-analyzing examine the same </a:t>
            </a:r>
            <a:r>
              <a:rPr lang="en-US" dirty="0" smtClean="0"/>
              <a:t>relationship</a:t>
            </a:r>
          </a:p>
          <a:p>
            <a:pPr lvl="1"/>
            <a:r>
              <a:rPr lang="en-US" dirty="0" smtClean="0"/>
              <a:t>This </a:t>
            </a:r>
            <a:r>
              <a:rPr lang="en-US" dirty="0"/>
              <a:t>may be at a broad level of abstraction, such as the relationship between criminal justice interventions and recidivism or between school-based prevention programs and problem </a:t>
            </a:r>
            <a:r>
              <a:rPr lang="en-US" dirty="0" smtClean="0"/>
              <a:t>behavior</a:t>
            </a:r>
          </a:p>
          <a:p>
            <a:pPr lvl="1"/>
            <a:r>
              <a:rPr lang="en-US" dirty="0" smtClean="0"/>
              <a:t>Alternatively </a:t>
            </a:r>
            <a:r>
              <a:rPr lang="en-US" dirty="0"/>
              <a:t>it may be at a narrow level of abstraction and represent pure </a:t>
            </a:r>
            <a:r>
              <a:rPr lang="en-US" dirty="0" smtClean="0"/>
              <a:t>replications</a:t>
            </a:r>
            <a:endParaRPr lang="en-US" dirty="0"/>
          </a:p>
          <a:p>
            <a:r>
              <a:rPr lang="en-US" dirty="0"/>
              <a:t>The closer to pure replications your collection of studies, the easier it is to argue </a:t>
            </a:r>
            <a:r>
              <a:rPr lang="en-US" dirty="0" smtClean="0"/>
              <a:t>comparability</a:t>
            </a:r>
            <a:endParaRPr lang="en-US" dirty="0"/>
          </a:p>
        </p:txBody>
      </p:sp>
      <p:sp>
        <p:nvSpPr>
          <p:cNvPr id="4" name="Line 2"/>
          <p:cNvSpPr>
            <a:spLocks noChangeShapeType="1"/>
          </p:cNvSpPr>
          <p:nvPr/>
        </p:nvSpPr>
        <p:spPr bwMode="auto">
          <a:xfrm>
            <a:off x="1651000" y="1447800"/>
            <a:ext cx="5532437" cy="0"/>
          </a:xfrm>
          <a:prstGeom prst="line">
            <a:avLst/>
          </a:prstGeom>
          <a:noFill/>
          <a:ln w="19050">
            <a:solidFill>
              <a:srgbClr val="000000"/>
            </a:solidFill>
            <a:miter lim="800000"/>
            <a:headEnd type="oval"/>
            <a:tailEnd type="oval"/>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atin typeface="Verdana" pitchFamily="34" charset="0"/>
              <a:ea typeface="Verdana" pitchFamily="34" charset="0"/>
              <a:cs typeface="Verdana" pitchFamily="34" charset="0"/>
            </a:endParaRPr>
          </a:p>
        </p:txBody>
      </p:sp>
      <p:sp>
        <p:nvSpPr>
          <p:cNvPr id="5" name="Text Box 5"/>
          <p:cNvSpPr txBox="1">
            <a:spLocks noChangeArrowheads="1"/>
          </p:cNvSpPr>
          <p:nvPr/>
        </p:nvSpPr>
        <p:spPr bwMode="auto">
          <a:xfrm>
            <a:off x="388938" y="1502709"/>
            <a:ext cx="2506662"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5pPr>
            <a:lvl6pPr marL="2514600" indent="-228600" defTabSz="457200" fontAlgn="base">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6pPr>
            <a:lvl7pPr marL="2971800" indent="-228600" defTabSz="457200" fontAlgn="base">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7pPr>
            <a:lvl8pPr marL="3429000" indent="-228600" defTabSz="457200" fontAlgn="base">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8pPr>
            <a:lvl9pPr marL="3886200" indent="-228600" defTabSz="457200" fontAlgn="base">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9pPr>
          </a:lstStyle>
          <a:p>
            <a:pPr>
              <a:lnSpc>
                <a:spcPct val="100000"/>
              </a:lnSpc>
              <a:buClrTx/>
              <a:buFontTx/>
              <a:buNone/>
            </a:pPr>
            <a:r>
              <a:rPr lang="en-GB" sz="2000" dirty="0" smtClean="0">
                <a:latin typeface="Verdana" pitchFamily="34" charset="0"/>
                <a:ea typeface="Verdana" pitchFamily="34" charset="0"/>
                <a:cs typeface="Verdana" pitchFamily="34" charset="0"/>
              </a:rPr>
              <a:t>Pure Replications</a:t>
            </a:r>
            <a:endParaRPr lang="en-GB" sz="2000" dirty="0">
              <a:latin typeface="Verdana" pitchFamily="34" charset="0"/>
              <a:ea typeface="Verdana" pitchFamily="34" charset="0"/>
              <a:cs typeface="Verdana" pitchFamily="34" charset="0"/>
            </a:endParaRPr>
          </a:p>
        </p:txBody>
      </p:sp>
      <p:sp>
        <p:nvSpPr>
          <p:cNvPr id="6" name="Text Box 6"/>
          <p:cNvSpPr txBox="1">
            <a:spLocks noChangeArrowheads="1"/>
          </p:cNvSpPr>
          <p:nvPr/>
        </p:nvSpPr>
        <p:spPr bwMode="auto">
          <a:xfrm>
            <a:off x="5527675" y="1502709"/>
            <a:ext cx="3311525"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5pPr>
            <a:lvl6pPr marL="2514600" indent="-228600" defTabSz="457200" fontAlgn="base">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6pPr>
            <a:lvl7pPr marL="2971800" indent="-228600" defTabSz="457200" fontAlgn="base">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7pPr>
            <a:lvl8pPr marL="3429000" indent="-228600" defTabSz="457200" fontAlgn="base">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8pPr>
            <a:lvl9pPr marL="3886200" indent="-228600" defTabSz="457200" fontAlgn="base">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Bitstream Vera Sans" charset="0"/>
                <a:cs typeface="Bitstream Vera Sans" charset="0"/>
              </a:defRPr>
            </a:lvl9pPr>
          </a:lstStyle>
          <a:p>
            <a:pPr algn="r">
              <a:lnSpc>
                <a:spcPct val="100000"/>
              </a:lnSpc>
              <a:buClrTx/>
              <a:buFontTx/>
              <a:buNone/>
            </a:pPr>
            <a:r>
              <a:rPr lang="en-GB" sz="2000" dirty="0" smtClean="0">
                <a:latin typeface="Verdana" pitchFamily="34" charset="0"/>
                <a:ea typeface="Verdana" pitchFamily="34" charset="0"/>
                <a:cs typeface="Verdana" pitchFamily="34" charset="0"/>
              </a:rPr>
              <a:t>Conceptual Replications</a:t>
            </a:r>
            <a:endParaRPr lang="en-GB" sz="2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412589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Which Studies to Include?</a:t>
            </a:r>
            <a:endParaRPr lang="en-US" dirty="0">
              <a:solidFill>
                <a:srgbClr val="4F81BD"/>
              </a:solidFill>
            </a:endParaRPr>
          </a:p>
        </p:txBody>
      </p:sp>
      <p:sp>
        <p:nvSpPr>
          <p:cNvPr id="3" name="Content Placeholder 2"/>
          <p:cNvSpPr>
            <a:spLocks noGrp="1"/>
          </p:cNvSpPr>
          <p:nvPr>
            <p:ph idx="1"/>
          </p:nvPr>
        </p:nvSpPr>
        <p:spPr/>
        <p:txBody>
          <a:bodyPr>
            <a:normAutofit fontScale="77500" lnSpcReduction="20000"/>
          </a:bodyPr>
          <a:lstStyle/>
          <a:p>
            <a:r>
              <a:rPr lang="en-US" dirty="0"/>
              <a:t>It is critical to </a:t>
            </a:r>
            <a:r>
              <a:rPr lang="en-US" dirty="0" smtClean="0"/>
              <a:t>have </a:t>
            </a:r>
            <a:r>
              <a:rPr lang="en-US" dirty="0"/>
              <a:t>explicit inclusion and exclusion </a:t>
            </a:r>
            <a:r>
              <a:rPr lang="en-US" dirty="0" smtClean="0"/>
              <a:t>criteria</a:t>
            </a:r>
          </a:p>
          <a:p>
            <a:pPr lvl="1"/>
            <a:r>
              <a:rPr lang="en-US" dirty="0" smtClean="0"/>
              <a:t>The broader the research domain, the more detailed they tend to become</a:t>
            </a:r>
          </a:p>
          <a:p>
            <a:pPr lvl="1"/>
            <a:r>
              <a:rPr lang="en-US" dirty="0" smtClean="0"/>
              <a:t>Refine </a:t>
            </a:r>
            <a:r>
              <a:rPr lang="en-US" dirty="0"/>
              <a:t>criteria as you interact with the literature</a:t>
            </a:r>
          </a:p>
          <a:p>
            <a:pPr lvl="1"/>
            <a:r>
              <a:rPr lang="en-US" dirty="0"/>
              <a:t>Components of a detailed criteria</a:t>
            </a:r>
          </a:p>
          <a:p>
            <a:pPr lvl="2"/>
            <a:r>
              <a:rPr lang="en-US" dirty="0" smtClean="0"/>
              <a:t>Distinguishing </a:t>
            </a:r>
            <a:r>
              <a:rPr lang="en-US" dirty="0"/>
              <a:t>features</a:t>
            </a:r>
          </a:p>
          <a:p>
            <a:pPr lvl="2"/>
            <a:r>
              <a:rPr lang="en-US" dirty="0" smtClean="0"/>
              <a:t>Research </a:t>
            </a:r>
            <a:r>
              <a:rPr lang="en-US" dirty="0"/>
              <a:t>respondents</a:t>
            </a:r>
          </a:p>
          <a:p>
            <a:pPr lvl="2"/>
            <a:r>
              <a:rPr lang="en-US" dirty="0" smtClean="0"/>
              <a:t>Key </a:t>
            </a:r>
            <a:r>
              <a:rPr lang="en-US" dirty="0"/>
              <a:t>variables</a:t>
            </a:r>
          </a:p>
          <a:p>
            <a:pPr lvl="2"/>
            <a:r>
              <a:rPr lang="en-US" dirty="0" smtClean="0"/>
              <a:t>Research </a:t>
            </a:r>
            <a:r>
              <a:rPr lang="en-US" dirty="0"/>
              <a:t>methods</a:t>
            </a:r>
          </a:p>
          <a:p>
            <a:pPr lvl="2"/>
            <a:r>
              <a:rPr lang="en-US" dirty="0" smtClean="0"/>
              <a:t>Cultural </a:t>
            </a:r>
            <a:r>
              <a:rPr lang="en-US" dirty="0"/>
              <a:t>and linguistic range</a:t>
            </a:r>
          </a:p>
          <a:p>
            <a:pPr lvl="2"/>
            <a:r>
              <a:rPr lang="en-US" dirty="0" smtClean="0"/>
              <a:t>Time </a:t>
            </a:r>
            <a:r>
              <a:rPr lang="en-US" dirty="0"/>
              <a:t>frame</a:t>
            </a:r>
          </a:p>
          <a:p>
            <a:pPr lvl="2"/>
            <a:r>
              <a:rPr lang="en-US" dirty="0" smtClean="0"/>
              <a:t>Publication types</a:t>
            </a:r>
            <a:endParaRPr lang="en-US" dirty="0"/>
          </a:p>
        </p:txBody>
      </p:sp>
    </p:spTree>
    <p:extLst>
      <p:ext uri="{BB962C8B-B14F-4D97-AF65-F5344CB8AC3E}">
        <p14:creationId xmlns:p14="http://schemas.microsoft.com/office/powerpoint/2010/main" val="4274149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Method Quality Dilemma</a:t>
            </a:r>
            <a:endParaRPr lang="en-US" dirty="0">
              <a:solidFill>
                <a:srgbClr val="4F81BD"/>
              </a:solidFill>
            </a:endParaRPr>
          </a:p>
        </p:txBody>
      </p:sp>
      <p:sp>
        <p:nvSpPr>
          <p:cNvPr id="3" name="Content Placeholder 2"/>
          <p:cNvSpPr>
            <a:spLocks noGrp="1"/>
          </p:cNvSpPr>
          <p:nvPr>
            <p:ph idx="1"/>
          </p:nvPr>
        </p:nvSpPr>
        <p:spPr/>
        <p:txBody>
          <a:bodyPr>
            <a:normAutofit fontScale="85000" lnSpcReduction="10000"/>
          </a:bodyPr>
          <a:lstStyle/>
          <a:p>
            <a:r>
              <a:rPr lang="en-US" dirty="0"/>
              <a:t>Include or exclude low quality studies?</a:t>
            </a:r>
          </a:p>
          <a:p>
            <a:pPr lvl="1"/>
            <a:r>
              <a:rPr lang="en-US" dirty="0"/>
              <a:t>The findings of all studies are potentially in error (methodological quality is a continuum, not a dichotomy)</a:t>
            </a:r>
          </a:p>
          <a:p>
            <a:pPr lvl="1"/>
            <a:r>
              <a:rPr lang="en-US" dirty="0"/>
              <a:t>Being too restrictive may restrict ability to generalize</a:t>
            </a:r>
          </a:p>
          <a:p>
            <a:pPr lvl="1"/>
            <a:r>
              <a:rPr lang="en-US" dirty="0"/>
              <a:t>Being too inclusive may weaken the confidence that can be placed in the findings</a:t>
            </a:r>
          </a:p>
          <a:p>
            <a:pPr lvl="1"/>
            <a:r>
              <a:rPr lang="en-US" dirty="0"/>
              <a:t>Methodological quality is often in the “eye-of-the-beholder”</a:t>
            </a:r>
          </a:p>
          <a:p>
            <a:pPr lvl="1"/>
            <a:r>
              <a:rPr lang="en-US" dirty="0"/>
              <a:t>You must strike a balance that is appropriate to your research </a:t>
            </a:r>
            <a:r>
              <a:rPr lang="en-US" dirty="0" smtClean="0"/>
              <a:t>question</a:t>
            </a:r>
            <a:endParaRPr lang="en-US" dirty="0"/>
          </a:p>
        </p:txBody>
      </p:sp>
    </p:spTree>
    <p:extLst>
      <p:ext uri="{BB962C8B-B14F-4D97-AF65-F5344CB8AC3E}">
        <p14:creationId xmlns:p14="http://schemas.microsoft.com/office/powerpoint/2010/main" val="2349425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Searching Far and Wide</a:t>
            </a:r>
            <a:endParaRPr lang="en-US" dirty="0">
              <a:solidFill>
                <a:srgbClr val="4F81BD"/>
              </a:solidFill>
            </a:endParaRPr>
          </a:p>
        </p:txBody>
      </p:sp>
      <p:sp>
        <p:nvSpPr>
          <p:cNvPr id="3" name="Content Placeholder 2"/>
          <p:cNvSpPr>
            <a:spLocks noGrp="1"/>
          </p:cNvSpPr>
          <p:nvPr>
            <p:ph idx="1"/>
          </p:nvPr>
        </p:nvSpPr>
        <p:spPr/>
        <p:txBody>
          <a:bodyPr>
            <a:normAutofit lnSpcReduction="10000"/>
          </a:bodyPr>
          <a:lstStyle/>
          <a:p>
            <a:r>
              <a:rPr lang="en-US" dirty="0"/>
              <a:t>The “we only included published studies because they have been peer-reviewed” </a:t>
            </a:r>
            <a:r>
              <a:rPr lang="en-US" dirty="0" smtClean="0"/>
              <a:t>argument</a:t>
            </a:r>
            <a:endParaRPr lang="en-US" sz="1000" dirty="0"/>
          </a:p>
          <a:p>
            <a:r>
              <a:rPr lang="en-US" dirty="0" smtClean="0"/>
              <a:t>Statistically significant </a:t>
            </a:r>
            <a:r>
              <a:rPr lang="en-US" dirty="0"/>
              <a:t>findings are more likely to be published than </a:t>
            </a:r>
            <a:r>
              <a:rPr lang="en-US" dirty="0" smtClean="0"/>
              <a:t>statistically </a:t>
            </a:r>
            <a:r>
              <a:rPr lang="en-US" dirty="0" err="1" smtClean="0"/>
              <a:t>nonsignificant</a:t>
            </a:r>
            <a:r>
              <a:rPr lang="en-US" dirty="0" smtClean="0"/>
              <a:t> </a:t>
            </a:r>
            <a:r>
              <a:rPr lang="en-US" dirty="0" smtClean="0"/>
              <a:t>findings</a:t>
            </a:r>
            <a:endParaRPr lang="en-US" sz="1100" dirty="0"/>
          </a:p>
          <a:p>
            <a:r>
              <a:rPr lang="en-US" dirty="0"/>
              <a:t>Critical to try to identify and retrieve all studies that meet your eligibility </a:t>
            </a:r>
            <a:r>
              <a:rPr lang="en-US" dirty="0" smtClean="0"/>
              <a:t>criteria</a:t>
            </a:r>
            <a:endParaRPr lang="en-US" dirty="0"/>
          </a:p>
        </p:txBody>
      </p:sp>
    </p:spTree>
    <p:extLst>
      <p:ext uri="{BB962C8B-B14F-4D97-AF65-F5344CB8AC3E}">
        <p14:creationId xmlns:p14="http://schemas.microsoft.com/office/powerpoint/2010/main" val="3865528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Searching Far and Wide</a:t>
            </a:r>
            <a:endParaRPr lang="en-US" dirty="0">
              <a:solidFill>
                <a:srgbClr val="4F81BD"/>
              </a:solidFill>
            </a:endParaRPr>
          </a:p>
        </p:txBody>
      </p:sp>
      <p:sp>
        <p:nvSpPr>
          <p:cNvPr id="3" name="Content Placeholder 2"/>
          <p:cNvSpPr>
            <a:spLocks noGrp="1"/>
          </p:cNvSpPr>
          <p:nvPr>
            <p:ph idx="1"/>
          </p:nvPr>
        </p:nvSpPr>
        <p:spPr/>
        <p:txBody>
          <a:bodyPr>
            <a:normAutofit fontScale="77500" lnSpcReduction="20000"/>
          </a:bodyPr>
          <a:lstStyle/>
          <a:p>
            <a:r>
              <a:rPr lang="en-US" dirty="0"/>
              <a:t>Potential sources for identification of documents</a:t>
            </a:r>
          </a:p>
          <a:p>
            <a:pPr lvl="1"/>
            <a:r>
              <a:rPr lang="en-US" dirty="0"/>
              <a:t>Computerized bibliographic databases</a:t>
            </a:r>
          </a:p>
          <a:p>
            <a:pPr lvl="1"/>
            <a:r>
              <a:rPr lang="en-US" dirty="0"/>
              <a:t>“Google” </a:t>
            </a:r>
            <a:r>
              <a:rPr lang="en-US" dirty="0" smtClean="0"/>
              <a:t>and “Google Scholar” internet </a:t>
            </a:r>
            <a:r>
              <a:rPr lang="en-US" dirty="0"/>
              <a:t>search </a:t>
            </a:r>
            <a:r>
              <a:rPr lang="en-US" dirty="0" smtClean="0"/>
              <a:t>engines</a:t>
            </a:r>
            <a:endParaRPr lang="en-US" dirty="0"/>
          </a:p>
          <a:p>
            <a:pPr lvl="1"/>
            <a:r>
              <a:rPr lang="en-US" dirty="0"/>
              <a:t>Authors working in the research domain (</a:t>
            </a:r>
            <a:r>
              <a:rPr lang="en-US" dirty="0" smtClean="0"/>
              <a:t>e-mail </a:t>
            </a:r>
            <a:r>
              <a:rPr lang="en-US" dirty="0"/>
              <a:t>a relevant Listserv?)</a:t>
            </a:r>
          </a:p>
          <a:p>
            <a:pPr lvl="1"/>
            <a:r>
              <a:rPr lang="en-US" dirty="0"/>
              <a:t>Conference programs</a:t>
            </a:r>
          </a:p>
          <a:p>
            <a:pPr lvl="1"/>
            <a:r>
              <a:rPr lang="en-US" dirty="0"/>
              <a:t>Dissertations</a:t>
            </a:r>
          </a:p>
          <a:p>
            <a:pPr lvl="1"/>
            <a:r>
              <a:rPr lang="en-US" dirty="0"/>
              <a:t>Review articles</a:t>
            </a:r>
          </a:p>
          <a:p>
            <a:pPr lvl="1"/>
            <a:r>
              <a:rPr lang="en-US" dirty="0"/>
              <a:t>Hand searching relevant </a:t>
            </a:r>
            <a:r>
              <a:rPr lang="en-US" dirty="0" smtClean="0"/>
              <a:t>journals</a:t>
            </a:r>
            <a:endParaRPr lang="en-US" dirty="0"/>
          </a:p>
          <a:p>
            <a:pPr lvl="1"/>
            <a:r>
              <a:rPr lang="en-US" dirty="0"/>
              <a:t>Government reports, bibliographies, </a:t>
            </a:r>
            <a:r>
              <a:rPr lang="en-US" dirty="0" smtClean="0"/>
              <a:t>clearinghouses</a:t>
            </a:r>
            <a:endParaRPr lang="en-US" dirty="0"/>
          </a:p>
        </p:txBody>
      </p:sp>
    </p:spTree>
    <p:extLst>
      <p:ext uri="{BB962C8B-B14F-4D97-AF65-F5344CB8AC3E}">
        <p14:creationId xmlns:p14="http://schemas.microsoft.com/office/powerpoint/2010/main" val="1197646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Bibliographic Databases</a:t>
            </a:r>
            <a:endParaRPr lang="en-US" dirty="0">
              <a:solidFill>
                <a:srgbClr val="4F81BD"/>
              </a:solidFill>
            </a:endParaRPr>
          </a:p>
        </p:txBody>
      </p:sp>
      <p:sp>
        <p:nvSpPr>
          <p:cNvPr id="3" name="Content Placeholder 2"/>
          <p:cNvSpPr>
            <a:spLocks noGrp="1"/>
          </p:cNvSpPr>
          <p:nvPr>
            <p:ph idx="1"/>
          </p:nvPr>
        </p:nvSpPr>
        <p:spPr/>
        <p:txBody>
          <a:bodyPr>
            <a:normAutofit/>
          </a:bodyPr>
          <a:lstStyle/>
          <a:p>
            <a:r>
              <a:rPr lang="en-US" dirty="0"/>
              <a:t>Rapidly changing area</a:t>
            </a:r>
          </a:p>
          <a:p>
            <a:r>
              <a:rPr lang="en-US" dirty="0"/>
              <a:t>Get to know your local librarian!</a:t>
            </a:r>
          </a:p>
          <a:p>
            <a:r>
              <a:rPr lang="en-US" dirty="0"/>
              <a:t>Searching one or two databases is generally inadequate</a:t>
            </a:r>
          </a:p>
          <a:p>
            <a:r>
              <a:rPr lang="en-US" dirty="0" smtClean="0"/>
              <a:t>Throw </a:t>
            </a:r>
            <a:r>
              <a:rPr lang="en-US" dirty="0"/>
              <a:t>a wide </a:t>
            </a:r>
            <a:r>
              <a:rPr lang="en-US" dirty="0" smtClean="0"/>
              <a:t>net</a:t>
            </a:r>
          </a:p>
          <a:p>
            <a:pPr lvl="1"/>
            <a:r>
              <a:rPr lang="en-US" dirty="0"/>
              <a:t>F</a:t>
            </a:r>
            <a:r>
              <a:rPr lang="en-US" dirty="0" smtClean="0"/>
              <a:t>ilter </a:t>
            </a:r>
            <a:r>
              <a:rPr lang="en-US" dirty="0"/>
              <a:t>down with a manual reading of </a:t>
            </a:r>
            <a:r>
              <a:rPr lang="en-US" dirty="0" smtClean="0"/>
              <a:t>study abstracts</a:t>
            </a:r>
            <a:endParaRPr lang="en-US" dirty="0"/>
          </a:p>
        </p:txBody>
      </p:sp>
    </p:spTree>
    <p:extLst>
      <p:ext uri="{BB962C8B-B14F-4D97-AF65-F5344CB8AC3E}">
        <p14:creationId xmlns:p14="http://schemas.microsoft.com/office/powerpoint/2010/main" val="171394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Strengths of Meta-Analysis</a:t>
            </a:r>
            <a:endParaRPr lang="en-US" dirty="0">
              <a:solidFill>
                <a:srgbClr val="4F81BD"/>
              </a:solidFill>
            </a:endParaRPr>
          </a:p>
        </p:txBody>
      </p:sp>
      <p:sp>
        <p:nvSpPr>
          <p:cNvPr id="3" name="Content Placeholder 2"/>
          <p:cNvSpPr>
            <a:spLocks noGrp="1"/>
          </p:cNvSpPr>
          <p:nvPr>
            <p:ph idx="1"/>
          </p:nvPr>
        </p:nvSpPr>
        <p:spPr/>
        <p:txBody>
          <a:bodyPr>
            <a:noAutofit/>
          </a:bodyPr>
          <a:lstStyle/>
          <a:p>
            <a:r>
              <a:rPr lang="en-US" sz="2400" dirty="0"/>
              <a:t>Imposes a discipline on the process of </a:t>
            </a:r>
            <a:r>
              <a:rPr lang="en-US" sz="2400" dirty="0" smtClean="0"/>
              <a:t>`summing</a:t>
            </a:r>
            <a:r>
              <a:rPr lang="en-US" sz="2400" dirty="0" smtClean="0"/>
              <a:t>-</a:t>
            </a:r>
            <a:r>
              <a:rPr lang="en-US" sz="2400" dirty="0" smtClean="0"/>
              <a:t>up’ </a:t>
            </a:r>
            <a:r>
              <a:rPr lang="en-US" sz="2400" dirty="0"/>
              <a:t>research </a:t>
            </a:r>
            <a:r>
              <a:rPr lang="en-US" sz="2400" dirty="0" smtClean="0"/>
              <a:t>findings</a:t>
            </a:r>
            <a:endParaRPr lang="en-US" sz="1000" dirty="0"/>
          </a:p>
          <a:p>
            <a:r>
              <a:rPr lang="en-US" sz="2400" dirty="0"/>
              <a:t>Represents findings in a more differentiated and sophisticated manner than conventional </a:t>
            </a:r>
            <a:r>
              <a:rPr lang="en-US" sz="2400" dirty="0" smtClean="0"/>
              <a:t>reviews</a:t>
            </a:r>
            <a:endParaRPr lang="en-US" sz="1000" dirty="0"/>
          </a:p>
          <a:p>
            <a:r>
              <a:rPr lang="en-US" sz="2400" dirty="0"/>
              <a:t>Capable of finding relationships across studies that are obscured </a:t>
            </a:r>
            <a:r>
              <a:rPr lang="en-US" sz="2400" dirty="0" smtClean="0"/>
              <a:t>by other </a:t>
            </a:r>
            <a:r>
              <a:rPr lang="en-US" sz="2400" dirty="0"/>
              <a:t>approaches</a:t>
            </a:r>
          </a:p>
          <a:p>
            <a:r>
              <a:rPr lang="en-US" sz="2400" dirty="0"/>
              <a:t>Protects against over-interpreting differences across </a:t>
            </a:r>
            <a:r>
              <a:rPr lang="en-US" sz="2400" dirty="0" smtClean="0"/>
              <a:t>studies</a:t>
            </a:r>
            <a:endParaRPr lang="en-US" sz="1100" dirty="0"/>
          </a:p>
          <a:p>
            <a:r>
              <a:rPr lang="en-US" sz="2400" dirty="0"/>
              <a:t>Can handle </a:t>
            </a:r>
            <a:r>
              <a:rPr lang="en-US" sz="2400" dirty="0" smtClean="0"/>
              <a:t>large </a:t>
            </a:r>
            <a:r>
              <a:rPr lang="en-US" sz="2400" dirty="0"/>
              <a:t>numbers of studies (this would overwhelm traditional approaches to </a:t>
            </a:r>
            <a:r>
              <a:rPr lang="en-US" sz="2400" dirty="0" smtClean="0"/>
              <a:t>research review</a:t>
            </a:r>
            <a:r>
              <a:rPr lang="en-US" sz="2400" dirty="0"/>
              <a:t>)</a:t>
            </a:r>
          </a:p>
        </p:txBody>
      </p:sp>
    </p:spTree>
    <p:extLst>
      <p:ext uri="{BB962C8B-B14F-4D97-AF65-F5344CB8AC3E}">
        <p14:creationId xmlns:p14="http://schemas.microsoft.com/office/powerpoint/2010/main" val="2872086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Weaknesses of Meta-Analysis</a:t>
            </a:r>
            <a:endParaRPr lang="en-US" dirty="0">
              <a:solidFill>
                <a:srgbClr val="4F81BD"/>
              </a:solidFill>
            </a:endParaRPr>
          </a:p>
        </p:txBody>
      </p:sp>
      <p:sp>
        <p:nvSpPr>
          <p:cNvPr id="3" name="Content Placeholder 2"/>
          <p:cNvSpPr>
            <a:spLocks noGrp="1"/>
          </p:cNvSpPr>
          <p:nvPr>
            <p:ph idx="1"/>
          </p:nvPr>
        </p:nvSpPr>
        <p:spPr/>
        <p:txBody>
          <a:bodyPr>
            <a:normAutofit fontScale="77500" lnSpcReduction="20000"/>
          </a:bodyPr>
          <a:lstStyle/>
          <a:p>
            <a:r>
              <a:rPr lang="en-US" dirty="0"/>
              <a:t>Requires a good deal of </a:t>
            </a:r>
            <a:r>
              <a:rPr lang="en-US" dirty="0" smtClean="0"/>
              <a:t>effort</a:t>
            </a:r>
            <a:endParaRPr lang="en-US" sz="1600" dirty="0"/>
          </a:p>
          <a:p>
            <a:r>
              <a:rPr lang="en-US" dirty="0"/>
              <a:t>Mechanical aspects don’t lend themselves to capturing more qualitative distinctions between </a:t>
            </a:r>
            <a:r>
              <a:rPr lang="en-US" dirty="0" smtClean="0"/>
              <a:t>studies</a:t>
            </a:r>
            <a:endParaRPr lang="en-US" sz="1600" dirty="0"/>
          </a:p>
          <a:p>
            <a:r>
              <a:rPr lang="en-US" dirty="0"/>
              <a:t>“Apples and oranges” </a:t>
            </a:r>
            <a:r>
              <a:rPr lang="en-US" dirty="0" smtClean="0"/>
              <a:t>criticism</a:t>
            </a:r>
            <a:endParaRPr lang="en-US" sz="1600" dirty="0"/>
          </a:p>
          <a:p>
            <a:r>
              <a:rPr lang="en-US" dirty="0"/>
              <a:t>Most meta-analyses include “blemished” studies to one degree or another (e.g., a randomized design with attrition</a:t>
            </a:r>
            <a:r>
              <a:rPr lang="en-US" dirty="0" smtClean="0"/>
              <a:t>)</a:t>
            </a:r>
            <a:endParaRPr lang="en-US" sz="1600" dirty="0" smtClean="0"/>
          </a:p>
          <a:p>
            <a:r>
              <a:rPr lang="en-US" dirty="0" smtClean="0"/>
              <a:t>Selection </a:t>
            </a:r>
            <a:r>
              <a:rPr lang="en-US" dirty="0"/>
              <a:t>bias posses a continual threat</a:t>
            </a:r>
          </a:p>
          <a:p>
            <a:pPr lvl="1"/>
            <a:r>
              <a:rPr lang="en-US" dirty="0"/>
              <a:t>Negative and null finding studies that you were unable to find</a:t>
            </a:r>
          </a:p>
          <a:p>
            <a:pPr lvl="1"/>
            <a:r>
              <a:rPr lang="en-US" dirty="0"/>
              <a:t>Outcomes for which there were negative or null findings that were not </a:t>
            </a:r>
            <a:r>
              <a:rPr lang="en-US" dirty="0" smtClean="0"/>
              <a:t>reported</a:t>
            </a:r>
            <a:endParaRPr lang="en-US" sz="1600" dirty="0"/>
          </a:p>
        </p:txBody>
      </p:sp>
    </p:spTree>
    <p:extLst>
      <p:ext uri="{BB962C8B-B14F-4D97-AF65-F5344CB8AC3E}">
        <p14:creationId xmlns:p14="http://schemas.microsoft.com/office/powerpoint/2010/main" val="2817862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Selection of Working Groups</a:t>
            </a:r>
            <a:endParaRPr lang="en-US" dirty="0">
              <a:solidFill>
                <a:srgbClr val="4F81BD"/>
              </a:solidFill>
            </a:endParaRPr>
          </a:p>
        </p:txBody>
      </p:sp>
      <p:sp>
        <p:nvSpPr>
          <p:cNvPr id="3" name="Content Placeholder 2"/>
          <p:cNvSpPr>
            <a:spLocks noGrp="1"/>
          </p:cNvSpPr>
          <p:nvPr>
            <p:ph idx="1"/>
          </p:nvPr>
        </p:nvSpPr>
        <p:spPr/>
        <p:txBody>
          <a:bodyPr>
            <a:normAutofit lnSpcReduction="10000"/>
          </a:bodyPr>
          <a:lstStyle/>
          <a:p>
            <a:r>
              <a:rPr lang="en-US" dirty="0" smtClean="0"/>
              <a:t>Throughout the semester you may work individually or in small </a:t>
            </a:r>
            <a:r>
              <a:rPr lang="en-US" dirty="0" smtClean="0"/>
              <a:t>groups</a:t>
            </a:r>
            <a:endParaRPr lang="en-US" sz="1100" dirty="0" smtClean="0"/>
          </a:p>
          <a:p>
            <a:r>
              <a:rPr lang="en-US" dirty="0" smtClean="0"/>
              <a:t>This includes all in-class activities as well as homework and the final </a:t>
            </a:r>
            <a:r>
              <a:rPr lang="en-US" dirty="0" smtClean="0"/>
              <a:t>project (</a:t>
            </a:r>
            <a:r>
              <a:rPr lang="en-US" dirty="0" smtClean="0"/>
              <a:t>with instructor approval</a:t>
            </a:r>
            <a:r>
              <a:rPr lang="en-US" dirty="0" smtClean="0"/>
              <a:t>)</a:t>
            </a:r>
            <a:endParaRPr lang="en-US" sz="1100" dirty="0" smtClean="0"/>
          </a:p>
          <a:p>
            <a:r>
              <a:rPr lang="en-US" dirty="0" smtClean="0"/>
              <a:t>Groups should be no larger than 3 people so that everyone learns all of the statistical and non-statistical techniques</a:t>
            </a:r>
            <a:endParaRPr lang="en-US" dirty="0"/>
          </a:p>
        </p:txBody>
      </p:sp>
    </p:spTree>
    <p:extLst>
      <p:ext uri="{BB962C8B-B14F-4D97-AF65-F5344CB8AC3E}">
        <p14:creationId xmlns:p14="http://schemas.microsoft.com/office/powerpoint/2010/main" val="2174049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Required Textbooks</a:t>
            </a:r>
            <a:endParaRPr lang="en-US" dirty="0">
              <a:solidFill>
                <a:srgbClr val="4F81BD"/>
              </a:solidFill>
            </a:endParaRPr>
          </a:p>
        </p:txBody>
      </p:sp>
      <p:sp>
        <p:nvSpPr>
          <p:cNvPr id="3" name="Content Placeholder 2"/>
          <p:cNvSpPr>
            <a:spLocks noGrp="1"/>
          </p:cNvSpPr>
          <p:nvPr>
            <p:ph idx="1"/>
          </p:nvPr>
        </p:nvSpPr>
        <p:spPr>
          <a:xfrm>
            <a:off x="2514600" y="1600200"/>
            <a:ext cx="6172200" cy="4525963"/>
          </a:xfrm>
        </p:spPr>
        <p:txBody>
          <a:bodyPr>
            <a:normAutofit fontScale="85000" lnSpcReduction="10000"/>
          </a:bodyPr>
          <a:lstStyle/>
          <a:p>
            <a:r>
              <a:rPr lang="en-US" dirty="0" err="1" smtClean="0"/>
              <a:t>Bornenstein</a:t>
            </a:r>
            <a:r>
              <a:rPr lang="en-US" dirty="0" smtClean="0"/>
              <a:t>, M., Hedges, L. V., Higgins, J. P. T., &amp; Rothstein, H. R. (2009). </a:t>
            </a:r>
            <a:r>
              <a:rPr lang="en-US" i="1" dirty="0" smtClean="0"/>
              <a:t>Introduction to meta-analysis</a:t>
            </a:r>
            <a:r>
              <a:rPr lang="en-US" dirty="0" smtClean="0"/>
              <a:t>. West Sussex, UK: Wiley.</a:t>
            </a:r>
          </a:p>
          <a:p>
            <a:r>
              <a:rPr lang="en-US" dirty="0" smtClean="0"/>
              <a:t>Cooper, H., Hedges, L. V., &amp; Valentine, J. C. (Eds.). (2009). </a:t>
            </a:r>
            <a:r>
              <a:rPr lang="en-US" i="1" dirty="0" smtClean="0"/>
              <a:t>The handbook of research synthesis and meta-analysis </a:t>
            </a:r>
            <a:r>
              <a:rPr lang="en-US" dirty="0" smtClean="0"/>
              <a:t>(2nd ed.). New York, NY: Russell Sage Foundation.</a:t>
            </a:r>
          </a:p>
          <a:p>
            <a:endParaRPr lang="en-US" dirty="0"/>
          </a:p>
        </p:txBody>
      </p:sp>
      <p:pic>
        <p:nvPicPr>
          <p:cNvPr id="4" name="Picture 3" descr="34569525"/>
          <p:cNvPicPr/>
          <p:nvPr/>
        </p:nvPicPr>
        <p:blipFill>
          <a:blip r:embed="rId2" cstate="print"/>
          <a:stretch>
            <a:fillRect/>
          </a:stretch>
        </p:blipFill>
        <p:spPr bwMode="auto">
          <a:xfrm>
            <a:off x="898976" y="1676400"/>
            <a:ext cx="1430281" cy="1981200"/>
          </a:xfrm>
          <a:prstGeom prst="rect">
            <a:avLst/>
          </a:prstGeom>
          <a:noFill/>
        </p:spPr>
      </p:pic>
      <p:pic>
        <p:nvPicPr>
          <p:cNvPr id="5" name="Picture 4" descr="photo_medium.jpg"/>
          <p:cNvPicPr/>
          <p:nvPr/>
        </p:nvPicPr>
        <p:blipFill>
          <a:blip r:embed="rId3" cstate="print"/>
          <a:stretch>
            <a:fillRect/>
          </a:stretch>
        </p:blipFill>
        <p:spPr>
          <a:xfrm>
            <a:off x="898976" y="3810000"/>
            <a:ext cx="1462328" cy="1963102"/>
          </a:xfrm>
          <a:prstGeom prst="rect">
            <a:avLst/>
          </a:prstGeom>
        </p:spPr>
      </p:pic>
    </p:spTree>
    <p:extLst>
      <p:ext uri="{BB962C8B-B14F-4D97-AF65-F5344CB8AC3E}">
        <p14:creationId xmlns:p14="http://schemas.microsoft.com/office/powerpoint/2010/main" val="9832860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Today’s In-Class Activity</a:t>
            </a:r>
            <a:endParaRPr lang="en-US" dirty="0">
              <a:solidFill>
                <a:srgbClr val="4F81BD"/>
              </a:solidFill>
            </a:endParaRPr>
          </a:p>
        </p:txBody>
      </p:sp>
      <p:sp>
        <p:nvSpPr>
          <p:cNvPr id="3" name="Content Placeholder 2"/>
          <p:cNvSpPr>
            <a:spLocks noGrp="1"/>
          </p:cNvSpPr>
          <p:nvPr>
            <p:ph idx="1"/>
          </p:nvPr>
        </p:nvSpPr>
        <p:spPr/>
        <p:txBody>
          <a:bodyPr>
            <a:normAutofit fontScale="85000" lnSpcReduction="20000"/>
          </a:bodyPr>
          <a:lstStyle/>
          <a:p>
            <a:r>
              <a:rPr lang="en-US" dirty="0" smtClean="0"/>
              <a:t>Individually, or in your working groups, review the instructions for Homework #1 and begin discussing a research area or problem that you or your group might consider investigating for a meta-analysis</a:t>
            </a:r>
          </a:p>
          <a:p>
            <a:pPr lvl="1"/>
            <a:r>
              <a:rPr lang="en-US" dirty="0" smtClean="0"/>
              <a:t>If you are in a group, determine who will be responsible for what specific tasks to complete Homework #</a:t>
            </a:r>
            <a:r>
              <a:rPr lang="en-US" dirty="0" smtClean="0"/>
              <a:t>1</a:t>
            </a:r>
            <a:endParaRPr lang="en-US" sz="1300" dirty="0" smtClean="0"/>
          </a:p>
          <a:p>
            <a:r>
              <a:rPr lang="en-US" dirty="0" smtClean="0"/>
              <a:t>Conduct a brief search to determine if one or more meta-analyses have already been conducted and, if so, how </a:t>
            </a:r>
            <a:r>
              <a:rPr lang="en-US" dirty="0" smtClean="0"/>
              <a:t>recently</a:t>
            </a:r>
            <a:endParaRPr lang="en-US" sz="1400" dirty="0" smtClean="0"/>
          </a:p>
          <a:p>
            <a:r>
              <a:rPr lang="en-US" dirty="0" smtClean="0"/>
              <a:t>Write down the draft statement of problem or focal area and discuss with the class </a:t>
            </a:r>
            <a:endParaRPr lang="en-US" dirty="0"/>
          </a:p>
        </p:txBody>
      </p:sp>
    </p:spTree>
    <p:extLst>
      <p:ext uri="{BB962C8B-B14F-4D97-AF65-F5344CB8AC3E}">
        <p14:creationId xmlns:p14="http://schemas.microsoft.com/office/powerpoint/2010/main" val="2221478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Software Requirements</a:t>
            </a:r>
            <a:endParaRPr lang="en-US" dirty="0">
              <a:solidFill>
                <a:srgbClr val="4F81BD"/>
              </a:solidFill>
            </a:endParaRPr>
          </a:p>
        </p:txBody>
      </p:sp>
      <p:sp>
        <p:nvSpPr>
          <p:cNvPr id="3" name="Content Placeholder 2"/>
          <p:cNvSpPr>
            <a:spLocks noGrp="1"/>
          </p:cNvSpPr>
          <p:nvPr>
            <p:ph idx="1"/>
          </p:nvPr>
        </p:nvSpPr>
        <p:spPr>
          <a:xfrm>
            <a:off x="533400" y="1600200"/>
            <a:ext cx="4361315" cy="4525963"/>
          </a:xfrm>
        </p:spPr>
        <p:txBody>
          <a:bodyPr/>
          <a:lstStyle/>
          <a:p>
            <a:r>
              <a:rPr lang="en-US" sz="2800" dirty="0" smtClean="0"/>
              <a:t>Comprehensive Meta-Analysis 2.0</a:t>
            </a:r>
          </a:p>
          <a:p>
            <a:pPr lvl="1"/>
            <a:r>
              <a:rPr lang="en-US" sz="2600" dirty="0" smtClean="0"/>
              <a:t>$95 for a one year lease at the student rate</a:t>
            </a:r>
          </a:p>
          <a:p>
            <a:pPr lvl="1"/>
            <a:r>
              <a:rPr lang="en-US" sz="2600" dirty="0" smtClean="0"/>
              <a:t>$195 for a complete, unlimited license at the student rate</a:t>
            </a:r>
            <a:endParaRPr lang="en-US" sz="26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282" t="9013" r="2367" b="9361"/>
          <a:stretch/>
        </p:blipFill>
        <p:spPr bwMode="auto">
          <a:xfrm>
            <a:off x="4800600" y="1581685"/>
            <a:ext cx="3868284"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8385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Homework</a:t>
            </a:r>
            <a:endParaRPr lang="en-US" dirty="0">
              <a:solidFill>
                <a:srgbClr val="4F81BD"/>
              </a:solidFill>
            </a:endParaRPr>
          </a:p>
        </p:txBody>
      </p:sp>
      <p:sp>
        <p:nvSpPr>
          <p:cNvPr id="3" name="Content Placeholder 2"/>
          <p:cNvSpPr>
            <a:spLocks noGrp="1"/>
          </p:cNvSpPr>
          <p:nvPr>
            <p:ph idx="1"/>
          </p:nvPr>
        </p:nvSpPr>
        <p:spPr/>
        <p:txBody>
          <a:bodyPr>
            <a:normAutofit fontScale="92500"/>
          </a:bodyPr>
          <a:lstStyle/>
          <a:p>
            <a:r>
              <a:rPr lang="en-US" dirty="0" smtClean="0"/>
              <a:t>Homework #1: Formulating a problem statement and reviewing the literature</a:t>
            </a:r>
          </a:p>
          <a:p>
            <a:r>
              <a:rPr lang="en-US" dirty="0" smtClean="0"/>
              <a:t>Homework #2: Coding and storing studies for analysis</a:t>
            </a:r>
          </a:p>
          <a:p>
            <a:r>
              <a:rPr lang="en-US" dirty="0" smtClean="0"/>
              <a:t>Homework #3: Computing effect sizes and standard errors from studies</a:t>
            </a:r>
          </a:p>
          <a:p>
            <a:r>
              <a:rPr lang="en-US" dirty="0" smtClean="0"/>
              <a:t>Homework #4: Quantifying heterogeneity and publication bias</a:t>
            </a:r>
          </a:p>
        </p:txBody>
      </p:sp>
    </p:spTree>
    <p:extLst>
      <p:ext uri="{BB962C8B-B14F-4D97-AF65-F5344CB8AC3E}">
        <p14:creationId xmlns:p14="http://schemas.microsoft.com/office/powerpoint/2010/main" val="3876725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Final Project</a:t>
            </a:r>
            <a:endParaRPr lang="en-US" dirty="0">
              <a:solidFill>
                <a:srgbClr val="4F81BD"/>
              </a:solidFill>
            </a:endParaRPr>
          </a:p>
        </p:txBody>
      </p:sp>
      <p:sp>
        <p:nvSpPr>
          <p:cNvPr id="3" name="Content Placeholder 2"/>
          <p:cNvSpPr>
            <a:spLocks noGrp="1"/>
          </p:cNvSpPr>
          <p:nvPr>
            <p:ph idx="1"/>
          </p:nvPr>
        </p:nvSpPr>
        <p:spPr/>
        <p:txBody>
          <a:bodyPr>
            <a:normAutofit/>
          </a:bodyPr>
          <a:lstStyle/>
          <a:p>
            <a:r>
              <a:rPr lang="en-US" dirty="0" smtClean="0"/>
              <a:t>Final Project Part 1 (take home): You will execute and write-up a small meta-analysis</a:t>
            </a:r>
          </a:p>
          <a:p>
            <a:r>
              <a:rPr lang="en-US" dirty="0" smtClean="0"/>
              <a:t>Final Project Part 2 (in class): You will give a 15 minute presentation of the meta-analysis completed in Part 1</a:t>
            </a:r>
          </a:p>
        </p:txBody>
      </p:sp>
    </p:spTree>
    <p:extLst>
      <p:ext uri="{BB962C8B-B14F-4D97-AF65-F5344CB8AC3E}">
        <p14:creationId xmlns:p14="http://schemas.microsoft.com/office/powerpoint/2010/main" val="583794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4F81BD"/>
                </a:solidFill>
              </a:rPr>
              <a:t>Weighting of Components</a:t>
            </a:r>
            <a:endParaRPr lang="en-US" dirty="0">
              <a:solidFill>
                <a:srgbClr val="4F81BD"/>
              </a:solidFill>
            </a:endParaRPr>
          </a:p>
        </p:txBody>
      </p:sp>
      <p:sp>
        <p:nvSpPr>
          <p:cNvPr id="3" name="Content Placeholder 2"/>
          <p:cNvSpPr>
            <a:spLocks noGrp="1"/>
          </p:cNvSpPr>
          <p:nvPr>
            <p:ph idx="1"/>
          </p:nvPr>
        </p:nvSpPr>
        <p:spPr>
          <a:xfrm>
            <a:off x="457200" y="1600200"/>
            <a:ext cx="6248400" cy="4525963"/>
          </a:xfrm>
        </p:spPr>
        <p:txBody>
          <a:bodyPr>
            <a:normAutofit/>
          </a:bodyPr>
          <a:lstStyle/>
          <a:p>
            <a:r>
              <a:rPr lang="en-US" sz="2600" dirty="0"/>
              <a:t>Attendance &amp; </a:t>
            </a:r>
            <a:r>
              <a:rPr lang="en-US" sz="2600" dirty="0" smtClean="0"/>
              <a:t>participation (10%)</a:t>
            </a:r>
            <a:endParaRPr lang="en-US" sz="2600" dirty="0"/>
          </a:p>
          <a:p>
            <a:r>
              <a:rPr lang="en-US" sz="2600" dirty="0"/>
              <a:t>Homework #</a:t>
            </a:r>
            <a:r>
              <a:rPr lang="en-US" sz="2600" dirty="0" smtClean="0"/>
              <a:t>1 (10%)</a:t>
            </a:r>
            <a:endParaRPr lang="en-US" sz="2600" dirty="0"/>
          </a:p>
          <a:p>
            <a:r>
              <a:rPr lang="en-US" sz="2600" dirty="0"/>
              <a:t>Homework #</a:t>
            </a:r>
            <a:r>
              <a:rPr lang="en-US" sz="2600" dirty="0" smtClean="0"/>
              <a:t>2 (10%)</a:t>
            </a:r>
            <a:endParaRPr lang="en-US" sz="2600" dirty="0"/>
          </a:p>
          <a:p>
            <a:r>
              <a:rPr lang="en-US" sz="2600" dirty="0"/>
              <a:t>Homework #</a:t>
            </a:r>
            <a:r>
              <a:rPr lang="en-US" sz="2600" dirty="0" smtClean="0"/>
              <a:t>3 (10%)</a:t>
            </a:r>
            <a:endParaRPr lang="en-US" sz="2600" dirty="0"/>
          </a:p>
          <a:p>
            <a:r>
              <a:rPr lang="en-US" sz="2600" dirty="0"/>
              <a:t>Homework #</a:t>
            </a:r>
            <a:r>
              <a:rPr lang="en-US" sz="2600" dirty="0" smtClean="0"/>
              <a:t>4 (10%)</a:t>
            </a:r>
            <a:endParaRPr lang="en-US" sz="2600" dirty="0"/>
          </a:p>
          <a:p>
            <a:r>
              <a:rPr lang="en-US" sz="2600" dirty="0" smtClean="0"/>
              <a:t>Final Project (50%)</a:t>
            </a:r>
          </a:p>
        </p:txBody>
      </p:sp>
      <p:sp>
        <p:nvSpPr>
          <p:cNvPr id="4" name="Content Placeholder 2"/>
          <p:cNvSpPr txBox="1">
            <a:spLocks/>
          </p:cNvSpPr>
          <p:nvPr/>
        </p:nvSpPr>
        <p:spPr>
          <a:xfrm>
            <a:off x="4495800" y="2895600"/>
            <a:ext cx="4114800" cy="2971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None/>
            </a:pPr>
            <a:r>
              <a:rPr lang="pl-PL" sz="2600" dirty="0" smtClean="0"/>
              <a:t>100% – 95% = A</a:t>
            </a:r>
          </a:p>
          <a:p>
            <a:pPr marL="457200" lvl="1" indent="0">
              <a:buNone/>
            </a:pPr>
            <a:r>
              <a:rPr lang="pl-PL" sz="2600" dirty="0" smtClean="0"/>
              <a:t>94% – 90% </a:t>
            </a:r>
            <a:r>
              <a:rPr lang="en-US" sz="2600" dirty="0" smtClean="0"/>
              <a:t>	</a:t>
            </a:r>
            <a:r>
              <a:rPr lang="pl-PL" sz="2600" dirty="0" smtClean="0"/>
              <a:t>= BA</a:t>
            </a:r>
          </a:p>
          <a:p>
            <a:pPr marL="457200" lvl="1" indent="0">
              <a:buNone/>
            </a:pPr>
            <a:r>
              <a:rPr lang="pl-PL" sz="2600" dirty="0" smtClean="0"/>
              <a:t>89% – 85% </a:t>
            </a:r>
            <a:r>
              <a:rPr lang="en-US" sz="2600" dirty="0" smtClean="0"/>
              <a:t>	</a:t>
            </a:r>
            <a:r>
              <a:rPr lang="pl-PL" sz="2600" dirty="0" smtClean="0"/>
              <a:t>= B</a:t>
            </a:r>
          </a:p>
          <a:p>
            <a:pPr marL="457200" lvl="1" indent="0">
              <a:buNone/>
            </a:pPr>
            <a:r>
              <a:rPr lang="pl-PL" sz="2600" dirty="0" smtClean="0"/>
              <a:t>84% – 80% </a:t>
            </a:r>
            <a:r>
              <a:rPr lang="en-US" sz="2600" dirty="0" smtClean="0"/>
              <a:t>	</a:t>
            </a:r>
            <a:r>
              <a:rPr lang="pl-PL" sz="2600" dirty="0" smtClean="0"/>
              <a:t>= CB</a:t>
            </a:r>
          </a:p>
          <a:p>
            <a:pPr marL="457200" lvl="1" indent="0">
              <a:buNone/>
            </a:pPr>
            <a:r>
              <a:rPr lang="pl-PL" sz="2600" dirty="0" smtClean="0"/>
              <a:t>79% – 75% </a:t>
            </a:r>
            <a:r>
              <a:rPr lang="en-US" sz="2600" dirty="0" smtClean="0"/>
              <a:t>	</a:t>
            </a:r>
            <a:r>
              <a:rPr lang="pl-PL" sz="2600" dirty="0" smtClean="0"/>
              <a:t>= C</a:t>
            </a:r>
          </a:p>
          <a:p>
            <a:pPr marL="457200" lvl="1" indent="0">
              <a:buNone/>
            </a:pPr>
            <a:r>
              <a:rPr lang="pl-PL" sz="2600" dirty="0" smtClean="0"/>
              <a:t>&lt; 75% </a:t>
            </a:r>
            <a:r>
              <a:rPr lang="en-US" sz="2600" dirty="0" smtClean="0"/>
              <a:t>		</a:t>
            </a:r>
            <a:r>
              <a:rPr lang="pl-PL" sz="2600" dirty="0" smtClean="0"/>
              <a:t>= F</a:t>
            </a:r>
            <a:endParaRPr lang="en-US" sz="2600" dirty="0"/>
          </a:p>
        </p:txBody>
      </p:sp>
    </p:spTree>
    <p:extLst>
      <p:ext uri="{BB962C8B-B14F-4D97-AF65-F5344CB8AC3E}">
        <p14:creationId xmlns:p14="http://schemas.microsoft.com/office/powerpoint/2010/main" val="93487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Instructional Format</a:t>
            </a:r>
            <a:endParaRPr lang="en-US" dirty="0">
              <a:solidFill>
                <a:srgbClr val="4F81BD"/>
              </a:solidFill>
            </a:endParaRPr>
          </a:p>
        </p:txBody>
      </p:sp>
      <p:sp>
        <p:nvSpPr>
          <p:cNvPr id="3" name="Content Placeholder 2"/>
          <p:cNvSpPr>
            <a:spLocks noGrp="1"/>
          </p:cNvSpPr>
          <p:nvPr>
            <p:ph idx="1"/>
          </p:nvPr>
        </p:nvSpPr>
        <p:spPr/>
        <p:txBody>
          <a:bodyPr/>
          <a:lstStyle/>
          <a:p>
            <a:r>
              <a:rPr lang="en-US" dirty="0" smtClean="0"/>
              <a:t>Approximately 1 to 1 ½ hour lecture</a:t>
            </a:r>
          </a:p>
          <a:p>
            <a:r>
              <a:rPr lang="en-US" dirty="0" smtClean="0"/>
              <a:t>Approximately </a:t>
            </a:r>
            <a:r>
              <a:rPr lang="en-US" dirty="0"/>
              <a:t>1 to 1 ½ </a:t>
            </a:r>
            <a:r>
              <a:rPr lang="en-US" dirty="0" smtClean="0"/>
              <a:t>hour in-class work with data sets and problems, or other types of activities</a:t>
            </a:r>
            <a:endParaRPr lang="en-US" dirty="0"/>
          </a:p>
        </p:txBody>
      </p:sp>
    </p:spTree>
    <p:extLst>
      <p:ext uri="{BB962C8B-B14F-4D97-AF65-F5344CB8AC3E}">
        <p14:creationId xmlns:p14="http://schemas.microsoft.com/office/powerpoint/2010/main" val="3943677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F81BD"/>
                </a:solidFill>
              </a:rPr>
              <a:t>Course Website and eLearning</a:t>
            </a:r>
            <a:endParaRPr lang="en-US" dirty="0">
              <a:solidFill>
                <a:srgbClr val="4F81BD"/>
              </a:solidFill>
            </a:endParaRPr>
          </a:p>
        </p:txBody>
      </p:sp>
      <p:sp>
        <p:nvSpPr>
          <p:cNvPr id="3" name="Content Placeholder 2"/>
          <p:cNvSpPr>
            <a:spLocks noGrp="1"/>
          </p:cNvSpPr>
          <p:nvPr>
            <p:ph idx="1"/>
          </p:nvPr>
        </p:nvSpPr>
        <p:spPr/>
        <p:txBody>
          <a:bodyPr>
            <a:normAutofit fontScale="85000" lnSpcReduction="10000"/>
          </a:bodyPr>
          <a:lstStyle/>
          <a:p>
            <a:r>
              <a:rPr lang="en-US" dirty="0" smtClean="0"/>
              <a:t>Course Website</a:t>
            </a:r>
          </a:p>
          <a:p>
            <a:pPr lvl="1"/>
            <a:r>
              <a:rPr lang="en-US" dirty="0" smtClean="0"/>
              <a:t>http</a:t>
            </a:r>
            <a:r>
              <a:rPr lang="en-US" dirty="0"/>
              <a:t>://</a:t>
            </a:r>
            <a:r>
              <a:rPr lang="en-US" dirty="0" smtClean="0"/>
              <a:t>www.wmich.edu/evalphd/courses/eval-6970-meta-analysis/</a:t>
            </a:r>
          </a:p>
          <a:p>
            <a:pPr lvl="2"/>
            <a:r>
              <a:rPr lang="en-US" dirty="0" smtClean="0"/>
              <a:t>Readings</a:t>
            </a:r>
          </a:p>
          <a:p>
            <a:pPr lvl="2"/>
            <a:r>
              <a:rPr lang="en-US" dirty="0" smtClean="0"/>
              <a:t>Homework</a:t>
            </a:r>
          </a:p>
          <a:p>
            <a:pPr lvl="2"/>
            <a:r>
              <a:rPr lang="en-US" dirty="0" smtClean="0"/>
              <a:t>Lectures</a:t>
            </a:r>
          </a:p>
          <a:p>
            <a:pPr lvl="2"/>
            <a:r>
              <a:rPr lang="en-US" dirty="0" smtClean="0"/>
              <a:t>Data sets</a:t>
            </a:r>
          </a:p>
          <a:p>
            <a:pPr lvl="2"/>
            <a:r>
              <a:rPr lang="en-US" dirty="0" smtClean="0"/>
              <a:t>Effect size calculators and meta-analysis spreadsheets</a:t>
            </a:r>
          </a:p>
          <a:p>
            <a:pPr lvl="2"/>
            <a:endParaRPr lang="en-US" dirty="0" smtClean="0"/>
          </a:p>
          <a:p>
            <a:r>
              <a:rPr lang="en-US" dirty="0" smtClean="0"/>
              <a:t>eLearning</a:t>
            </a:r>
          </a:p>
          <a:p>
            <a:pPr lvl="1"/>
            <a:r>
              <a:rPr lang="en-US" dirty="0" smtClean="0"/>
              <a:t>Submit homework assignments and projects</a:t>
            </a:r>
            <a:endParaRPr lang="en-US" dirty="0"/>
          </a:p>
        </p:txBody>
      </p:sp>
    </p:spTree>
    <p:extLst>
      <p:ext uri="{BB962C8B-B14F-4D97-AF65-F5344CB8AC3E}">
        <p14:creationId xmlns:p14="http://schemas.microsoft.com/office/powerpoint/2010/main" val="35957820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1649</Words>
  <Application>Microsoft Macintosh PowerPoint</Application>
  <PresentationFormat>On-screen Show (4:3)</PresentationFormat>
  <Paragraphs>186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EVAL 6970: Meta-Analysis Introduction to Meta-Analysis</vt:lpstr>
      <vt:lpstr>Agenda</vt:lpstr>
      <vt:lpstr>Required Textbooks</vt:lpstr>
      <vt:lpstr>Software Requirements</vt:lpstr>
      <vt:lpstr>Homework</vt:lpstr>
      <vt:lpstr>Final Project</vt:lpstr>
      <vt:lpstr>Weighting of Components</vt:lpstr>
      <vt:lpstr>Instructional Format</vt:lpstr>
      <vt:lpstr>Course Website and eLearning</vt:lpstr>
      <vt:lpstr>Introduction to Meta-Analysis</vt:lpstr>
      <vt:lpstr>The Great Debate</vt:lpstr>
      <vt:lpstr>Historical Origins</vt:lpstr>
      <vt:lpstr>Emergence of Meta-Analysis</vt:lpstr>
      <vt:lpstr>Logic of Meta-Analysis</vt:lpstr>
      <vt:lpstr>Logic of Meta-Analysis</vt:lpstr>
      <vt:lpstr>When Can You Do Meta-Analysis?</vt:lpstr>
      <vt:lpstr>Suitable for Meta-Analysis</vt:lpstr>
      <vt:lpstr>Suitable for Meta-Analysis</vt:lpstr>
      <vt:lpstr>Effect Sizes: The Key</vt:lpstr>
      <vt:lpstr>Effect Sizes: The Key</vt:lpstr>
      <vt:lpstr>The Replication Continuum</vt:lpstr>
      <vt:lpstr>Which Studies to Include?</vt:lpstr>
      <vt:lpstr>Method Quality Dilemma</vt:lpstr>
      <vt:lpstr>Searching Far and Wide</vt:lpstr>
      <vt:lpstr>Searching Far and Wide</vt:lpstr>
      <vt:lpstr>Bibliographic Databases</vt:lpstr>
      <vt:lpstr>Strengths of Meta-Analysis</vt:lpstr>
      <vt:lpstr>Weaknesses of Meta-Analysis</vt:lpstr>
      <vt:lpstr>Selection of Working Groups</vt:lpstr>
      <vt:lpstr>Today’s In-Class 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 6970: Meta-Analysis Introduction to Meta-Analysis</dc:title>
  <dc:creator>Chris</dc:creator>
  <cp:lastModifiedBy>Chris Coryn</cp:lastModifiedBy>
  <cp:revision>34</cp:revision>
  <dcterms:created xsi:type="dcterms:W3CDTF">2010-12-22T15:06:57Z</dcterms:created>
  <dcterms:modified xsi:type="dcterms:W3CDTF">2013-08-28T13:37:03Z</dcterms:modified>
</cp:coreProperties>
</file>