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1" r:id="rId4"/>
    <p:sldId id="292" r:id="rId5"/>
    <p:sldId id="293" r:id="rId6"/>
    <p:sldId id="294" r:id="rId7"/>
    <p:sldId id="288" r:id="rId8"/>
    <p:sldId id="289" r:id="rId9"/>
    <p:sldId id="290" r:id="rId10"/>
    <p:sldId id="295" r:id="rId11"/>
    <p:sldId id="319" r:id="rId12"/>
    <p:sldId id="296" r:id="rId13"/>
    <p:sldId id="325" r:id="rId14"/>
    <p:sldId id="326" r:id="rId15"/>
    <p:sldId id="327" r:id="rId16"/>
    <p:sldId id="328" r:id="rId17"/>
    <p:sldId id="329" r:id="rId18"/>
    <p:sldId id="297" r:id="rId19"/>
    <p:sldId id="298" r:id="rId20"/>
    <p:sldId id="299" r:id="rId21"/>
    <p:sldId id="300" r:id="rId22"/>
    <p:sldId id="301" r:id="rId23"/>
    <p:sldId id="302" r:id="rId24"/>
    <p:sldId id="303" r:id="rId25"/>
    <p:sldId id="304" r:id="rId26"/>
    <p:sldId id="305" r:id="rId27"/>
    <p:sldId id="306" r:id="rId28"/>
    <p:sldId id="308" r:id="rId29"/>
    <p:sldId id="331" r:id="rId30"/>
    <p:sldId id="310" r:id="rId31"/>
    <p:sldId id="309" r:id="rId32"/>
    <p:sldId id="332" r:id="rId33"/>
    <p:sldId id="312" r:id="rId34"/>
    <p:sldId id="314" r:id="rId35"/>
    <p:sldId id="318" r:id="rId36"/>
    <p:sldId id="320" r:id="rId37"/>
    <p:sldId id="321" r:id="rId38"/>
    <p:sldId id="322" r:id="rId39"/>
    <p:sldId id="323" r:id="rId40"/>
    <p:sldId id="324" r:id="rId41"/>
    <p:sldId id="286" r:id="rId42"/>
    <p:sldId id="315" r:id="rId43"/>
    <p:sldId id="316" r:id="rId44"/>
    <p:sldId id="31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r">
              <a:buNone/>
              <a:defRPr>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Verdana" pitchFamily="34" charset="0"/>
                <a:ea typeface="Verdana" pitchFamily="34" charset="0"/>
                <a:cs typeface="Verdana" pitchFamily="34" charset="0"/>
              </a:defRPr>
            </a:lvl1pPr>
          </a:lstStyle>
          <a:p>
            <a:fld id="{9723CC12-0CD0-4CA4-8F0B-1BE332B3B936}" type="datetimeFigureOut">
              <a:rPr lang="en-US" smtClean="0"/>
              <a:pPr/>
              <a:t>9/11/2013</a:t>
            </a:fld>
            <a:endParaRPr lang="en-US"/>
          </a:p>
        </p:txBody>
      </p:sp>
      <p:sp>
        <p:nvSpPr>
          <p:cNvPr id="5" name="Footer Placeholder 4"/>
          <p:cNvSpPr>
            <a:spLocks noGrp="1"/>
          </p:cNvSpPr>
          <p:nvPr>
            <p:ph type="ftr" sz="quarter" idx="11"/>
          </p:nvPr>
        </p:nvSpPr>
        <p:spPr/>
        <p:txBody>
          <a:bodyPr/>
          <a:lstStyle>
            <a:lvl1pPr>
              <a:defRPr>
                <a:latin typeface="Verdana" pitchFamily="34" charset="0"/>
                <a:ea typeface="Verdana" pitchFamily="34" charset="0"/>
                <a:cs typeface="Verdana"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Verdana" pitchFamily="34" charset="0"/>
                <a:ea typeface="Verdana" pitchFamily="34" charset="0"/>
                <a:cs typeface="Verdana" pitchFamily="34" charset="0"/>
              </a:defRPr>
            </a:lvl1pPr>
          </a:lstStyle>
          <a:p>
            <a:fld id="{E0D0526D-0096-4FB1-8457-8638E69FB011}" type="slidenum">
              <a:rPr lang="en-US" smtClean="0"/>
              <a:pPr/>
              <a:t>‹#›</a:t>
            </a:fld>
            <a:endParaRPr lang="en-US"/>
          </a:p>
        </p:txBody>
      </p:sp>
    </p:spTree>
    <p:extLst>
      <p:ext uri="{BB962C8B-B14F-4D97-AF65-F5344CB8AC3E}">
        <p14:creationId xmlns:p14="http://schemas.microsoft.com/office/powerpoint/2010/main" val="309927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3CC12-0CD0-4CA4-8F0B-1BE332B3B936}"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35767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3CC12-0CD0-4CA4-8F0B-1BE332B3B936}"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387820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3CC12-0CD0-4CA4-8F0B-1BE332B3B936}"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211532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3CC12-0CD0-4CA4-8F0B-1BE332B3B936}"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167620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23CC12-0CD0-4CA4-8F0B-1BE332B3B936}" type="datetimeFigureOut">
              <a:rPr lang="en-US" smtClean="0"/>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4259492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23CC12-0CD0-4CA4-8F0B-1BE332B3B936}" type="datetimeFigureOut">
              <a:rPr lang="en-US" smtClean="0"/>
              <a:t>9/11/2013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389755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3CC12-0CD0-4CA4-8F0B-1BE332B3B936}" type="datetimeFigureOut">
              <a:rPr lang="en-US" smtClean="0"/>
              <a:t>9/11/2013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328589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3CC12-0CD0-4CA4-8F0B-1BE332B3B936}" type="datetimeFigureOut">
              <a:rPr lang="en-US" smtClean="0"/>
              <a:t>9/11/2013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337421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3CC12-0CD0-4CA4-8F0B-1BE332B3B936}" type="datetimeFigureOut">
              <a:rPr lang="en-US" smtClean="0"/>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376156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3CC12-0CD0-4CA4-8F0B-1BE332B3B936}" type="datetimeFigureOut">
              <a:rPr lang="en-US" smtClean="0"/>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265191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Verdana" pitchFamily="34" charset="0"/>
                <a:ea typeface="Verdana" pitchFamily="34" charset="0"/>
                <a:cs typeface="Verdana" pitchFamily="34" charset="0"/>
              </a:defRPr>
            </a:lvl1pPr>
          </a:lstStyle>
          <a:p>
            <a:fld id="{9723CC12-0CD0-4CA4-8F0B-1BE332B3B936}" type="datetimeFigureOut">
              <a:rPr lang="en-US" smtClean="0"/>
              <a:pPr/>
              <a:t>9/11/2013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Verdana" pitchFamily="34" charset="0"/>
                <a:cs typeface="Verdana"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Verdana" pitchFamily="34" charset="0"/>
                <a:ea typeface="Verdana" pitchFamily="34" charset="0"/>
                <a:cs typeface="Verdana" pitchFamily="34" charset="0"/>
              </a:defRPr>
            </a:lvl1pPr>
          </a:lstStyle>
          <a:p>
            <a:fld id="{E0D0526D-0096-4FB1-8457-8638E69FB011}" type="slidenum">
              <a:rPr lang="en-US" smtClean="0"/>
              <a:pPr/>
              <a:t>‹#›</a:t>
            </a:fld>
            <a:endParaRPr lang="en-US"/>
          </a:p>
        </p:txBody>
      </p:sp>
    </p:spTree>
    <p:extLst>
      <p:ext uri="{BB962C8B-B14F-4D97-AF65-F5344CB8AC3E}">
        <p14:creationId xmlns:p14="http://schemas.microsoft.com/office/powerpoint/2010/main" val="3381696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8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2152651"/>
          </a:xfrm>
        </p:spPr>
        <p:txBody>
          <a:bodyPr>
            <a:normAutofit fontScale="90000"/>
          </a:bodyPr>
          <a:lstStyle/>
          <a:p>
            <a:r>
              <a:rPr lang="en-US" sz="4200" dirty="0" smtClean="0">
                <a:solidFill>
                  <a:srgbClr val="4F81BD"/>
                </a:solidFill>
              </a:rPr>
              <a:t>EVAL 6970: Meta-Analysis</a:t>
            </a:r>
            <a:r>
              <a:rPr lang="en-US" dirty="0" smtClean="0">
                <a:solidFill>
                  <a:srgbClr val="4F81BD"/>
                </a:solidFill>
              </a:rPr>
              <a:t/>
            </a:r>
            <a:br>
              <a:rPr lang="en-US" dirty="0" smtClean="0">
                <a:solidFill>
                  <a:srgbClr val="4F81BD"/>
                </a:solidFill>
              </a:rPr>
            </a:br>
            <a:r>
              <a:rPr lang="en-US" sz="3700" dirty="0" smtClean="0">
                <a:solidFill>
                  <a:srgbClr val="4F81BD"/>
                </a:solidFill>
              </a:rPr>
              <a:t>Formulating a Problem, Coding the Literature, and Review of Research Designs</a:t>
            </a:r>
            <a:endParaRPr lang="en-US" sz="3700" dirty="0">
              <a:solidFill>
                <a:srgbClr val="4F81BD"/>
              </a:solidFill>
            </a:endParaRPr>
          </a:p>
        </p:txBody>
      </p:sp>
      <p:sp>
        <p:nvSpPr>
          <p:cNvPr id="3" name="Subtitle 2"/>
          <p:cNvSpPr>
            <a:spLocks noGrp="1"/>
          </p:cNvSpPr>
          <p:nvPr>
            <p:ph type="subTitle" idx="1"/>
          </p:nvPr>
        </p:nvSpPr>
        <p:spPr/>
        <p:txBody>
          <a:bodyPr/>
          <a:lstStyle/>
          <a:p>
            <a:r>
              <a:rPr lang="en-US" dirty="0" smtClean="0"/>
              <a:t>Dr. Chris L. S. </a:t>
            </a:r>
            <a:r>
              <a:rPr lang="en-US" dirty="0" err="1" smtClean="0"/>
              <a:t>Coryn</a:t>
            </a:r>
            <a:endParaRPr lang="en-US" dirty="0" smtClean="0"/>
          </a:p>
          <a:p>
            <a:r>
              <a:rPr lang="en-US" dirty="0" smtClean="0"/>
              <a:t>Kristin A. Hobson	</a:t>
            </a:r>
          </a:p>
          <a:p>
            <a:r>
              <a:rPr lang="en-US" sz="2800" dirty="0" smtClean="0"/>
              <a:t>Fall 2013</a:t>
            </a:r>
            <a:endParaRPr lang="en-US" sz="2800" dirty="0"/>
          </a:p>
        </p:txBody>
      </p:sp>
    </p:spTree>
    <p:extLst>
      <p:ext uri="{BB962C8B-B14F-4D97-AF65-F5344CB8AC3E}">
        <p14:creationId xmlns:p14="http://schemas.microsoft.com/office/powerpoint/2010/main" val="2705667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F81BD"/>
                </a:solidFill>
              </a:rPr>
              <a:t>Development of Coding Protocol</a:t>
            </a:r>
            <a:endParaRPr lang="en-US" dirty="0">
              <a:solidFill>
                <a:srgbClr val="4F81BD"/>
              </a:solidFill>
            </a:endParaRPr>
          </a:p>
        </p:txBody>
      </p:sp>
      <p:sp>
        <p:nvSpPr>
          <p:cNvPr id="3" name="Content Placeholder 2"/>
          <p:cNvSpPr>
            <a:spLocks noGrp="1"/>
          </p:cNvSpPr>
          <p:nvPr>
            <p:ph idx="1"/>
          </p:nvPr>
        </p:nvSpPr>
        <p:spPr/>
        <p:txBody>
          <a:bodyPr/>
          <a:lstStyle/>
          <a:p>
            <a:r>
              <a:rPr lang="en-US" dirty="0"/>
              <a:t>Goal of protocol</a:t>
            </a:r>
          </a:p>
          <a:p>
            <a:pPr lvl="1"/>
            <a:r>
              <a:rPr lang="en-US" dirty="0"/>
              <a:t>Describe studies</a:t>
            </a:r>
          </a:p>
          <a:p>
            <a:pPr lvl="1"/>
            <a:r>
              <a:rPr lang="en-US" dirty="0"/>
              <a:t>Differentiate studies</a:t>
            </a:r>
          </a:p>
          <a:p>
            <a:pPr lvl="1"/>
            <a:r>
              <a:rPr lang="en-US" dirty="0"/>
              <a:t>Extract findings (effect sizes if possible)</a:t>
            </a:r>
          </a:p>
          <a:p>
            <a:r>
              <a:rPr lang="en-US" dirty="0"/>
              <a:t>Coding forms and manual</a:t>
            </a:r>
          </a:p>
          <a:p>
            <a:pPr lvl="1"/>
            <a:r>
              <a:rPr lang="en-US" dirty="0"/>
              <a:t>Both </a:t>
            </a:r>
            <a:r>
              <a:rPr lang="en-US" dirty="0" smtClean="0"/>
              <a:t>important</a:t>
            </a:r>
            <a:endParaRPr lang="en-US" dirty="0"/>
          </a:p>
        </p:txBody>
      </p:sp>
    </p:spTree>
    <p:extLst>
      <p:ext uri="{BB962C8B-B14F-4D97-AF65-F5344CB8AC3E}">
        <p14:creationId xmlns:p14="http://schemas.microsoft.com/office/powerpoint/2010/main" val="262924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Development of Coding Protocol</a:t>
            </a:r>
            <a:endParaRPr lang="en-US" dirty="0">
              <a:solidFill>
                <a:srgbClr val="4F81BD"/>
              </a:solidFill>
            </a:endParaRPr>
          </a:p>
        </p:txBody>
      </p:sp>
      <p:sp>
        <p:nvSpPr>
          <p:cNvPr id="3" name="Content Placeholder 2"/>
          <p:cNvSpPr>
            <a:spLocks noGrp="1"/>
          </p:cNvSpPr>
          <p:nvPr>
            <p:ph idx="1"/>
          </p:nvPr>
        </p:nvSpPr>
        <p:spPr/>
        <p:txBody>
          <a:bodyPr>
            <a:normAutofit lnSpcReduction="10000"/>
          </a:bodyPr>
          <a:lstStyle/>
          <a:p>
            <a:r>
              <a:rPr lang="en-US" dirty="0" smtClean="0"/>
              <a:t>Types of information to code</a:t>
            </a:r>
          </a:p>
          <a:p>
            <a:pPr lvl="1"/>
            <a:r>
              <a:rPr lang="en-US" dirty="0" smtClean="0"/>
              <a:t>Report identification</a:t>
            </a:r>
          </a:p>
          <a:p>
            <a:pPr lvl="1"/>
            <a:r>
              <a:rPr lang="en-US" dirty="0" smtClean="0"/>
              <a:t>Study setting</a:t>
            </a:r>
          </a:p>
          <a:p>
            <a:pPr lvl="1"/>
            <a:r>
              <a:rPr lang="en-US" dirty="0" smtClean="0"/>
              <a:t>Participants</a:t>
            </a:r>
          </a:p>
          <a:p>
            <a:pPr lvl="1"/>
            <a:r>
              <a:rPr lang="en-US" dirty="0" smtClean="0"/>
              <a:t>Method</a:t>
            </a:r>
          </a:p>
          <a:p>
            <a:pPr lvl="1"/>
            <a:r>
              <a:rPr lang="en-US" dirty="0" smtClean="0"/>
              <a:t>Treatment or experimental manipulation</a:t>
            </a:r>
          </a:p>
          <a:p>
            <a:pPr lvl="1"/>
            <a:r>
              <a:rPr lang="en-US" dirty="0" smtClean="0"/>
              <a:t>Dependent measures</a:t>
            </a:r>
          </a:p>
          <a:p>
            <a:pPr lvl="1"/>
            <a:r>
              <a:rPr lang="en-US" dirty="0" smtClean="0"/>
              <a:t>Effect sizes</a:t>
            </a:r>
          </a:p>
          <a:p>
            <a:pPr lvl="1"/>
            <a:r>
              <a:rPr lang="en-US" dirty="0" smtClean="0"/>
              <a:t>Confidence ratings</a:t>
            </a:r>
            <a:endParaRPr lang="en-US" dirty="0"/>
          </a:p>
        </p:txBody>
      </p:sp>
    </p:spTree>
    <p:extLst>
      <p:ext uri="{BB962C8B-B14F-4D97-AF65-F5344CB8AC3E}">
        <p14:creationId xmlns:p14="http://schemas.microsoft.com/office/powerpoint/2010/main" val="114781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Development of Coding Protocol</a:t>
            </a:r>
            <a:endParaRPr lang="en-US" dirty="0">
              <a:solidFill>
                <a:srgbClr val="4F81BD"/>
              </a:solidFill>
            </a:endParaRPr>
          </a:p>
        </p:txBody>
      </p:sp>
      <p:sp>
        <p:nvSpPr>
          <p:cNvPr id="3" name="Content Placeholder 2"/>
          <p:cNvSpPr>
            <a:spLocks noGrp="1"/>
          </p:cNvSpPr>
          <p:nvPr>
            <p:ph idx="1"/>
          </p:nvPr>
        </p:nvSpPr>
        <p:spPr/>
        <p:txBody>
          <a:bodyPr>
            <a:normAutofit fontScale="92500"/>
          </a:bodyPr>
          <a:lstStyle/>
          <a:p>
            <a:r>
              <a:rPr lang="en-US" dirty="0"/>
              <a:t>Iterative nature of development</a:t>
            </a:r>
          </a:p>
          <a:p>
            <a:r>
              <a:rPr lang="en-US" dirty="0"/>
              <a:t>Structuring data</a:t>
            </a:r>
          </a:p>
          <a:p>
            <a:pPr lvl="1"/>
            <a:r>
              <a:rPr lang="en-US" dirty="0"/>
              <a:t>Data hierarchical (findings within studies)</a:t>
            </a:r>
          </a:p>
          <a:p>
            <a:pPr lvl="1"/>
            <a:r>
              <a:rPr lang="en-US" dirty="0"/>
              <a:t>Coding protocol needs to allow for this complexity</a:t>
            </a:r>
          </a:p>
          <a:p>
            <a:pPr lvl="1"/>
            <a:r>
              <a:rPr lang="en-US" dirty="0"/>
              <a:t>Analysis of effect sizes needs to respect this structure</a:t>
            </a:r>
          </a:p>
          <a:p>
            <a:pPr lvl="1"/>
            <a:r>
              <a:rPr lang="en-US" dirty="0" smtClean="0"/>
              <a:t>Flat file</a:t>
            </a:r>
            <a:endParaRPr lang="en-US" dirty="0"/>
          </a:p>
          <a:p>
            <a:pPr lvl="1"/>
            <a:r>
              <a:rPr lang="en-US" dirty="0"/>
              <a:t>Relational hierarchical </a:t>
            </a:r>
            <a:r>
              <a:rPr lang="en-US" dirty="0" smtClean="0"/>
              <a:t>file</a:t>
            </a:r>
            <a:endParaRPr lang="en-US" dirty="0"/>
          </a:p>
        </p:txBody>
      </p:sp>
    </p:spTree>
    <p:extLst>
      <p:ext uri="{BB962C8B-B14F-4D97-AF65-F5344CB8AC3E}">
        <p14:creationId xmlns:p14="http://schemas.microsoft.com/office/powerpoint/2010/main" val="1122407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Article Information</a:t>
            </a:r>
            <a:endParaRPr lang="en-US" dirty="0">
              <a:solidFill>
                <a:srgbClr val="4F81BD"/>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75335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52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Coding for Inclusion/Exclusion</a:t>
            </a:r>
            <a:endParaRPr lang="en-US" dirty="0">
              <a:solidFill>
                <a:srgbClr val="4F81BD"/>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980" y="1447800"/>
            <a:ext cx="5610225"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72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Coding for Inclusion/Exclusion</a:t>
            </a:r>
            <a:endParaRPr lang="en-US" dirty="0">
              <a:solidFill>
                <a:srgbClr val="4F81BD"/>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2252663"/>
            <a:ext cx="56102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87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Coding Methodology</a:t>
            </a:r>
            <a:endParaRPr lang="en-US" dirty="0">
              <a:solidFill>
                <a:srgbClr val="4F81BD"/>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1704975"/>
            <a:ext cx="565785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79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Coding Effect Size</a:t>
            </a:r>
            <a:endParaRPr lang="en-US" dirty="0">
              <a:solidFill>
                <a:srgbClr val="4F81BD"/>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766888"/>
            <a:ext cx="562927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57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Flat File Structure</a:t>
            </a:r>
            <a:endParaRPr lang="en-US" dirty="0">
              <a:solidFill>
                <a:srgbClr val="4F81BD"/>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3236817344"/>
              </p:ext>
            </p:extLst>
          </p:nvPr>
        </p:nvGraphicFramePr>
        <p:xfrm>
          <a:off x="649287" y="2057400"/>
          <a:ext cx="7504113" cy="3900488"/>
        </p:xfrm>
        <a:graphic>
          <a:graphicData uri="http://schemas.openxmlformats.org/presentationml/2006/ole">
            <mc:AlternateContent xmlns:mc="http://schemas.openxmlformats.org/markup-compatibility/2006">
              <mc:Choice xmlns:v="urn:schemas-microsoft-com:vml" Requires="v">
                <p:oleObj spid="_x0000_s1048" name="Worksheet" r:id="rId3" imgW="5001031" imgH="2600687" progId="Excel.Sheet.8">
                  <p:embed/>
                </p:oleObj>
              </mc:Choice>
              <mc:Fallback>
                <p:oleObj name="Worksheet" r:id="rId3" imgW="5001031" imgH="260068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7" y="2057400"/>
                        <a:ext cx="7504113" cy="39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5"/>
          <p:cNvSpPr txBox="1">
            <a:spLocks noChangeArrowheads="1"/>
          </p:cNvSpPr>
          <p:nvPr/>
        </p:nvSpPr>
        <p:spPr bwMode="auto">
          <a:xfrm>
            <a:off x="649287" y="5943600"/>
            <a:ext cx="746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600" dirty="0">
                <a:latin typeface="Verdana" pitchFamily="34" charset="0"/>
                <a:ea typeface="Verdana" pitchFamily="34" charset="0"/>
                <a:cs typeface="Verdana" pitchFamily="34" charset="0"/>
              </a:rPr>
              <a:t>Note that there is only one record (row) per study</a:t>
            </a:r>
          </a:p>
        </p:txBody>
      </p:sp>
      <p:sp>
        <p:nvSpPr>
          <p:cNvPr id="6" name="Oval 6"/>
          <p:cNvSpPr>
            <a:spLocks noChangeArrowheads="1"/>
          </p:cNvSpPr>
          <p:nvPr/>
        </p:nvSpPr>
        <p:spPr bwMode="auto">
          <a:xfrm>
            <a:off x="3011487" y="1981200"/>
            <a:ext cx="609600" cy="3810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7"/>
          <p:cNvSpPr>
            <a:spLocks noChangeArrowheads="1"/>
          </p:cNvSpPr>
          <p:nvPr/>
        </p:nvSpPr>
        <p:spPr bwMode="auto">
          <a:xfrm>
            <a:off x="4383087" y="1981200"/>
            <a:ext cx="609600" cy="3810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8"/>
          <p:cNvSpPr>
            <a:spLocks noChangeArrowheads="1"/>
          </p:cNvSpPr>
          <p:nvPr/>
        </p:nvSpPr>
        <p:spPr bwMode="auto">
          <a:xfrm>
            <a:off x="5678487" y="1981200"/>
            <a:ext cx="609600" cy="3810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9"/>
          <p:cNvSpPr>
            <a:spLocks noChangeArrowheads="1"/>
          </p:cNvSpPr>
          <p:nvPr/>
        </p:nvSpPr>
        <p:spPr bwMode="auto">
          <a:xfrm>
            <a:off x="7050087" y="1981200"/>
            <a:ext cx="609600" cy="3810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0"/>
          <p:cNvSpPr>
            <a:spLocks/>
          </p:cNvSpPr>
          <p:nvPr/>
        </p:nvSpPr>
        <p:spPr bwMode="auto">
          <a:xfrm>
            <a:off x="3849686" y="1219200"/>
            <a:ext cx="4684713" cy="523220"/>
          </a:xfrm>
          <a:prstGeom prst="accentBorderCallout2">
            <a:avLst>
              <a:gd name="adj1" fmla="val 21685"/>
              <a:gd name="adj2" fmla="val -1921"/>
              <a:gd name="adj3" fmla="val 21685"/>
              <a:gd name="adj4" fmla="val -3847"/>
              <a:gd name="adj5" fmla="val 146703"/>
              <a:gd name="adj6" fmla="val -10928"/>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400" dirty="0">
                <a:solidFill>
                  <a:srgbClr val="FF0000"/>
                </a:solidFill>
                <a:latin typeface="Verdana" pitchFamily="34" charset="0"/>
                <a:ea typeface="Verdana" pitchFamily="34" charset="0"/>
                <a:cs typeface="Verdana" pitchFamily="34" charset="0"/>
              </a:rPr>
              <a:t>Multiple </a:t>
            </a:r>
            <a:r>
              <a:rPr lang="en-US" sz="1400" dirty="0" smtClean="0">
                <a:solidFill>
                  <a:srgbClr val="FF0000"/>
                </a:solidFill>
                <a:latin typeface="Verdana" pitchFamily="34" charset="0"/>
                <a:ea typeface="Verdana" pitchFamily="34" charset="0"/>
                <a:cs typeface="Verdana" pitchFamily="34" charset="0"/>
              </a:rPr>
              <a:t>effect sizes </a:t>
            </a:r>
            <a:r>
              <a:rPr lang="en-US" sz="1400" dirty="0">
                <a:solidFill>
                  <a:srgbClr val="FF0000"/>
                </a:solidFill>
                <a:latin typeface="Verdana" pitchFamily="34" charset="0"/>
                <a:ea typeface="Verdana" pitchFamily="34" charset="0"/>
                <a:cs typeface="Verdana" pitchFamily="34" charset="0"/>
              </a:rPr>
              <a:t>handled by having multiple</a:t>
            </a:r>
          </a:p>
          <a:p>
            <a:pPr eaLnBrk="0" hangingPunct="0"/>
            <a:r>
              <a:rPr lang="en-US" sz="1400" dirty="0">
                <a:solidFill>
                  <a:srgbClr val="FF0000"/>
                </a:solidFill>
                <a:latin typeface="Verdana" pitchFamily="34" charset="0"/>
                <a:ea typeface="Verdana" pitchFamily="34" charset="0"/>
                <a:cs typeface="Verdana" pitchFamily="34" charset="0"/>
              </a:rPr>
              <a:t>variables, one for each potential </a:t>
            </a:r>
            <a:r>
              <a:rPr lang="en-US" sz="1400" dirty="0" smtClean="0">
                <a:solidFill>
                  <a:srgbClr val="FF0000"/>
                </a:solidFill>
                <a:latin typeface="Verdana" pitchFamily="34" charset="0"/>
                <a:ea typeface="Verdana" pitchFamily="34" charset="0"/>
                <a:cs typeface="Verdana" pitchFamily="34" charset="0"/>
              </a:rPr>
              <a:t>effect size</a:t>
            </a:r>
            <a:endParaRPr lang="en-US" sz="1400" dirty="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938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Hierarchical Structure</a:t>
            </a:r>
            <a:endParaRPr lang="en-US" dirty="0">
              <a:solidFill>
                <a:srgbClr val="4F81BD"/>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703784032"/>
              </p:ext>
            </p:extLst>
          </p:nvPr>
        </p:nvGraphicFramePr>
        <p:xfrm>
          <a:off x="457200" y="2286000"/>
          <a:ext cx="3473450" cy="623888"/>
        </p:xfrm>
        <a:graphic>
          <a:graphicData uri="http://schemas.openxmlformats.org/presentationml/2006/ole">
            <mc:AlternateContent xmlns:mc="http://schemas.openxmlformats.org/markup-compatibility/2006">
              <mc:Choice xmlns:v="urn:schemas-microsoft-com:vml" Requires="v">
                <p:oleObj spid="_x0000_s2093" name="Worksheet" r:id="rId3" imgW="2762701" imgH="495541" progId="Excel.Sheet.8">
                  <p:embed/>
                </p:oleObj>
              </mc:Choice>
              <mc:Fallback>
                <p:oleObj name="Worksheet" r:id="rId3" imgW="2762701" imgH="49554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0"/>
                        <a:ext cx="34734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4152832076"/>
              </p:ext>
            </p:extLst>
          </p:nvPr>
        </p:nvGraphicFramePr>
        <p:xfrm>
          <a:off x="4572000" y="3429000"/>
          <a:ext cx="3775075" cy="2036763"/>
        </p:xfrm>
        <a:graphic>
          <a:graphicData uri="http://schemas.openxmlformats.org/presentationml/2006/ole">
            <mc:AlternateContent xmlns:mc="http://schemas.openxmlformats.org/markup-compatibility/2006">
              <mc:Choice xmlns:v="urn:schemas-microsoft-com:vml" Requires="v">
                <p:oleObj spid="_x0000_s2094" name="Worksheet" r:id="rId5" imgW="3019831" imgH="1629137" progId="Excel.Sheet.8">
                  <p:embed/>
                </p:oleObj>
              </mc:Choice>
              <mc:Fallback>
                <p:oleObj name="Worksheet" r:id="rId5" imgW="3019831" imgH="1629137"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9000"/>
                        <a:ext cx="3775075"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6"/>
          <p:cNvSpPr>
            <a:spLocks noChangeArrowheads="1"/>
          </p:cNvSpPr>
          <p:nvPr/>
        </p:nvSpPr>
        <p:spPr bwMode="auto">
          <a:xfrm>
            <a:off x="762000" y="2438400"/>
            <a:ext cx="609600" cy="304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Verdana" pitchFamily="34" charset="0"/>
              <a:ea typeface="Verdana" pitchFamily="34" charset="0"/>
              <a:cs typeface="Verdana" pitchFamily="34" charset="0"/>
            </a:endParaRPr>
          </a:p>
        </p:txBody>
      </p:sp>
      <p:sp>
        <p:nvSpPr>
          <p:cNvPr id="7" name="Oval 7"/>
          <p:cNvSpPr>
            <a:spLocks noChangeArrowheads="1"/>
          </p:cNvSpPr>
          <p:nvPr/>
        </p:nvSpPr>
        <p:spPr bwMode="auto">
          <a:xfrm>
            <a:off x="4648200" y="3810000"/>
            <a:ext cx="609600" cy="1066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Verdana" pitchFamily="34" charset="0"/>
              <a:ea typeface="Verdana" pitchFamily="34" charset="0"/>
              <a:cs typeface="Verdana" pitchFamily="34" charset="0"/>
            </a:endParaRPr>
          </a:p>
        </p:txBody>
      </p:sp>
      <p:sp>
        <p:nvSpPr>
          <p:cNvPr id="8" name="Line 8"/>
          <p:cNvSpPr>
            <a:spLocks noChangeShapeType="1"/>
          </p:cNvSpPr>
          <p:nvPr/>
        </p:nvSpPr>
        <p:spPr bwMode="auto">
          <a:xfrm>
            <a:off x="1371600" y="2590799"/>
            <a:ext cx="3276600" cy="176688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9" name="Text Box 9"/>
          <p:cNvSpPr txBox="1">
            <a:spLocks noChangeArrowheads="1"/>
          </p:cNvSpPr>
          <p:nvPr/>
        </p:nvSpPr>
        <p:spPr bwMode="auto">
          <a:xfrm>
            <a:off x="457200" y="3762375"/>
            <a:ext cx="3048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dirty="0">
                <a:latin typeface="Verdana" pitchFamily="34" charset="0"/>
                <a:ea typeface="Verdana" pitchFamily="34" charset="0"/>
                <a:cs typeface="Verdana" pitchFamily="34" charset="0"/>
              </a:rPr>
              <a:t>Note that a single record in the file above is “related” to five records in the file to the right</a:t>
            </a:r>
          </a:p>
        </p:txBody>
      </p:sp>
      <p:sp>
        <p:nvSpPr>
          <p:cNvPr id="10" name="Text Box 10"/>
          <p:cNvSpPr txBox="1">
            <a:spLocks noChangeArrowheads="1"/>
          </p:cNvSpPr>
          <p:nvPr/>
        </p:nvSpPr>
        <p:spPr bwMode="auto">
          <a:xfrm>
            <a:off x="533400" y="1828800"/>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000" dirty="0">
                <a:latin typeface="Verdana" pitchFamily="34" charset="0"/>
                <a:ea typeface="Verdana" pitchFamily="34" charset="0"/>
                <a:cs typeface="Verdana" pitchFamily="34" charset="0"/>
              </a:rPr>
              <a:t>Study Level Data File</a:t>
            </a:r>
          </a:p>
        </p:txBody>
      </p:sp>
      <p:sp>
        <p:nvSpPr>
          <p:cNvPr id="11" name="Text Box 11"/>
          <p:cNvSpPr txBox="1">
            <a:spLocks noChangeArrowheads="1"/>
          </p:cNvSpPr>
          <p:nvPr/>
        </p:nvSpPr>
        <p:spPr bwMode="auto">
          <a:xfrm>
            <a:off x="4648200" y="29718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000" dirty="0">
                <a:latin typeface="Verdana" pitchFamily="34" charset="0"/>
                <a:ea typeface="Verdana" pitchFamily="34" charset="0"/>
                <a:cs typeface="Verdana" pitchFamily="34" charset="0"/>
              </a:rPr>
              <a:t>Effect Size Level Data File</a:t>
            </a:r>
          </a:p>
        </p:txBody>
      </p:sp>
    </p:spTree>
    <p:extLst>
      <p:ext uri="{BB962C8B-B14F-4D97-AF65-F5344CB8AC3E}">
        <p14:creationId xmlns:p14="http://schemas.microsoft.com/office/powerpoint/2010/main" val="254728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Agenda</a:t>
            </a:r>
            <a:endParaRPr lang="en-US" dirty="0">
              <a:solidFill>
                <a:srgbClr val="4F81BD"/>
              </a:solidFill>
            </a:endParaRPr>
          </a:p>
        </p:txBody>
      </p:sp>
      <p:sp>
        <p:nvSpPr>
          <p:cNvPr id="3" name="Content Placeholder 2"/>
          <p:cNvSpPr>
            <a:spLocks noGrp="1"/>
          </p:cNvSpPr>
          <p:nvPr>
            <p:ph idx="1"/>
          </p:nvPr>
        </p:nvSpPr>
        <p:spPr/>
        <p:txBody>
          <a:bodyPr/>
          <a:lstStyle/>
          <a:p>
            <a:r>
              <a:rPr lang="en-US" dirty="0" smtClean="0"/>
              <a:t>Formulating a problem</a:t>
            </a:r>
          </a:p>
          <a:p>
            <a:r>
              <a:rPr lang="en-US" dirty="0" smtClean="0"/>
              <a:t>Coding the literature</a:t>
            </a:r>
          </a:p>
          <a:p>
            <a:r>
              <a:rPr lang="en-US" dirty="0" smtClean="0"/>
              <a:t>Review of research designs</a:t>
            </a:r>
          </a:p>
          <a:p>
            <a:r>
              <a:rPr lang="en-US" dirty="0" smtClean="0"/>
              <a:t>In-class activity</a:t>
            </a:r>
          </a:p>
          <a:p>
            <a:r>
              <a:rPr lang="en-US" dirty="0" smtClean="0"/>
              <a:t>Next meeting</a:t>
            </a:r>
          </a:p>
        </p:txBody>
      </p:sp>
    </p:spTree>
    <p:extLst>
      <p:ext uri="{BB962C8B-B14F-4D97-AF65-F5344CB8AC3E}">
        <p14:creationId xmlns:p14="http://schemas.microsoft.com/office/powerpoint/2010/main" val="3380839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More Complex Structure</a:t>
            </a:r>
            <a:endParaRPr lang="en-US" dirty="0">
              <a:solidFill>
                <a:srgbClr val="4F81BD"/>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41966239"/>
              </p:ext>
            </p:extLst>
          </p:nvPr>
        </p:nvGraphicFramePr>
        <p:xfrm>
          <a:off x="457200" y="2286000"/>
          <a:ext cx="3473450" cy="623888"/>
        </p:xfrm>
        <a:graphic>
          <a:graphicData uri="http://schemas.openxmlformats.org/presentationml/2006/ole">
            <mc:AlternateContent xmlns:mc="http://schemas.openxmlformats.org/markup-compatibility/2006">
              <mc:Choice xmlns:v="urn:schemas-microsoft-com:vml" Requires="v">
                <p:oleObj spid="_x0000_s3138" name="Worksheet" r:id="rId3" imgW="2762701" imgH="495541" progId="Excel.Sheet.8">
                  <p:embed/>
                </p:oleObj>
              </mc:Choice>
              <mc:Fallback>
                <p:oleObj name="Worksheet" r:id="rId3" imgW="2762701" imgH="49554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0"/>
                        <a:ext cx="34734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Oval 4"/>
          <p:cNvSpPr>
            <a:spLocks noChangeArrowheads="1"/>
          </p:cNvSpPr>
          <p:nvPr/>
        </p:nvSpPr>
        <p:spPr bwMode="auto">
          <a:xfrm>
            <a:off x="762000" y="2438400"/>
            <a:ext cx="609600" cy="304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Verdana" pitchFamily="34" charset="0"/>
              <a:ea typeface="Verdana" pitchFamily="34" charset="0"/>
              <a:cs typeface="Verdana" pitchFamily="34" charset="0"/>
            </a:endParaRPr>
          </a:p>
        </p:txBody>
      </p:sp>
      <p:sp>
        <p:nvSpPr>
          <p:cNvPr id="6" name="Text Box 5"/>
          <p:cNvSpPr txBox="1">
            <a:spLocks noChangeArrowheads="1"/>
          </p:cNvSpPr>
          <p:nvPr/>
        </p:nvSpPr>
        <p:spPr bwMode="auto">
          <a:xfrm>
            <a:off x="533400" y="1828800"/>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000" dirty="0">
                <a:latin typeface="Verdana" pitchFamily="34" charset="0"/>
                <a:ea typeface="Verdana" pitchFamily="34" charset="0"/>
                <a:cs typeface="Verdana" pitchFamily="34" charset="0"/>
              </a:rPr>
              <a:t>Study Level Data File</a:t>
            </a:r>
          </a:p>
        </p:txBody>
      </p:sp>
      <p:sp>
        <p:nvSpPr>
          <p:cNvPr id="7" name="Text Box 6"/>
          <p:cNvSpPr txBox="1">
            <a:spLocks noChangeArrowheads="1"/>
          </p:cNvSpPr>
          <p:nvPr/>
        </p:nvSpPr>
        <p:spPr bwMode="auto">
          <a:xfrm>
            <a:off x="5029200" y="1828800"/>
            <a:ext cx="34972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000" dirty="0">
                <a:latin typeface="Verdana" pitchFamily="34" charset="0"/>
                <a:ea typeface="Verdana" pitchFamily="34" charset="0"/>
                <a:cs typeface="Verdana" pitchFamily="34" charset="0"/>
              </a:rPr>
              <a:t>Outcome Level Data File</a:t>
            </a:r>
          </a:p>
        </p:txBody>
      </p:sp>
      <p:graphicFrame>
        <p:nvGraphicFramePr>
          <p:cNvPr id="8" name="Object 7"/>
          <p:cNvGraphicFramePr>
            <a:graphicFrameLocks noChangeAspect="1"/>
          </p:cNvGraphicFramePr>
          <p:nvPr>
            <p:extLst>
              <p:ext uri="{D42A27DB-BD31-4B8C-83A1-F6EECF244321}">
                <p14:modId xmlns:p14="http://schemas.microsoft.com/office/powerpoint/2010/main" val="4071839401"/>
              </p:ext>
            </p:extLst>
          </p:nvPr>
        </p:nvGraphicFramePr>
        <p:xfrm>
          <a:off x="5334000" y="2257425"/>
          <a:ext cx="2816225" cy="1239838"/>
        </p:xfrm>
        <a:graphic>
          <a:graphicData uri="http://schemas.openxmlformats.org/presentationml/2006/ole">
            <mc:AlternateContent xmlns:mc="http://schemas.openxmlformats.org/markup-compatibility/2006">
              <mc:Choice xmlns:v="urn:schemas-microsoft-com:vml" Requires="v">
                <p:oleObj spid="_x0000_s3139" name="Worksheet" r:id="rId5" imgW="2229301" imgH="981316" progId="Excel.Sheet.8">
                  <p:embed/>
                </p:oleObj>
              </mc:Choice>
              <mc:Fallback>
                <p:oleObj name="Worksheet" r:id="rId5" imgW="2229301" imgH="981316"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257425"/>
                        <a:ext cx="2816225"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41412834"/>
              </p:ext>
            </p:extLst>
          </p:nvPr>
        </p:nvGraphicFramePr>
        <p:xfrm>
          <a:off x="482600" y="4038600"/>
          <a:ext cx="4241800" cy="2047875"/>
        </p:xfrm>
        <a:graphic>
          <a:graphicData uri="http://schemas.openxmlformats.org/presentationml/2006/ole">
            <mc:AlternateContent xmlns:mc="http://schemas.openxmlformats.org/markup-compatibility/2006">
              <mc:Choice xmlns:v="urn:schemas-microsoft-com:vml" Requires="v">
                <p:oleObj spid="_x0000_s3140" name="Worksheet" r:id="rId7" imgW="3372301" imgH="1629137" progId="Excel.Sheet.8">
                  <p:embed/>
                </p:oleObj>
              </mc:Choice>
              <mc:Fallback>
                <p:oleObj name="Worksheet" r:id="rId7" imgW="3372301" imgH="1629137"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600" y="4038600"/>
                        <a:ext cx="42418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9"/>
          <p:cNvSpPr txBox="1">
            <a:spLocks noChangeArrowheads="1"/>
          </p:cNvSpPr>
          <p:nvPr/>
        </p:nvSpPr>
        <p:spPr bwMode="auto">
          <a:xfrm>
            <a:off x="609600" y="3581400"/>
            <a:ext cx="396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000" dirty="0">
                <a:latin typeface="Verdana" pitchFamily="34" charset="0"/>
                <a:ea typeface="Verdana" pitchFamily="34" charset="0"/>
                <a:cs typeface="Verdana" pitchFamily="34" charset="0"/>
              </a:rPr>
              <a:t>Effect Size Level Data File</a:t>
            </a:r>
          </a:p>
        </p:txBody>
      </p:sp>
      <p:sp>
        <p:nvSpPr>
          <p:cNvPr id="11" name="Line 11"/>
          <p:cNvSpPr>
            <a:spLocks noChangeShapeType="1"/>
          </p:cNvSpPr>
          <p:nvPr/>
        </p:nvSpPr>
        <p:spPr bwMode="auto">
          <a:xfrm>
            <a:off x="1371600" y="2590800"/>
            <a:ext cx="3962400" cy="1524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12" name="AutoShape 12"/>
          <p:cNvSpPr>
            <a:spLocks noChangeArrowheads="1"/>
          </p:cNvSpPr>
          <p:nvPr/>
        </p:nvSpPr>
        <p:spPr bwMode="auto">
          <a:xfrm>
            <a:off x="304800" y="4191000"/>
            <a:ext cx="1600200" cy="457200"/>
          </a:xfrm>
          <a:prstGeom prst="roundRect">
            <a:avLst>
              <a:gd name="adj" fmla="val 16667"/>
            </a:avLst>
          </a:prstGeom>
          <a:noFill/>
          <a:ln w="1905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13" name="AutoShape 13"/>
          <p:cNvSpPr>
            <a:spLocks noChangeArrowheads="1"/>
          </p:cNvSpPr>
          <p:nvPr/>
        </p:nvSpPr>
        <p:spPr bwMode="auto">
          <a:xfrm>
            <a:off x="5257800" y="2438400"/>
            <a:ext cx="1600200" cy="228600"/>
          </a:xfrm>
          <a:prstGeom prst="roundRect">
            <a:avLst>
              <a:gd name="adj" fmla="val 16667"/>
            </a:avLst>
          </a:prstGeom>
          <a:noFill/>
          <a:ln w="1905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14" name="Line 14"/>
          <p:cNvSpPr>
            <a:spLocks noChangeShapeType="1"/>
          </p:cNvSpPr>
          <p:nvPr/>
        </p:nvSpPr>
        <p:spPr bwMode="auto">
          <a:xfrm flipH="1">
            <a:off x="1905000" y="2590800"/>
            <a:ext cx="3352800" cy="1828800"/>
          </a:xfrm>
          <a:prstGeom prst="line">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15" name="Oval 15"/>
          <p:cNvSpPr>
            <a:spLocks noChangeArrowheads="1"/>
          </p:cNvSpPr>
          <p:nvPr/>
        </p:nvSpPr>
        <p:spPr bwMode="auto">
          <a:xfrm>
            <a:off x="609600" y="4191000"/>
            <a:ext cx="609600" cy="12954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Verdana" pitchFamily="34" charset="0"/>
              <a:ea typeface="Verdana" pitchFamily="34" charset="0"/>
              <a:cs typeface="Verdana" pitchFamily="34" charset="0"/>
            </a:endParaRPr>
          </a:p>
        </p:txBody>
      </p:sp>
      <p:sp>
        <p:nvSpPr>
          <p:cNvPr id="16" name="Line 16"/>
          <p:cNvSpPr>
            <a:spLocks noChangeShapeType="1"/>
          </p:cNvSpPr>
          <p:nvPr/>
        </p:nvSpPr>
        <p:spPr bwMode="auto">
          <a:xfrm flipH="1">
            <a:off x="914400" y="2743200"/>
            <a:ext cx="152400" cy="13716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17" name="Text Box 17"/>
          <p:cNvSpPr txBox="1">
            <a:spLocks noChangeArrowheads="1"/>
          </p:cNvSpPr>
          <p:nvPr/>
        </p:nvSpPr>
        <p:spPr bwMode="auto">
          <a:xfrm>
            <a:off x="4876800" y="3886200"/>
            <a:ext cx="4038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dirty="0">
                <a:latin typeface="Verdana" pitchFamily="34" charset="0"/>
                <a:ea typeface="Verdana" pitchFamily="34" charset="0"/>
                <a:cs typeface="Verdana" pitchFamily="34" charset="0"/>
              </a:rPr>
              <a:t>Note that study 100 has 2 records in the outcomes data file and 6 outcomes in the effect size data file, 2 for each outcome measured at different points in time (Months)</a:t>
            </a:r>
          </a:p>
        </p:txBody>
      </p:sp>
    </p:spTree>
    <p:extLst>
      <p:ext uri="{BB962C8B-B14F-4D97-AF65-F5344CB8AC3E}">
        <p14:creationId xmlns:p14="http://schemas.microsoft.com/office/powerpoint/2010/main" val="605849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Multiple Flat File Structure</a:t>
            </a:r>
            <a:endParaRPr lang="en-US" dirty="0">
              <a:solidFill>
                <a:srgbClr val="4F81BD"/>
              </a:solidFill>
            </a:endParaRPr>
          </a:p>
        </p:txBody>
      </p:sp>
      <p:sp>
        <p:nvSpPr>
          <p:cNvPr id="3" name="Content Placeholder 2"/>
          <p:cNvSpPr>
            <a:spLocks noGrp="1"/>
          </p:cNvSpPr>
          <p:nvPr>
            <p:ph idx="1"/>
          </p:nvPr>
        </p:nvSpPr>
        <p:spPr/>
        <p:txBody>
          <a:bodyPr>
            <a:normAutofit fontScale="77500" lnSpcReduction="20000"/>
          </a:bodyPr>
          <a:lstStyle/>
          <a:p>
            <a:r>
              <a:rPr lang="en-US" dirty="0"/>
              <a:t>Advantages</a:t>
            </a:r>
          </a:p>
          <a:p>
            <a:pPr lvl="1"/>
            <a:r>
              <a:rPr lang="en-US" dirty="0"/>
              <a:t>Can “grow” to any number of </a:t>
            </a:r>
            <a:r>
              <a:rPr lang="en-US" dirty="0" smtClean="0"/>
              <a:t>effect sizes</a:t>
            </a:r>
            <a:endParaRPr lang="en-US" dirty="0"/>
          </a:p>
          <a:p>
            <a:pPr lvl="1"/>
            <a:r>
              <a:rPr lang="en-US" dirty="0"/>
              <a:t>Reduces coding task (faster coding)</a:t>
            </a:r>
          </a:p>
          <a:p>
            <a:pPr lvl="1"/>
            <a:r>
              <a:rPr lang="en-US" dirty="0"/>
              <a:t>Simplifies data cleanup</a:t>
            </a:r>
          </a:p>
          <a:p>
            <a:pPr lvl="1"/>
            <a:r>
              <a:rPr lang="en-US" dirty="0"/>
              <a:t>Smaller data files to manipulate</a:t>
            </a:r>
          </a:p>
          <a:p>
            <a:r>
              <a:rPr lang="en-US" dirty="0"/>
              <a:t>Disadvantages</a:t>
            </a:r>
          </a:p>
          <a:p>
            <a:pPr lvl="1"/>
            <a:r>
              <a:rPr lang="en-US" dirty="0"/>
              <a:t>Complex to implement</a:t>
            </a:r>
          </a:p>
          <a:p>
            <a:pPr lvl="1"/>
            <a:r>
              <a:rPr lang="en-US" dirty="0"/>
              <a:t>Data must be manipulated prior to analysis</a:t>
            </a:r>
          </a:p>
          <a:p>
            <a:pPr lvl="1"/>
            <a:r>
              <a:rPr lang="en-US" dirty="0"/>
              <a:t>Must be able to select a single </a:t>
            </a:r>
            <a:r>
              <a:rPr lang="en-US" dirty="0" smtClean="0"/>
              <a:t>effect size </a:t>
            </a:r>
            <a:r>
              <a:rPr lang="en-US" dirty="0"/>
              <a:t>per study for any analysis</a:t>
            </a:r>
          </a:p>
          <a:p>
            <a:r>
              <a:rPr lang="en-US" dirty="0"/>
              <a:t>When to use</a:t>
            </a:r>
          </a:p>
          <a:p>
            <a:pPr lvl="1"/>
            <a:r>
              <a:rPr lang="en-US" dirty="0"/>
              <a:t>Large number of </a:t>
            </a:r>
            <a:r>
              <a:rPr lang="en-US" dirty="0" smtClean="0"/>
              <a:t>effect sizes </a:t>
            </a:r>
            <a:r>
              <a:rPr lang="en-US" dirty="0"/>
              <a:t>per study are </a:t>
            </a:r>
            <a:r>
              <a:rPr lang="en-US" dirty="0" smtClean="0"/>
              <a:t>possible</a:t>
            </a:r>
            <a:endParaRPr lang="en-US" dirty="0"/>
          </a:p>
        </p:txBody>
      </p:sp>
    </p:spTree>
    <p:extLst>
      <p:ext uri="{BB962C8B-B14F-4D97-AF65-F5344CB8AC3E}">
        <p14:creationId xmlns:p14="http://schemas.microsoft.com/office/powerpoint/2010/main" val="1380320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“Working” with Flat Files</a:t>
            </a:r>
            <a:endParaRPr lang="en-US" dirty="0">
              <a:solidFill>
                <a:srgbClr val="4F81BD"/>
              </a:solidFill>
            </a:endParaRPr>
          </a:p>
        </p:txBody>
      </p:sp>
      <p:sp>
        <p:nvSpPr>
          <p:cNvPr id="4" name="Rectangle 3"/>
          <p:cNvSpPr>
            <a:spLocks noChangeArrowheads="1"/>
          </p:cNvSpPr>
          <p:nvPr/>
        </p:nvSpPr>
        <p:spPr bwMode="auto">
          <a:xfrm>
            <a:off x="747713" y="2233613"/>
            <a:ext cx="24384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a:latin typeface="Verdana" pitchFamily="34" charset="0"/>
                <a:ea typeface="Verdana" pitchFamily="34" charset="0"/>
                <a:cs typeface="Verdana" pitchFamily="34" charset="0"/>
              </a:rPr>
              <a:t>Study Data File</a:t>
            </a:r>
          </a:p>
        </p:txBody>
      </p:sp>
      <p:sp>
        <p:nvSpPr>
          <p:cNvPr id="5" name="Rectangle 4"/>
          <p:cNvSpPr>
            <a:spLocks noChangeArrowheads="1"/>
          </p:cNvSpPr>
          <p:nvPr/>
        </p:nvSpPr>
        <p:spPr bwMode="auto">
          <a:xfrm>
            <a:off x="747713" y="2767013"/>
            <a:ext cx="24384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a:latin typeface="Verdana" pitchFamily="34" charset="0"/>
                <a:ea typeface="Verdana" pitchFamily="34" charset="0"/>
                <a:cs typeface="Verdana" pitchFamily="34" charset="0"/>
              </a:rPr>
              <a:t>Outcome Data File</a:t>
            </a:r>
          </a:p>
        </p:txBody>
      </p:sp>
      <p:sp>
        <p:nvSpPr>
          <p:cNvPr id="6" name="Rectangle 5"/>
          <p:cNvSpPr>
            <a:spLocks noChangeArrowheads="1"/>
          </p:cNvSpPr>
          <p:nvPr/>
        </p:nvSpPr>
        <p:spPr bwMode="auto">
          <a:xfrm>
            <a:off x="747713" y="3300413"/>
            <a:ext cx="24384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dirty="0" smtClean="0">
                <a:latin typeface="Verdana" pitchFamily="34" charset="0"/>
                <a:ea typeface="Verdana" pitchFamily="34" charset="0"/>
                <a:cs typeface="Verdana" pitchFamily="34" charset="0"/>
              </a:rPr>
              <a:t>Effect Size </a:t>
            </a:r>
            <a:r>
              <a:rPr lang="en-US" sz="1600" dirty="0">
                <a:latin typeface="Verdana" pitchFamily="34" charset="0"/>
                <a:ea typeface="Verdana" pitchFamily="34" charset="0"/>
                <a:cs typeface="Verdana" pitchFamily="34" charset="0"/>
              </a:rPr>
              <a:t>Data File</a:t>
            </a:r>
          </a:p>
        </p:txBody>
      </p:sp>
      <p:sp>
        <p:nvSpPr>
          <p:cNvPr id="7" name="Rectangle 6"/>
          <p:cNvSpPr>
            <a:spLocks noChangeArrowheads="1"/>
          </p:cNvSpPr>
          <p:nvPr/>
        </p:nvSpPr>
        <p:spPr bwMode="auto">
          <a:xfrm>
            <a:off x="609600" y="2081213"/>
            <a:ext cx="2743200" cy="17526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8" name="Rectangle 7"/>
          <p:cNvSpPr>
            <a:spLocks noChangeArrowheads="1"/>
          </p:cNvSpPr>
          <p:nvPr/>
        </p:nvSpPr>
        <p:spPr bwMode="auto">
          <a:xfrm>
            <a:off x="747713" y="4900613"/>
            <a:ext cx="24384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a:latin typeface="Verdana" pitchFamily="34" charset="0"/>
                <a:ea typeface="Verdana" pitchFamily="34" charset="0"/>
                <a:cs typeface="Verdana" pitchFamily="34" charset="0"/>
              </a:rPr>
              <a:t>Composite Data File</a:t>
            </a:r>
          </a:p>
        </p:txBody>
      </p:sp>
      <p:sp>
        <p:nvSpPr>
          <p:cNvPr id="9" name="Line 8"/>
          <p:cNvSpPr>
            <a:spLocks noChangeShapeType="1"/>
          </p:cNvSpPr>
          <p:nvPr/>
        </p:nvSpPr>
        <p:spPr bwMode="auto">
          <a:xfrm>
            <a:off x="1890713" y="3833813"/>
            <a:ext cx="0" cy="10668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10" name="Text Box 9"/>
          <p:cNvSpPr txBox="1">
            <a:spLocks noChangeArrowheads="1"/>
          </p:cNvSpPr>
          <p:nvPr/>
        </p:nvSpPr>
        <p:spPr bwMode="auto">
          <a:xfrm>
            <a:off x="1966913" y="3981450"/>
            <a:ext cx="12362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smtClean="0">
                <a:latin typeface="Verdana" pitchFamily="34" charset="0"/>
                <a:ea typeface="Verdana" pitchFamily="34" charset="0"/>
                <a:cs typeface="Verdana" pitchFamily="34" charset="0"/>
              </a:rPr>
              <a:t>Create</a:t>
            </a:r>
            <a:endParaRPr lang="en-US" sz="1600" dirty="0">
              <a:latin typeface="Verdana" pitchFamily="34" charset="0"/>
              <a:ea typeface="Verdana" pitchFamily="34" charset="0"/>
              <a:cs typeface="Verdana" pitchFamily="34" charset="0"/>
            </a:endParaRPr>
          </a:p>
          <a:p>
            <a:pPr eaLnBrk="0" hangingPunct="0"/>
            <a:r>
              <a:rPr lang="en-US" sz="1600" dirty="0">
                <a:latin typeface="Verdana" pitchFamily="34" charset="0"/>
                <a:ea typeface="Verdana" pitchFamily="34" charset="0"/>
                <a:cs typeface="Verdana" pitchFamily="34" charset="0"/>
              </a:rPr>
              <a:t>composite</a:t>
            </a:r>
          </a:p>
          <a:p>
            <a:pPr eaLnBrk="0" hangingPunct="0"/>
            <a:r>
              <a:rPr lang="en-US" sz="1600" dirty="0">
                <a:latin typeface="Verdana" pitchFamily="34" charset="0"/>
                <a:ea typeface="Verdana" pitchFamily="34" charset="0"/>
                <a:cs typeface="Verdana" pitchFamily="34" charset="0"/>
              </a:rPr>
              <a:t>data file</a:t>
            </a:r>
          </a:p>
        </p:txBody>
      </p:sp>
      <p:sp>
        <p:nvSpPr>
          <p:cNvPr id="11" name="Freeform 10"/>
          <p:cNvSpPr>
            <a:spLocks/>
          </p:cNvSpPr>
          <p:nvPr/>
        </p:nvSpPr>
        <p:spPr bwMode="auto">
          <a:xfrm>
            <a:off x="3186113" y="2386013"/>
            <a:ext cx="1219200" cy="2743200"/>
          </a:xfrm>
          <a:custGeom>
            <a:avLst/>
            <a:gdLst>
              <a:gd name="T0" fmla="*/ 0 w 768"/>
              <a:gd name="T1" fmla="*/ 1728 h 1728"/>
              <a:gd name="T2" fmla="*/ 432 w 768"/>
              <a:gd name="T3" fmla="*/ 1728 h 1728"/>
              <a:gd name="T4" fmla="*/ 432 w 768"/>
              <a:gd name="T5" fmla="*/ 0 h 1728"/>
              <a:gd name="T6" fmla="*/ 768 w 768"/>
              <a:gd name="T7" fmla="*/ 0 h 1728"/>
            </a:gdLst>
            <a:ahLst/>
            <a:cxnLst>
              <a:cxn ang="0">
                <a:pos x="T0" y="T1"/>
              </a:cxn>
              <a:cxn ang="0">
                <a:pos x="T2" y="T3"/>
              </a:cxn>
              <a:cxn ang="0">
                <a:pos x="T4" y="T5"/>
              </a:cxn>
              <a:cxn ang="0">
                <a:pos x="T6" y="T7"/>
              </a:cxn>
            </a:cxnLst>
            <a:rect l="0" t="0" r="r" b="b"/>
            <a:pathLst>
              <a:path w="768" h="1728">
                <a:moveTo>
                  <a:pt x="0" y="1728"/>
                </a:moveTo>
                <a:lnTo>
                  <a:pt x="432" y="1728"/>
                </a:lnTo>
                <a:lnTo>
                  <a:pt x="432" y="0"/>
                </a:lnTo>
                <a:lnTo>
                  <a:pt x="768" y="0"/>
                </a:lnTo>
              </a:path>
            </a:pathLst>
          </a:custGeom>
          <a:noFill/>
          <a:ln w="1905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12" name="Text Box 11"/>
          <p:cNvSpPr txBox="1">
            <a:spLocks noChangeArrowheads="1"/>
          </p:cNvSpPr>
          <p:nvPr/>
        </p:nvSpPr>
        <p:spPr bwMode="auto">
          <a:xfrm>
            <a:off x="4438650" y="1776413"/>
            <a:ext cx="33894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smtClean="0">
                <a:latin typeface="Verdana" pitchFamily="34" charset="0"/>
                <a:ea typeface="Verdana" pitchFamily="34" charset="0"/>
                <a:cs typeface="Verdana" pitchFamily="34" charset="0"/>
              </a:rPr>
              <a:t>Select </a:t>
            </a:r>
            <a:r>
              <a:rPr lang="en-US" sz="1600" dirty="0">
                <a:latin typeface="Verdana" pitchFamily="34" charset="0"/>
                <a:ea typeface="Verdana" pitchFamily="34" charset="0"/>
                <a:cs typeface="Verdana" pitchFamily="34" charset="0"/>
              </a:rPr>
              <a:t>subset of </a:t>
            </a:r>
            <a:r>
              <a:rPr lang="en-US" sz="1600" dirty="0" smtClean="0">
                <a:latin typeface="Verdana" pitchFamily="34" charset="0"/>
                <a:ea typeface="Verdana" pitchFamily="34" charset="0"/>
                <a:cs typeface="Verdana" pitchFamily="34" charset="0"/>
              </a:rPr>
              <a:t>effect sizes </a:t>
            </a:r>
            <a:r>
              <a:rPr lang="en-US" sz="1600" dirty="0">
                <a:latin typeface="Verdana" pitchFamily="34" charset="0"/>
                <a:ea typeface="Verdana" pitchFamily="34" charset="0"/>
                <a:cs typeface="Verdana" pitchFamily="34" charset="0"/>
              </a:rPr>
              <a:t>of </a:t>
            </a:r>
          </a:p>
          <a:p>
            <a:pPr eaLnBrk="0" hangingPunct="0"/>
            <a:r>
              <a:rPr lang="en-US" sz="1600" dirty="0">
                <a:latin typeface="Verdana" pitchFamily="34" charset="0"/>
                <a:ea typeface="Verdana" pitchFamily="34" charset="0"/>
                <a:cs typeface="Verdana" pitchFamily="34" charset="0"/>
              </a:rPr>
              <a:t>interest to current </a:t>
            </a:r>
            <a:r>
              <a:rPr lang="en-US" sz="1600" dirty="0" smtClean="0">
                <a:latin typeface="Verdana" pitchFamily="34" charset="0"/>
                <a:ea typeface="Verdana" pitchFamily="34" charset="0"/>
                <a:cs typeface="Verdana" pitchFamily="34" charset="0"/>
              </a:rPr>
              <a:t>analysis</a:t>
            </a:r>
          </a:p>
          <a:p>
            <a:pPr eaLnBrk="0" hangingPunct="0"/>
            <a:r>
              <a:rPr lang="en-US" sz="1600" dirty="0" smtClean="0">
                <a:latin typeface="Verdana" pitchFamily="34" charset="0"/>
                <a:ea typeface="Verdana" pitchFamily="34" charset="0"/>
                <a:cs typeface="Verdana" pitchFamily="34" charset="0"/>
              </a:rPr>
              <a:t>(e.g</a:t>
            </a:r>
            <a:r>
              <a:rPr lang="en-US" sz="1600" dirty="0">
                <a:latin typeface="Verdana" pitchFamily="34" charset="0"/>
                <a:ea typeface="Verdana" pitchFamily="34" charset="0"/>
                <a:cs typeface="Verdana" pitchFamily="34" charset="0"/>
              </a:rPr>
              <a:t>., a specific outcome at</a:t>
            </a:r>
          </a:p>
          <a:p>
            <a:pPr eaLnBrk="0" hangingPunct="0"/>
            <a:r>
              <a:rPr lang="en-US" sz="1600" dirty="0">
                <a:latin typeface="Verdana" pitchFamily="34" charset="0"/>
                <a:ea typeface="Verdana" pitchFamily="34" charset="0"/>
                <a:cs typeface="Verdana" pitchFamily="34" charset="0"/>
              </a:rPr>
              <a:t>p</a:t>
            </a:r>
            <a:r>
              <a:rPr lang="en-US" sz="1600" dirty="0" smtClean="0">
                <a:latin typeface="Verdana" pitchFamily="34" charset="0"/>
                <a:ea typeface="Verdana" pitchFamily="34" charset="0"/>
                <a:cs typeface="Verdana" pitchFamily="34" charset="0"/>
              </a:rPr>
              <a:t>osttest)</a:t>
            </a:r>
            <a:endParaRPr lang="en-US" sz="1600" dirty="0">
              <a:latin typeface="Verdana" pitchFamily="34" charset="0"/>
              <a:ea typeface="Verdana" pitchFamily="34" charset="0"/>
              <a:cs typeface="Verdana" pitchFamily="34" charset="0"/>
            </a:endParaRPr>
          </a:p>
        </p:txBody>
      </p:sp>
      <p:sp>
        <p:nvSpPr>
          <p:cNvPr id="13" name="Line 12"/>
          <p:cNvSpPr>
            <a:spLocks noChangeShapeType="1"/>
          </p:cNvSpPr>
          <p:nvPr/>
        </p:nvSpPr>
        <p:spPr bwMode="auto">
          <a:xfrm>
            <a:off x="6019800" y="2743200"/>
            <a:ext cx="0" cy="457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14" name="Text Box 13"/>
          <p:cNvSpPr txBox="1">
            <a:spLocks noChangeArrowheads="1"/>
          </p:cNvSpPr>
          <p:nvPr/>
        </p:nvSpPr>
        <p:spPr bwMode="auto">
          <a:xfrm>
            <a:off x="4457700" y="3195638"/>
            <a:ext cx="29454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smtClean="0">
                <a:latin typeface="Verdana" pitchFamily="34" charset="0"/>
                <a:ea typeface="Verdana" pitchFamily="34" charset="0"/>
                <a:cs typeface="Verdana" pitchFamily="34" charset="0"/>
              </a:rPr>
              <a:t>Verify </a:t>
            </a:r>
            <a:r>
              <a:rPr lang="en-US" sz="1600" dirty="0">
                <a:latin typeface="Verdana" pitchFamily="34" charset="0"/>
                <a:ea typeface="Verdana" pitchFamily="34" charset="0"/>
                <a:cs typeface="Verdana" pitchFamily="34" charset="0"/>
              </a:rPr>
              <a:t>that there is only a</a:t>
            </a:r>
          </a:p>
          <a:p>
            <a:pPr eaLnBrk="0" hangingPunct="0"/>
            <a:r>
              <a:rPr lang="en-US" sz="1600" dirty="0">
                <a:latin typeface="Verdana" pitchFamily="34" charset="0"/>
                <a:ea typeface="Verdana" pitchFamily="34" charset="0"/>
                <a:cs typeface="Verdana" pitchFamily="34" charset="0"/>
              </a:rPr>
              <a:t>single </a:t>
            </a:r>
            <a:r>
              <a:rPr lang="en-US" sz="1600" dirty="0" smtClean="0">
                <a:latin typeface="Verdana" pitchFamily="34" charset="0"/>
                <a:ea typeface="Verdana" pitchFamily="34" charset="0"/>
                <a:cs typeface="Verdana" pitchFamily="34" charset="0"/>
              </a:rPr>
              <a:t>effect size per </a:t>
            </a:r>
            <a:r>
              <a:rPr lang="en-US" sz="1600" dirty="0">
                <a:latin typeface="Verdana" pitchFamily="34" charset="0"/>
                <a:ea typeface="Verdana" pitchFamily="34" charset="0"/>
                <a:cs typeface="Verdana" pitchFamily="34" charset="0"/>
              </a:rPr>
              <a:t>study</a:t>
            </a:r>
          </a:p>
        </p:txBody>
      </p:sp>
      <p:sp>
        <p:nvSpPr>
          <p:cNvPr id="15" name="Line 14"/>
          <p:cNvSpPr>
            <a:spLocks noChangeShapeType="1"/>
          </p:cNvSpPr>
          <p:nvPr/>
        </p:nvSpPr>
        <p:spPr bwMode="auto">
          <a:xfrm>
            <a:off x="4938713" y="3854450"/>
            <a:ext cx="0" cy="33655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16" name="Text Box 15"/>
          <p:cNvSpPr txBox="1">
            <a:spLocks noChangeArrowheads="1"/>
          </p:cNvSpPr>
          <p:nvPr/>
        </p:nvSpPr>
        <p:spPr bwMode="auto">
          <a:xfrm>
            <a:off x="4667250" y="4191000"/>
            <a:ext cx="5905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600" dirty="0">
                <a:solidFill>
                  <a:srgbClr val="FF0000"/>
                </a:solidFill>
                <a:latin typeface="Verdana" pitchFamily="34" charset="0"/>
                <a:ea typeface="Verdana" pitchFamily="34" charset="0"/>
                <a:cs typeface="Verdana" pitchFamily="34" charset="0"/>
              </a:rPr>
              <a:t>yes</a:t>
            </a:r>
          </a:p>
        </p:txBody>
      </p:sp>
      <p:sp>
        <p:nvSpPr>
          <p:cNvPr id="17" name="Rectangle 16"/>
          <p:cNvSpPr>
            <a:spLocks noChangeArrowheads="1"/>
          </p:cNvSpPr>
          <p:nvPr/>
        </p:nvSpPr>
        <p:spPr bwMode="auto">
          <a:xfrm>
            <a:off x="3733800" y="5943600"/>
            <a:ext cx="24384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a:latin typeface="Verdana" pitchFamily="34" charset="0"/>
                <a:ea typeface="Verdana" pitchFamily="34" charset="0"/>
                <a:cs typeface="Verdana" pitchFamily="34" charset="0"/>
              </a:rPr>
              <a:t>Working Analysis File</a:t>
            </a:r>
          </a:p>
        </p:txBody>
      </p:sp>
      <p:sp>
        <p:nvSpPr>
          <p:cNvPr id="18" name="Text Box 17"/>
          <p:cNvSpPr txBox="1">
            <a:spLocks noChangeArrowheads="1"/>
          </p:cNvSpPr>
          <p:nvPr/>
        </p:nvSpPr>
        <p:spPr bwMode="auto">
          <a:xfrm>
            <a:off x="811797" y="1676400"/>
            <a:ext cx="23886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Verdana" pitchFamily="34" charset="0"/>
                <a:ea typeface="Verdana" pitchFamily="34" charset="0"/>
                <a:cs typeface="Verdana" pitchFamily="34" charset="0"/>
              </a:rPr>
              <a:t>Permanent Data Files</a:t>
            </a:r>
          </a:p>
        </p:txBody>
      </p:sp>
      <p:sp>
        <p:nvSpPr>
          <p:cNvPr id="19" name="Text Box 18"/>
          <p:cNvSpPr txBox="1">
            <a:spLocks noChangeArrowheads="1"/>
          </p:cNvSpPr>
          <p:nvPr/>
        </p:nvSpPr>
        <p:spPr bwMode="auto">
          <a:xfrm>
            <a:off x="6081713" y="4866382"/>
            <a:ext cx="274786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Verdana" pitchFamily="34" charset="0"/>
                <a:ea typeface="Verdana" pitchFamily="34" charset="0"/>
                <a:cs typeface="Verdana" pitchFamily="34" charset="0"/>
              </a:rPr>
              <a:t>Average </a:t>
            </a:r>
            <a:r>
              <a:rPr lang="en-US" sz="1600" dirty="0" smtClean="0">
                <a:latin typeface="Verdana" pitchFamily="34" charset="0"/>
                <a:ea typeface="Verdana" pitchFamily="34" charset="0"/>
                <a:cs typeface="Verdana" pitchFamily="34" charset="0"/>
              </a:rPr>
              <a:t>effect sizes,</a:t>
            </a:r>
          </a:p>
          <a:p>
            <a:pPr eaLnBrk="0" hangingPunct="0"/>
            <a:r>
              <a:rPr lang="en-US" sz="1600" dirty="0" smtClean="0">
                <a:latin typeface="Verdana" pitchFamily="34" charset="0"/>
                <a:ea typeface="Verdana" pitchFamily="34" charset="0"/>
                <a:cs typeface="Verdana" pitchFamily="34" charset="0"/>
              </a:rPr>
              <a:t>further </a:t>
            </a:r>
            <a:r>
              <a:rPr lang="en-US" sz="1600" dirty="0">
                <a:latin typeface="Verdana" pitchFamily="34" charset="0"/>
                <a:ea typeface="Verdana" pitchFamily="34" charset="0"/>
                <a:cs typeface="Verdana" pitchFamily="34" charset="0"/>
              </a:rPr>
              <a:t>select</a:t>
            </a:r>
          </a:p>
          <a:p>
            <a:pPr eaLnBrk="0" hangingPunct="0"/>
            <a:r>
              <a:rPr lang="en-US" sz="1600" dirty="0">
                <a:latin typeface="Verdana" pitchFamily="34" charset="0"/>
                <a:ea typeface="Verdana" pitchFamily="34" charset="0"/>
                <a:cs typeface="Verdana" pitchFamily="34" charset="0"/>
              </a:rPr>
              <a:t>based explicit criteria, or</a:t>
            </a:r>
          </a:p>
          <a:p>
            <a:pPr eaLnBrk="0" hangingPunct="0"/>
            <a:r>
              <a:rPr lang="en-US" sz="1600" dirty="0">
                <a:latin typeface="Verdana" pitchFamily="34" charset="0"/>
                <a:ea typeface="Verdana" pitchFamily="34" charset="0"/>
                <a:cs typeface="Verdana" pitchFamily="34" charset="0"/>
              </a:rPr>
              <a:t>select randomly</a:t>
            </a:r>
          </a:p>
        </p:txBody>
      </p:sp>
      <p:sp>
        <p:nvSpPr>
          <p:cNvPr id="21" name="Text Box 20"/>
          <p:cNvSpPr txBox="1">
            <a:spLocks noChangeArrowheads="1"/>
          </p:cNvSpPr>
          <p:nvPr/>
        </p:nvSpPr>
        <p:spPr bwMode="auto">
          <a:xfrm>
            <a:off x="6934200" y="4191000"/>
            <a:ext cx="500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dirty="0">
                <a:solidFill>
                  <a:srgbClr val="FF0000"/>
                </a:solidFill>
                <a:latin typeface="Verdana" pitchFamily="34" charset="0"/>
                <a:ea typeface="Verdana" pitchFamily="34" charset="0"/>
                <a:cs typeface="Verdana" pitchFamily="34" charset="0"/>
              </a:rPr>
              <a:t>no</a:t>
            </a:r>
          </a:p>
        </p:txBody>
      </p:sp>
      <p:sp>
        <p:nvSpPr>
          <p:cNvPr id="22" name="Line 21"/>
          <p:cNvSpPr>
            <a:spLocks noChangeShapeType="1"/>
          </p:cNvSpPr>
          <p:nvPr/>
        </p:nvSpPr>
        <p:spPr bwMode="auto">
          <a:xfrm>
            <a:off x="4962525" y="4650203"/>
            <a:ext cx="0" cy="127220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23" name="Line 22"/>
          <p:cNvSpPr>
            <a:spLocks noChangeShapeType="1"/>
          </p:cNvSpPr>
          <p:nvPr/>
        </p:nvSpPr>
        <p:spPr bwMode="auto">
          <a:xfrm>
            <a:off x="7162800" y="4572000"/>
            <a:ext cx="0" cy="3048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25" name="Line 14"/>
          <p:cNvSpPr>
            <a:spLocks noChangeShapeType="1"/>
          </p:cNvSpPr>
          <p:nvPr/>
        </p:nvSpPr>
        <p:spPr bwMode="auto">
          <a:xfrm>
            <a:off x="7162800" y="3854450"/>
            <a:ext cx="0" cy="33655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
        <p:nvSpPr>
          <p:cNvPr id="27" name="Freeform 26"/>
          <p:cNvSpPr>
            <a:spLocks/>
          </p:cNvSpPr>
          <p:nvPr/>
        </p:nvSpPr>
        <p:spPr bwMode="auto">
          <a:xfrm rot="10800000">
            <a:off x="6172200" y="5881688"/>
            <a:ext cx="990600" cy="252412"/>
          </a:xfrm>
          <a:custGeom>
            <a:avLst/>
            <a:gdLst>
              <a:gd name="T0" fmla="*/ 0 w 768"/>
              <a:gd name="T1" fmla="*/ 1728 h 1728"/>
              <a:gd name="T2" fmla="*/ 432 w 768"/>
              <a:gd name="T3" fmla="*/ 1728 h 1728"/>
              <a:gd name="T4" fmla="*/ 432 w 768"/>
              <a:gd name="T5" fmla="*/ 0 h 1728"/>
              <a:gd name="T6" fmla="*/ 768 w 768"/>
              <a:gd name="T7" fmla="*/ 0 h 1728"/>
              <a:gd name="connsiteX0" fmla="*/ 0 w 4375"/>
              <a:gd name="connsiteY0" fmla="*/ 10000 h 10000"/>
              <a:gd name="connsiteX1" fmla="*/ 0 w 4375"/>
              <a:gd name="connsiteY1" fmla="*/ 0 h 10000"/>
              <a:gd name="connsiteX2" fmla="*/ 4375 w 4375"/>
              <a:gd name="connsiteY2" fmla="*/ 0 h 10000"/>
            </a:gdLst>
            <a:ahLst/>
            <a:cxnLst>
              <a:cxn ang="0">
                <a:pos x="connsiteX0" y="connsiteY0"/>
              </a:cxn>
              <a:cxn ang="0">
                <a:pos x="connsiteX1" y="connsiteY1"/>
              </a:cxn>
              <a:cxn ang="0">
                <a:pos x="connsiteX2" y="connsiteY2"/>
              </a:cxn>
            </a:cxnLst>
            <a:rect l="l" t="t" r="r" b="b"/>
            <a:pathLst>
              <a:path w="4375" h="10000">
                <a:moveTo>
                  <a:pt x="0" y="10000"/>
                </a:moveTo>
                <a:lnTo>
                  <a:pt x="0" y="0"/>
                </a:lnTo>
                <a:lnTo>
                  <a:pt x="4375" y="0"/>
                </a:lnTo>
              </a:path>
            </a:pathLst>
          </a:custGeom>
          <a:noFill/>
          <a:ln w="1905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50412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What About Sub-Samples?</a:t>
            </a:r>
            <a:endParaRPr lang="en-US" dirty="0">
              <a:solidFill>
                <a:srgbClr val="4F81BD"/>
              </a:solidFill>
            </a:endParaRPr>
          </a:p>
        </p:txBody>
      </p:sp>
      <p:sp>
        <p:nvSpPr>
          <p:cNvPr id="3" name="Content Placeholder 2"/>
          <p:cNvSpPr>
            <a:spLocks noGrp="1"/>
          </p:cNvSpPr>
          <p:nvPr>
            <p:ph idx="1"/>
          </p:nvPr>
        </p:nvSpPr>
        <p:spPr/>
        <p:txBody>
          <a:bodyPr>
            <a:normAutofit fontScale="85000" lnSpcReduction="20000"/>
          </a:bodyPr>
          <a:lstStyle/>
          <a:p>
            <a:r>
              <a:rPr lang="en-US" dirty="0"/>
              <a:t>What if you are interested in coding </a:t>
            </a:r>
            <a:r>
              <a:rPr lang="en-US" dirty="0" smtClean="0"/>
              <a:t>effect sizes separately </a:t>
            </a:r>
            <a:r>
              <a:rPr lang="en-US" dirty="0"/>
              <a:t>for different sub-samples, such as, boys and </a:t>
            </a:r>
            <a:r>
              <a:rPr lang="en-US" dirty="0" smtClean="0"/>
              <a:t>girls </a:t>
            </a:r>
            <a:r>
              <a:rPr lang="en-US" dirty="0"/>
              <a:t>or high-risk and low-risk </a:t>
            </a:r>
            <a:r>
              <a:rPr lang="en-US" dirty="0" smtClean="0"/>
              <a:t>youth?</a:t>
            </a:r>
            <a:endParaRPr lang="en-US" dirty="0"/>
          </a:p>
          <a:p>
            <a:pPr lvl="1"/>
            <a:r>
              <a:rPr lang="en-US" dirty="0"/>
              <a:t>Just say “no”!</a:t>
            </a:r>
          </a:p>
          <a:p>
            <a:pPr lvl="2"/>
            <a:r>
              <a:rPr lang="en-US" dirty="0"/>
              <a:t>Often not enough of such data for meaningful analysis</a:t>
            </a:r>
          </a:p>
          <a:p>
            <a:pPr lvl="2"/>
            <a:r>
              <a:rPr lang="en-US" dirty="0"/>
              <a:t>Complicates coding and data structure</a:t>
            </a:r>
          </a:p>
          <a:p>
            <a:pPr lvl="1"/>
            <a:r>
              <a:rPr lang="en-US" dirty="0"/>
              <a:t>I</a:t>
            </a:r>
            <a:r>
              <a:rPr lang="en-US" dirty="0" smtClean="0"/>
              <a:t>f </a:t>
            </a:r>
            <a:r>
              <a:rPr lang="en-US" dirty="0"/>
              <a:t>you must, plan your data structure carefully</a:t>
            </a:r>
          </a:p>
          <a:p>
            <a:pPr lvl="2"/>
            <a:r>
              <a:rPr lang="en-US" dirty="0"/>
              <a:t>Include a full sample effect size for each dependent measure of interest</a:t>
            </a:r>
          </a:p>
          <a:p>
            <a:pPr lvl="2"/>
            <a:r>
              <a:rPr lang="en-US" dirty="0"/>
              <a:t>Place sub-sample in a separate data file or use some other method to </a:t>
            </a:r>
            <a:r>
              <a:rPr lang="en-US" dirty="0" smtClean="0"/>
              <a:t>reliably </a:t>
            </a:r>
            <a:r>
              <a:rPr lang="en-US" dirty="0"/>
              <a:t>determine </a:t>
            </a:r>
            <a:r>
              <a:rPr lang="en-US" dirty="0" smtClean="0"/>
              <a:t>effect sizes </a:t>
            </a:r>
            <a:r>
              <a:rPr lang="en-US" dirty="0"/>
              <a:t>that are statistically </a:t>
            </a:r>
            <a:r>
              <a:rPr lang="en-US" dirty="0" smtClean="0"/>
              <a:t>dependent</a:t>
            </a:r>
            <a:endParaRPr lang="en-US" dirty="0"/>
          </a:p>
        </p:txBody>
      </p:sp>
    </p:spTree>
    <p:extLst>
      <p:ext uri="{BB962C8B-B14F-4D97-AF65-F5344CB8AC3E}">
        <p14:creationId xmlns:p14="http://schemas.microsoft.com/office/powerpoint/2010/main" val="1036014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Coding Mechanics</a:t>
            </a:r>
            <a:endParaRPr lang="en-US" dirty="0">
              <a:solidFill>
                <a:srgbClr val="4F81BD"/>
              </a:solidFill>
            </a:endParaRPr>
          </a:p>
        </p:txBody>
      </p:sp>
      <p:sp>
        <p:nvSpPr>
          <p:cNvPr id="3" name="Content Placeholder 2"/>
          <p:cNvSpPr>
            <a:spLocks noGrp="1"/>
          </p:cNvSpPr>
          <p:nvPr>
            <p:ph idx="1"/>
          </p:nvPr>
        </p:nvSpPr>
        <p:spPr/>
        <p:txBody>
          <a:bodyPr>
            <a:normAutofit fontScale="92500" lnSpcReduction="10000"/>
          </a:bodyPr>
          <a:lstStyle/>
          <a:p>
            <a:r>
              <a:rPr lang="en-US" dirty="0"/>
              <a:t>Paper </a:t>
            </a:r>
            <a:r>
              <a:rPr lang="en-US" dirty="0" smtClean="0"/>
              <a:t>Coding</a:t>
            </a:r>
            <a:endParaRPr lang="en-US" dirty="0"/>
          </a:p>
          <a:p>
            <a:pPr lvl="1"/>
            <a:r>
              <a:rPr lang="en-US" dirty="0" smtClean="0"/>
              <a:t>Include </a:t>
            </a:r>
            <a:r>
              <a:rPr lang="en-US" dirty="0"/>
              <a:t>data file variable names on coding form</a:t>
            </a:r>
          </a:p>
          <a:p>
            <a:pPr lvl="1"/>
            <a:r>
              <a:rPr lang="en-US" dirty="0" smtClean="0"/>
              <a:t>All </a:t>
            </a:r>
            <a:r>
              <a:rPr lang="en-US" dirty="0"/>
              <a:t>data along left or right margin eases data entry</a:t>
            </a:r>
          </a:p>
          <a:p>
            <a:r>
              <a:rPr lang="en-US" dirty="0"/>
              <a:t>Coding into a spreadsheet</a:t>
            </a:r>
          </a:p>
          <a:p>
            <a:r>
              <a:rPr lang="en-US" dirty="0"/>
              <a:t>Coding directly into a </a:t>
            </a:r>
            <a:r>
              <a:rPr lang="en-US" dirty="0" smtClean="0"/>
              <a:t>database</a:t>
            </a:r>
          </a:p>
          <a:p>
            <a:pPr lvl="1"/>
            <a:r>
              <a:rPr lang="en-US" dirty="0" smtClean="0"/>
              <a:t>Using forms</a:t>
            </a:r>
          </a:p>
          <a:p>
            <a:pPr lvl="1"/>
            <a:r>
              <a:rPr lang="en-US" dirty="0" smtClean="0"/>
              <a:t>We will work with databases and form-building in the coming weeks</a:t>
            </a:r>
            <a:endParaRPr lang="en-US" dirty="0"/>
          </a:p>
        </p:txBody>
      </p:sp>
    </p:spTree>
    <p:extLst>
      <p:ext uri="{BB962C8B-B14F-4D97-AF65-F5344CB8AC3E}">
        <p14:creationId xmlns:p14="http://schemas.microsoft.com/office/powerpoint/2010/main" val="158780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Coding Directly to Database</a:t>
            </a:r>
            <a:endParaRPr lang="en-US" dirty="0">
              <a:solidFill>
                <a:srgbClr val="4F81BD"/>
              </a:solidFill>
            </a:endParaRPr>
          </a:p>
        </p:txBody>
      </p:sp>
      <p:sp>
        <p:nvSpPr>
          <p:cNvPr id="3" name="Content Placeholder 2"/>
          <p:cNvSpPr>
            <a:spLocks noGrp="1"/>
          </p:cNvSpPr>
          <p:nvPr>
            <p:ph idx="1"/>
          </p:nvPr>
        </p:nvSpPr>
        <p:spPr/>
        <p:txBody>
          <a:bodyPr>
            <a:normAutofit fontScale="85000" lnSpcReduction="10000"/>
          </a:bodyPr>
          <a:lstStyle/>
          <a:p>
            <a:r>
              <a:rPr lang="en-US" dirty="0"/>
              <a:t>Advantages</a:t>
            </a:r>
          </a:p>
          <a:p>
            <a:pPr lvl="1"/>
            <a:r>
              <a:rPr lang="en-US" dirty="0"/>
              <a:t>Avoids additional step of transferring data from paper to computer</a:t>
            </a:r>
          </a:p>
          <a:p>
            <a:pPr lvl="1"/>
            <a:r>
              <a:rPr lang="en-US" dirty="0"/>
              <a:t>Easy access to data for data cleanup</a:t>
            </a:r>
          </a:p>
          <a:p>
            <a:pPr lvl="1"/>
            <a:r>
              <a:rPr lang="en-US" dirty="0" smtClean="0"/>
              <a:t>Database </a:t>
            </a:r>
            <a:r>
              <a:rPr lang="en-US" dirty="0"/>
              <a:t>can perform calculations during coding process (e.g., calculation of effect sizes)</a:t>
            </a:r>
          </a:p>
          <a:p>
            <a:pPr lvl="1"/>
            <a:r>
              <a:rPr lang="en-US" dirty="0"/>
              <a:t>Faster </a:t>
            </a:r>
            <a:r>
              <a:rPr lang="en-US" dirty="0" smtClean="0"/>
              <a:t>coding</a:t>
            </a:r>
          </a:p>
          <a:p>
            <a:pPr lvl="1"/>
            <a:r>
              <a:rPr lang="en-US" dirty="0" smtClean="0"/>
              <a:t>Can perform queries to extract relevant data</a:t>
            </a:r>
            <a:endParaRPr lang="en-US" dirty="0"/>
          </a:p>
          <a:p>
            <a:r>
              <a:rPr lang="en-US" dirty="0"/>
              <a:t>Disadvantages</a:t>
            </a:r>
          </a:p>
          <a:p>
            <a:pPr lvl="1"/>
            <a:r>
              <a:rPr lang="en-US" dirty="0"/>
              <a:t>Can be time consuming to set up</a:t>
            </a:r>
          </a:p>
          <a:p>
            <a:pPr lvl="1"/>
            <a:r>
              <a:rPr lang="en-US" dirty="0" smtClean="0"/>
              <a:t>Requires </a:t>
            </a:r>
            <a:r>
              <a:rPr lang="en-US" dirty="0"/>
              <a:t>a higher level of computer </a:t>
            </a:r>
            <a:r>
              <a:rPr lang="en-US" dirty="0" smtClean="0"/>
              <a:t>skill</a:t>
            </a:r>
            <a:endParaRPr lang="en-US" dirty="0"/>
          </a:p>
        </p:txBody>
      </p:sp>
    </p:spTree>
    <p:extLst>
      <p:ext uri="{BB962C8B-B14F-4D97-AF65-F5344CB8AC3E}">
        <p14:creationId xmlns:p14="http://schemas.microsoft.com/office/powerpoint/2010/main" val="752232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Databases with Forms</a:t>
            </a:r>
            <a:endParaRPr lang="en-US" dirty="0">
              <a:solidFill>
                <a:srgbClr val="4F81BD"/>
              </a:solidFill>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2745"/>
          <a:stretch/>
        </p:blipFill>
        <p:spPr bwMode="auto">
          <a:xfrm>
            <a:off x="758439" y="1600200"/>
            <a:ext cx="7142163" cy="441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6172200"/>
            <a:ext cx="5410200" cy="369332"/>
          </a:xfrm>
          <a:prstGeom prst="rect">
            <a:avLst/>
          </a:prstGeom>
          <a:noFill/>
        </p:spPr>
        <p:txBody>
          <a:bodyPr wrap="square" rtlCol="0">
            <a:spAutoFit/>
          </a:bodyPr>
          <a:lstStyle/>
          <a:p>
            <a:r>
              <a:rPr lang="en-US" dirty="0" smtClean="0">
                <a:latin typeface="Verdana" pitchFamily="34" charset="0"/>
                <a:ea typeface="Verdana" pitchFamily="34" charset="0"/>
                <a:cs typeface="Verdana" pitchFamily="34" charset="0"/>
              </a:rPr>
              <a:t>FileMaker database form</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24593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Databases with Forms</a:t>
            </a:r>
            <a:endParaRPr lang="en-US" dirty="0">
              <a:solidFill>
                <a:srgbClr val="4F81BD"/>
              </a:solidFill>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016"/>
          <a:stretch/>
        </p:blipFill>
        <p:spPr bwMode="auto">
          <a:xfrm>
            <a:off x="609600" y="1524000"/>
            <a:ext cx="7680960" cy="414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5867400"/>
            <a:ext cx="5410200" cy="369332"/>
          </a:xfrm>
          <a:prstGeom prst="rect">
            <a:avLst/>
          </a:prstGeom>
          <a:noFill/>
        </p:spPr>
        <p:txBody>
          <a:bodyPr wrap="square" rtlCol="0">
            <a:spAutoFit/>
          </a:bodyPr>
          <a:lstStyle/>
          <a:p>
            <a:r>
              <a:rPr lang="en-US" dirty="0" smtClean="0">
                <a:latin typeface="Verdana" pitchFamily="34" charset="0"/>
                <a:ea typeface="Verdana" pitchFamily="34" charset="0"/>
                <a:cs typeface="Verdana" pitchFamily="34" charset="0"/>
              </a:rPr>
              <a:t>Access database form</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24447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Reliability of Coding</a:t>
            </a:r>
            <a:endParaRPr lang="en-US" dirty="0">
              <a:solidFill>
                <a:srgbClr val="4F81BD"/>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At a minimum, 2 coders per study</a:t>
                </a:r>
              </a:p>
              <a:p>
                <a:pPr lvl="1"/>
                <a:r>
                  <a:rPr lang="en-US" dirty="0" smtClean="0"/>
                  <a:t>Best if all coders code all studies (fully-crossed as coder </a:t>
                </a:r>
                <a14:m>
                  <m:oMath xmlns:m="http://schemas.openxmlformats.org/officeDocument/2006/math">
                    <m:r>
                      <a:rPr lang="en-US" i="1" smtClean="0">
                        <a:latin typeface="Cambria Math"/>
                        <a:ea typeface="Cambria Math"/>
                      </a:rPr>
                      <m:t>×</m:t>
                    </m:r>
                  </m:oMath>
                </a14:m>
                <a:r>
                  <a:rPr lang="en-US" dirty="0" smtClean="0"/>
                  <a:t> study)</a:t>
                </a:r>
              </a:p>
              <a:p>
                <a:r>
                  <a:rPr lang="en-US" dirty="0" err="1" smtClean="0"/>
                  <a:t>Interrater</a:t>
                </a:r>
                <a:r>
                  <a:rPr lang="en-US" dirty="0" smtClean="0"/>
                  <a:t> reliability</a:t>
                </a:r>
              </a:p>
              <a:p>
                <a:pPr lvl="1"/>
                <a:r>
                  <a:rPr lang="en-US" dirty="0" smtClean="0"/>
                  <a:t>At a minimum</a:t>
                </a:r>
              </a:p>
              <a:p>
                <a:pPr lvl="2"/>
                <a:r>
                  <a:rPr lang="en-US" dirty="0" smtClean="0"/>
                  <a:t>Estimate observed agreement</a:t>
                </a:r>
              </a:p>
              <a:p>
                <a:pPr lvl="2"/>
                <a:r>
                  <a:rPr lang="en-US" dirty="0" smtClean="0"/>
                  <a:t>Estimate agreement taking probability of chance agreement into account</a:t>
                </a:r>
              </a:p>
              <a:p>
                <a:pPr lvl="2"/>
                <a:r>
                  <a:rPr lang="en-US" dirty="0" smtClean="0"/>
                  <a:t>This should be done at several points (e.g., as a test of the coding protocol, for decisions about inclusion/exclusion of studies)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407"/>
                </a:stretch>
              </a:blipFill>
            </p:spPr>
            <p:txBody>
              <a:bodyPr/>
              <a:lstStyle/>
              <a:p>
                <a:r>
                  <a:rPr lang="en-US">
                    <a:noFill/>
                  </a:rPr>
                  <a:t> </a:t>
                </a:r>
              </a:p>
            </p:txBody>
          </p:sp>
        </mc:Fallback>
      </mc:AlternateContent>
    </p:spTree>
    <p:extLst>
      <p:ext uri="{BB962C8B-B14F-4D97-AF65-F5344CB8AC3E}">
        <p14:creationId xmlns:p14="http://schemas.microsoft.com/office/powerpoint/2010/main" val="3408874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rPr>
              <a:t>Coefficient of Agreement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The coefficient of observed agreement represents the total proportion of observations (</a:t>
                </a:r>
                <a14:m>
                  <m:oMath xmlns:m="http://schemas.openxmlformats.org/officeDocument/2006/math">
                    <m:sSub>
                      <m:sSubPr>
                        <m:ctrlPr>
                          <a:rPr lang="en-US" i="1">
                            <a:latin typeface="Cambria Math"/>
                          </a:rPr>
                        </m:ctrlPr>
                      </m:sSubPr>
                      <m:e>
                        <m:r>
                          <a:rPr lang="en-US" i="1">
                            <a:latin typeface="Cambria Math"/>
                          </a:rPr>
                          <m:t>𝑝</m:t>
                        </m:r>
                      </m:e>
                      <m:sub>
                        <m:r>
                          <m:rPr>
                            <m:sty m:val="p"/>
                          </m:rPr>
                          <a:rPr lang="en-US" i="0">
                            <a:latin typeface="Cambria Math"/>
                          </a:rPr>
                          <m:t>o</m:t>
                        </m:r>
                      </m:sub>
                    </m:sSub>
                  </m:oMath>
                </a14:m>
                <a:r>
                  <a:rPr lang="en-US" dirty="0" smtClean="0"/>
                  <a:t>) on which there is agreement</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𝑝</m:t>
                          </m:r>
                        </m:e>
                        <m:sub>
                          <m:r>
                            <m:rPr>
                              <m:sty m:val="p"/>
                            </m:rPr>
                            <a:rPr lang="en-US" b="0" i="0" smtClean="0">
                              <a:latin typeface="Cambria Math"/>
                            </a:rPr>
                            <m:t>o</m:t>
                          </m:r>
                        </m:sub>
                      </m:sSub>
                      <m:r>
                        <a:rPr lang="en-US" b="0" i="1" smtClean="0">
                          <a:latin typeface="Cambria Math"/>
                        </a:rPr>
                        <m:t>=</m:t>
                      </m:r>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𝑐</m:t>
                          </m:r>
                        </m:sup>
                        <m:e>
                          <m:nary>
                            <m:naryPr>
                              <m:chr m:val="∑"/>
                              <m:ctrlPr>
                                <a:rPr lang="en-US" b="0" i="1" smtClean="0">
                                  <a:latin typeface="Cambria Math"/>
                                </a:rPr>
                              </m:ctrlPr>
                            </m:naryPr>
                            <m:sub>
                              <m:r>
                                <m:rPr>
                                  <m:brk m:alnAt="23"/>
                                </m:rPr>
                                <a:rPr lang="en-US" b="0" i="1" smtClean="0">
                                  <a:latin typeface="Cambria Math"/>
                                </a:rPr>
                                <m:t>𝑗</m:t>
                              </m:r>
                              <m:r>
                                <a:rPr lang="en-US" b="0" i="1" smtClean="0">
                                  <a:latin typeface="Cambria Math"/>
                                </a:rPr>
                                <m:t>=1</m:t>
                              </m:r>
                            </m:sub>
                            <m:sup>
                              <m:r>
                                <a:rPr lang="en-US" b="0" i="1" smtClean="0">
                                  <a:latin typeface="Cambria Math"/>
                                </a:rPr>
                                <m:t>𝑐</m:t>
                              </m:r>
                            </m:sup>
                            <m:e>
                              <m:sSub>
                                <m:sSubPr>
                                  <m:ctrlPr>
                                    <a:rPr lang="en-US" b="0" i="1" smtClean="0">
                                      <a:latin typeface="Cambria Math"/>
                                    </a:rPr>
                                  </m:ctrlPr>
                                </m:sSubPr>
                                <m:e>
                                  <m:r>
                                    <a:rPr lang="en-US" b="0" i="1" smtClean="0">
                                      <a:latin typeface="Cambria Math"/>
                                    </a:rPr>
                                    <m:t>𝑝</m:t>
                                  </m:r>
                                </m:e>
                                <m:sub>
                                  <m:r>
                                    <a:rPr lang="en-US" b="0" i="1" smtClean="0">
                                      <a:latin typeface="Cambria Math"/>
                                    </a:rPr>
                                    <m:t>𝑖𝑗</m:t>
                                  </m:r>
                                </m:sub>
                              </m:sSub>
                            </m:e>
                          </m:nary>
                        </m:e>
                      </m:nary>
                    </m:oMath>
                  </m:oMathPara>
                </a14:m>
                <a:endParaRPr lang="en-US" dirty="0"/>
              </a:p>
              <a:p>
                <a:endParaRPr lang="en-US" dirty="0"/>
              </a:p>
              <a:p>
                <a:r>
                  <a:rPr lang="en-US" dirty="0"/>
                  <a:t>where </a:t>
                </a:r>
                <a:r>
                  <a:rPr lang="en-US" i="1" dirty="0"/>
                  <a:t>c</a:t>
                </a:r>
                <a:r>
                  <a:rPr lang="en-US" dirty="0"/>
                  <a:t> denotes the total number of </a:t>
                </a:r>
                <a:r>
                  <a:rPr lang="en-US" dirty="0" smtClean="0"/>
                  <a:t>cells, </a:t>
                </a:r>
                <a:r>
                  <a:rPr lang="en-US" i="1" dirty="0" smtClean="0"/>
                  <a:t>i</a:t>
                </a:r>
                <a:r>
                  <a:rPr lang="en-US" dirty="0" smtClean="0"/>
                  <a:t> </a:t>
                </a:r>
                <a:r>
                  <a:rPr lang="en-US" dirty="0"/>
                  <a:t>denotes the </a:t>
                </a:r>
                <a:r>
                  <a:rPr lang="en-US" i="1" dirty="0" err="1"/>
                  <a:t>i</a:t>
                </a:r>
                <a:r>
                  <a:rPr lang="en-US" baseline="30000" dirty="0" err="1"/>
                  <a:t>th</a:t>
                </a:r>
                <a:r>
                  <a:rPr lang="en-US" dirty="0"/>
                  <a:t> row, and </a:t>
                </a:r>
                <a:r>
                  <a:rPr lang="en-US" i="1" dirty="0"/>
                  <a:t>j</a:t>
                </a:r>
                <a:r>
                  <a:rPr lang="en-US" dirty="0"/>
                  <a:t> denotes the </a:t>
                </a:r>
                <a:r>
                  <a:rPr lang="en-US" i="1" dirty="0" err="1" smtClean="0"/>
                  <a:t>j</a:t>
                </a:r>
                <a:r>
                  <a:rPr lang="en-US" baseline="30000" dirty="0" err="1" smtClean="0"/>
                  <a:t>th</a:t>
                </a:r>
                <a:r>
                  <a:rPr lang="en-US" dirty="0" smtClean="0"/>
                  <a:t> column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965" b="-2291"/>
                </a:stretch>
              </a:blipFill>
            </p:spPr>
            <p:txBody>
              <a:bodyPr/>
              <a:lstStyle/>
              <a:p>
                <a:r>
                  <a:rPr lang="en-US">
                    <a:noFill/>
                  </a:rPr>
                  <a:t> </a:t>
                </a:r>
              </a:p>
            </p:txBody>
          </p:sp>
        </mc:Fallback>
      </mc:AlternateContent>
    </p:spTree>
    <p:extLst>
      <p:ext uri="{BB962C8B-B14F-4D97-AF65-F5344CB8AC3E}">
        <p14:creationId xmlns:p14="http://schemas.microsoft.com/office/powerpoint/2010/main" val="381347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Formulating a Problem</a:t>
            </a:r>
            <a:endParaRPr lang="en-US" dirty="0">
              <a:solidFill>
                <a:srgbClr val="4F81BD"/>
              </a:solidFill>
            </a:endParaRPr>
          </a:p>
        </p:txBody>
      </p:sp>
      <p:sp>
        <p:nvSpPr>
          <p:cNvPr id="3" name="Content Placeholder 2"/>
          <p:cNvSpPr>
            <a:spLocks noGrp="1"/>
          </p:cNvSpPr>
          <p:nvPr>
            <p:ph idx="1"/>
          </p:nvPr>
        </p:nvSpPr>
        <p:spPr/>
        <p:txBody>
          <a:bodyPr/>
          <a:lstStyle/>
          <a:p>
            <a:r>
              <a:rPr lang="en-US" dirty="0" smtClean="0"/>
              <a:t>Like any research, meta-analysis should begin with a careful statement of the topic to be investigated or the question to be answered</a:t>
            </a:r>
          </a:p>
          <a:p>
            <a:r>
              <a:rPr lang="en-US" dirty="0" smtClean="0"/>
              <a:t>This statement will guide study selection, coding of information, and data analysis</a:t>
            </a:r>
            <a:endParaRPr lang="en-US" dirty="0"/>
          </a:p>
        </p:txBody>
      </p:sp>
    </p:spTree>
    <p:extLst>
      <p:ext uri="{BB962C8B-B14F-4D97-AF65-F5344CB8AC3E}">
        <p14:creationId xmlns:p14="http://schemas.microsoft.com/office/powerpoint/2010/main" val="2450211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Coefficient of Agreement</a:t>
            </a:r>
            <a:endParaRPr lang="en-US" dirty="0">
              <a:solidFill>
                <a:srgbClr val="4F81BD"/>
              </a:solidFill>
            </a:endParaRPr>
          </a:p>
        </p:txBody>
      </p:sp>
      <mc:AlternateContent xmlns:mc="http://schemas.openxmlformats.org/markup-compatibility/2006" xmlns:a14="http://schemas.microsoft.com/office/drawing/2010/main">
        <mc:Choice Requires="a14">
          <p:graphicFrame>
            <p:nvGraphicFramePr>
              <p:cNvPr id="6" name="Content Placeholder 3"/>
              <p:cNvGraphicFramePr>
                <a:graphicFrameLocks noGrp="1"/>
              </p:cNvGraphicFramePr>
              <p:nvPr>
                <p:ph idx="1"/>
                <p:extLst>
                  <p:ext uri="{D42A27DB-BD31-4B8C-83A1-F6EECF244321}">
                    <p14:modId xmlns:p14="http://schemas.microsoft.com/office/powerpoint/2010/main" val="2612819523"/>
                  </p:ext>
                </p:extLst>
              </p:nvPr>
            </p:nvGraphicFramePr>
            <p:xfrm>
              <a:off x="457201" y="1600200"/>
              <a:ext cx="8077199" cy="2651951"/>
            </p:xfrm>
            <a:graphic>
              <a:graphicData uri="http://schemas.openxmlformats.org/drawingml/2006/table">
                <a:tbl>
                  <a:tblPr firstRow="1" bandRow="1">
                    <a:tableStyleId>{2D5ABB26-0587-4C30-8999-92F81FD0307C}</a:tableStyleId>
                  </a:tblPr>
                  <a:tblGrid>
                    <a:gridCol w="1339575"/>
                    <a:gridCol w="1551087"/>
                    <a:gridCol w="1581839"/>
                    <a:gridCol w="1802349"/>
                    <a:gridCol w="1802349"/>
                  </a:tblGrid>
                  <a:tr h="370840">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gridSpan="2">
                      <a:txBody>
                        <a:bodyPr/>
                        <a:lstStyle/>
                        <a:p>
                          <a:pPr algn="ctr"/>
                          <a:r>
                            <a:rPr lang="en-US" sz="1400" dirty="0" smtClean="0">
                              <a:latin typeface="Verdana" pitchFamily="34" charset="0"/>
                              <a:ea typeface="Verdana" pitchFamily="34" charset="0"/>
                              <a:cs typeface="Verdana" pitchFamily="34" charset="0"/>
                            </a:rPr>
                            <a:t>Coder 2</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lgn="ct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370840">
                    <a:tc>
                      <a:txBody>
                        <a:bodyPr/>
                        <a:lstStyle/>
                        <a:p>
                          <a:endParaRPr lang="en-US"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Characteristic</a:t>
                          </a:r>
                          <a:r>
                            <a:rPr lang="en-US" sz="1400" baseline="0" dirty="0" smtClean="0">
                              <a:latin typeface="Verdana" pitchFamily="34" charset="0"/>
                              <a:ea typeface="Verdana" pitchFamily="34" charset="0"/>
                              <a:cs typeface="Verdana" pitchFamily="34" charset="0"/>
                            </a:rPr>
                            <a:t> Present (</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𝑗</m:t>
                                  </m:r>
                                </m:e>
                                <m:sub>
                                  <m:r>
                                    <a:rPr lang="en-US" sz="1400" b="0" i="1" baseline="0" smtClean="0">
                                      <a:latin typeface="Cambria Math"/>
                                    </a:rPr>
                                    <m:t>1</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Characteristic Not Present </a:t>
                          </a:r>
                          <a:r>
                            <a:rPr lang="en-US" sz="1400" baseline="0" dirty="0" smtClean="0">
                              <a:latin typeface="Verdana" pitchFamily="34" charset="0"/>
                              <a:ea typeface="Verdana" pitchFamily="34" charset="0"/>
                              <a:cs typeface="Verdana" pitchFamily="34" charset="0"/>
                            </a:rPr>
                            <a:t>(</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𝑗</m:t>
                                  </m:r>
                                </m:e>
                                <m:sub>
                                  <m:r>
                                    <a:rPr lang="en-US" sz="1400" b="0" i="1" baseline="0" smtClean="0">
                                      <a:latin typeface="Cambria Math"/>
                                    </a:rPr>
                                    <m:t>2</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Row Total</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r h="370840">
                    <a:tc rowSpan="2">
                      <a:txBody>
                        <a:bodyPr/>
                        <a:lstStyle/>
                        <a:p>
                          <a:r>
                            <a:rPr lang="en-US" sz="1400" dirty="0" smtClean="0">
                              <a:latin typeface="Verdana" pitchFamily="34" charset="0"/>
                              <a:ea typeface="Verdana" pitchFamily="34" charset="0"/>
                              <a:cs typeface="Verdana" pitchFamily="34" charset="0"/>
                            </a:rPr>
                            <a:t>Coder 1</a:t>
                          </a:r>
                          <a:endParaRPr lang="en-US" sz="1400" dirty="0">
                            <a:latin typeface="Verdana" pitchFamily="34" charset="0"/>
                            <a:ea typeface="Verdana" pitchFamily="34" charset="0"/>
                            <a:cs typeface="Verdana"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Verdana" pitchFamily="34" charset="0"/>
                              <a:ea typeface="Verdana" pitchFamily="34" charset="0"/>
                              <a:cs typeface="Verdana" pitchFamily="34" charset="0"/>
                            </a:rPr>
                            <a:t>Characteristic Present </a:t>
                          </a:r>
                          <a:r>
                            <a:rPr lang="en-US" sz="1400" baseline="0" dirty="0" smtClean="0">
                              <a:latin typeface="Verdana" pitchFamily="34" charset="0"/>
                              <a:ea typeface="Verdana" pitchFamily="34" charset="0"/>
                              <a:cs typeface="Verdana" pitchFamily="34" charset="0"/>
                            </a:rPr>
                            <a:t>(</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𝑖</m:t>
                                  </m:r>
                                </m:e>
                                <m:sub>
                                  <m:r>
                                    <a:rPr lang="en-US" sz="1400" b="0" i="1" baseline="0" smtClean="0">
                                      <a:latin typeface="Cambria Math"/>
                                    </a:rPr>
                                    <m:t>1</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L>
                          <a:noFill/>
                        </a:lnL>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𝑐</m:t>
                                    </m:r>
                                  </m:e>
                                  <m:sub>
                                    <m:r>
                                      <a:rPr lang="en-US" sz="1400" b="0" i="1" baseline="0" smtClean="0">
                                        <a:latin typeface="Cambria Math"/>
                                      </a:rPr>
                                      <m:t>11</m:t>
                                    </m:r>
                                  </m:sub>
                                </m:sSub>
                              </m:oMath>
                            </m:oMathPara>
                          </a14:m>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𝑐</m:t>
                                    </m:r>
                                  </m:e>
                                  <m:sub>
                                    <m:r>
                                      <a:rPr lang="en-US" sz="1400" b="0" i="1" baseline="0" smtClean="0">
                                        <a:latin typeface="Cambria Math"/>
                                      </a:rPr>
                                      <m:t>21</m:t>
                                    </m:r>
                                  </m:sub>
                                </m:sSub>
                              </m:oMath>
                            </m:oMathPara>
                          </a14:m>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r>
                                  <a:rPr lang="en-US" sz="1400" b="0" i="1" baseline="0" smtClean="0">
                                    <a:latin typeface="Cambria Math"/>
                                  </a:rPr>
                                  <m:t>𝑛</m:t>
                                </m:r>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11</m:t>
                                    </m:r>
                                  </m:sub>
                                </m:sSub>
                                <m:r>
                                  <a:rPr lang="en-US" sz="1400" b="0" i="0"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21</m:t>
                                    </m:r>
                                  </m:sub>
                                </m:sSub>
                              </m:oMath>
                            </m:oMathPara>
                          </a14:m>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370840">
                    <a:tc vMerge="1">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Characteristic Not Present </a:t>
                          </a:r>
                          <a:r>
                            <a:rPr lang="en-US" sz="1400" baseline="0" dirty="0" smtClean="0">
                              <a:latin typeface="Verdana" pitchFamily="34" charset="0"/>
                              <a:ea typeface="Verdana" pitchFamily="34" charset="0"/>
                              <a:cs typeface="Verdana" pitchFamily="34" charset="0"/>
                            </a:rPr>
                            <a:t>(</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𝑖</m:t>
                                  </m:r>
                                </m:e>
                                <m:sub>
                                  <m:r>
                                    <a:rPr lang="en-US" sz="1400" b="0" i="1" baseline="0" smtClean="0">
                                      <a:latin typeface="Cambria Math"/>
                                    </a:rPr>
                                    <m:t>2</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L>
                          <a:noFill/>
                        </a:ln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𝑐</m:t>
                                    </m:r>
                                  </m:e>
                                  <m:sub>
                                    <m:r>
                                      <a:rPr lang="en-US" sz="1400" b="0" i="1" baseline="0" smtClean="0">
                                        <a:latin typeface="Cambria Math"/>
                                      </a:rPr>
                                      <m:t>12</m:t>
                                    </m:r>
                                  </m:sub>
                                </m:sSub>
                              </m:oMath>
                            </m:oMathPara>
                          </a14:m>
                          <a:endParaRPr lang="en-US" sz="1400" dirty="0">
                            <a:latin typeface="Verdana" pitchFamily="34" charset="0"/>
                            <a:ea typeface="Verdana" pitchFamily="34" charset="0"/>
                            <a:cs typeface="Verdana"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𝑐</m:t>
                                    </m:r>
                                  </m:e>
                                  <m:sub>
                                    <m:r>
                                      <a:rPr lang="en-US" sz="1400" b="0" i="1" baseline="0" smtClean="0">
                                        <a:latin typeface="Cambria Math"/>
                                      </a:rPr>
                                      <m:t>22</m:t>
                                    </m:r>
                                  </m:sub>
                                </m:sSub>
                              </m:oMath>
                            </m:oMathPara>
                          </a14:m>
                          <a:endParaRPr lang="en-US" sz="1400" dirty="0">
                            <a:latin typeface="Verdana" pitchFamily="34" charset="0"/>
                            <a:ea typeface="Verdana" pitchFamily="34" charset="0"/>
                            <a:cs typeface="Verdana"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baseline="0" smtClean="0">
                                    <a:latin typeface="Cambria Math"/>
                                  </a:rPr>
                                  <m:t>𝑛</m:t>
                                </m:r>
                                <m:r>
                                  <a:rPr lang="en-US" sz="1400" b="0" i="1" baseline="0" smtClean="0">
                                    <a:latin typeface="Cambria Math"/>
                                  </a:rPr>
                                  <m:t>=</m:t>
                                </m:r>
                                <m:r>
                                  <a:rPr lang="en-US" sz="1400" b="0" i="0"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12</m:t>
                                    </m:r>
                                  </m:sub>
                                </m:sSub>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22</m:t>
                                    </m:r>
                                  </m:sub>
                                </m:sSub>
                              </m:oMath>
                            </m:oMathPara>
                          </a14:m>
                          <a:endParaRPr lang="en-US" sz="1400" dirty="0">
                            <a:latin typeface="Verdana" pitchFamily="34" charset="0"/>
                            <a:ea typeface="Verdana" pitchFamily="34" charset="0"/>
                            <a:cs typeface="Verdana" pitchFamily="34" charset="0"/>
                          </a:endParaRPr>
                        </a:p>
                      </a:txBody>
                      <a:tcPr anchor="ctr"/>
                    </a:tc>
                  </a:tr>
                  <a:tr h="370840">
                    <a:tc>
                      <a:txBody>
                        <a:bodyPr/>
                        <a:lstStyle/>
                        <a:p>
                          <a:endParaRPr lang="en-US" sz="1400" dirty="0">
                            <a:latin typeface="Verdana" pitchFamily="34" charset="0"/>
                            <a:ea typeface="Verdana" pitchFamily="34" charset="0"/>
                            <a:cs typeface="Verdana"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Column Total</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1400" b="0" i="1" baseline="0" smtClean="0">
                                    <a:latin typeface="Cambria Math"/>
                                  </a:rPr>
                                  <m:t>𝑛</m:t>
                                </m:r>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11</m:t>
                                    </m:r>
                                  </m:sub>
                                </m:sSub>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12</m:t>
                                    </m:r>
                                  </m:sub>
                                </m:sSub>
                              </m:oMath>
                            </m:oMathPara>
                          </a14:m>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1400" b="0" i="1" baseline="0" smtClean="0">
                                    <a:latin typeface="Cambria Math"/>
                                  </a:rPr>
                                  <m:t>𝑛</m:t>
                                </m:r>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21</m:t>
                                    </m:r>
                                  </m:sub>
                                </m:sSub>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22</m:t>
                                    </m:r>
                                  </m:sub>
                                </m:sSub>
                              </m:oMath>
                            </m:oMathPara>
                          </a14:m>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a:rPr lang="en-US" sz="1400" i="1" baseline="0" smtClean="0">
                                  <a:latin typeface="Cambria Math"/>
                                </a:rPr>
                                <m:t>𝑁</m:t>
                              </m:r>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11</m:t>
                                  </m:r>
                                </m:sub>
                              </m:sSub>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12</m:t>
                                  </m:r>
                                </m:sub>
                              </m:sSub>
                              <m:r>
                                <a:rPr lang="en-US" sz="1400" b="0" i="0"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21</m:t>
                                  </m:r>
                                </m:sub>
                              </m:sSub>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22</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6" name="Content Placeholder 3"/>
              <p:cNvGraphicFramePr>
                <a:graphicFrameLocks noGrp="1"/>
              </p:cNvGraphicFramePr>
              <p:nvPr>
                <p:ph idx="1"/>
                <p:extLst>
                  <p:ext uri="{D42A27DB-BD31-4B8C-83A1-F6EECF244321}">
                    <p14:modId xmlns:p14="http://schemas.microsoft.com/office/powerpoint/2010/main" val="2612819523"/>
                  </p:ext>
                </p:extLst>
              </p:nvPr>
            </p:nvGraphicFramePr>
            <p:xfrm>
              <a:off x="457201" y="1600200"/>
              <a:ext cx="8077199" cy="2651951"/>
            </p:xfrm>
            <a:graphic>
              <a:graphicData uri="http://schemas.openxmlformats.org/drawingml/2006/table">
                <a:tbl>
                  <a:tblPr firstRow="1" bandRow="1">
                    <a:tableStyleId>{2D5ABB26-0587-4C30-8999-92F81FD0307C}</a:tableStyleId>
                  </a:tblPr>
                  <a:tblGrid>
                    <a:gridCol w="1339575"/>
                    <a:gridCol w="1551087"/>
                    <a:gridCol w="1581839"/>
                    <a:gridCol w="1802349"/>
                    <a:gridCol w="1802349"/>
                  </a:tblGrid>
                  <a:tr h="370840">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gridSpan="2">
                      <a:txBody>
                        <a:bodyPr/>
                        <a:lstStyle/>
                        <a:p>
                          <a:pPr algn="ctr"/>
                          <a:r>
                            <a:rPr lang="en-US" sz="1400" dirty="0" smtClean="0">
                              <a:latin typeface="Verdana" pitchFamily="34" charset="0"/>
                              <a:ea typeface="Verdana" pitchFamily="34" charset="0"/>
                              <a:cs typeface="Verdana" pitchFamily="34" charset="0"/>
                            </a:rPr>
                            <a:t>Coder 2</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lgn="ct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518160">
                    <a:tc>
                      <a:txBody>
                        <a:bodyPr/>
                        <a:lstStyle/>
                        <a:p>
                          <a:endParaRPr lang="en-US"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2"/>
                          <a:stretch>
                            <a:fillRect l="-182308" t="-72941" r="-227308" b="-350588"/>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2"/>
                          <a:stretch>
                            <a:fillRect l="-248814" t="-72941" r="-100339" b="-350588"/>
                          </a:stretch>
                        </a:blipFill>
                      </a:tcPr>
                    </a:tc>
                    <a:tc>
                      <a:txBody>
                        <a:bodyPr/>
                        <a:lstStyle/>
                        <a:p>
                          <a:pPr algn="ctr"/>
                          <a:r>
                            <a:rPr lang="en-US" sz="1400" dirty="0" smtClean="0">
                              <a:latin typeface="Verdana" pitchFamily="34" charset="0"/>
                              <a:ea typeface="Verdana" pitchFamily="34" charset="0"/>
                              <a:cs typeface="Verdana" pitchFamily="34" charset="0"/>
                            </a:rPr>
                            <a:t>Row Total</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r h="518160">
                    <a:tc rowSpan="2">
                      <a:txBody>
                        <a:bodyPr/>
                        <a:lstStyle/>
                        <a:p>
                          <a:r>
                            <a:rPr lang="en-US" sz="1400" dirty="0" smtClean="0">
                              <a:latin typeface="Verdana" pitchFamily="34" charset="0"/>
                              <a:ea typeface="Verdana" pitchFamily="34" charset="0"/>
                              <a:cs typeface="Verdana" pitchFamily="34" charset="0"/>
                            </a:rPr>
                            <a:t>Coder 1</a:t>
                          </a:r>
                          <a:endParaRPr lang="en-US" sz="1400" dirty="0">
                            <a:latin typeface="Verdana" pitchFamily="34" charset="0"/>
                            <a:ea typeface="Verdana" pitchFamily="34" charset="0"/>
                            <a:cs typeface="Verdana"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a:noFill/>
                        </a:lnL>
                        <a:lnT w="12700" cap="flat" cmpd="sng" algn="ctr">
                          <a:solidFill>
                            <a:schemeClr val="tx1"/>
                          </a:solidFill>
                          <a:prstDash val="solid"/>
                          <a:round/>
                          <a:headEnd type="none" w="med" len="med"/>
                          <a:tailEnd type="none" w="med" len="med"/>
                        </a:lnT>
                        <a:blipFill rotWithShape="1">
                          <a:blip r:embed="rId2"/>
                          <a:stretch>
                            <a:fillRect l="-86614" t="-172941" r="-335039" b="-250588"/>
                          </a:stretch>
                        </a:blipFill>
                      </a:tcPr>
                    </a:tc>
                    <a:tc>
                      <a:txBody>
                        <a:bodyPr/>
                        <a:lstStyle/>
                        <a:p>
                          <a:endParaRPr lang="en-US"/>
                        </a:p>
                      </a:txBody>
                      <a:tcPr anchor="ctr">
                        <a:lnT w="12700" cap="flat" cmpd="sng" algn="ctr">
                          <a:solidFill>
                            <a:schemeClr val="tx1"/>
                          </a:solidFill>
                          <a:prstDash val="solid"/>
                          <a:round/>
                          <a:headEnd type="none" w="med" len="med"/>
                          <a:tailEnd type="none" w="med" len="med"/>
                        </a:lnT>
                        <a:blipFill rotWithShape="1">
                          <a:blip r:embed="rId2"/>
                          <a:stretch>
                            <a:fillRect l="-182308" t="-172941" r="-227308" b="-250588"/>
                          </a:stretch>
                        </a:blipFill>
                      </a:tcPr>
                    </a:tc>
                    <a:tc>
                      <a:txBody>
                        <a:bodyPr/>
                        <a:lstStyle/>
                        <a:p>
                          <a:endParaRPr lang="en-US"/>
                        </a:p>
                      </a:txBody>
                      <a:tcPr anchor="ctr">
                        <a:lnT w="12700" cap="flat" cmpd="sng" algn="ctr">
                          <a:solidFill>
                            <a:schemeClr val="tx1"/>
                          </a:solidFill>
                          <a:prstDash val="solid"/>
                          <a:round/>
                          <a:headEnd type="none" w="med" len="med"/>
                          <a:tailEnd type="none" w="med" len="med"/>
                        </a:lnT>
                        <a:blipFill rotWithShape="1">
                          <a:blip r:embed="rId2"/>
                          <a:stretch>
                            <a:fillRect l="-248814" t="-172941" r="-100339" b="-250588"/>
                          </a:stretch>
                        </a:blipFill>
                      </a:tcPr>
                    </a:tc>
                    <a:tc>
                      <a:txBody>
                        <a:bodyPr/>
                        <a:lstStyle/>
                        <a:p>
                          <a:endParaRPr lang="en-US"/>
                        </a:p>
                      </a:txBody>
                      <a:tcPr anchor="ctr">
                        <a:lnT w="12700" cap="flat" cmpd="sng" algn="ctr">
                          <a:solidFill>
                            <a:schemeClr val="tx1"/>
                          </a:solidFill>
                          <a:prstDash val="solid"/>
                          <a:round/>
                          <a:headEnd type="none" w="med" len="med"/>
                          <a:tailEnd type="none" w="med" len="med"/>
                        </a:lnT>
                        <a:blipFill rotWithShape="1">
                          <a:blip r:embed="rId2"/>
                          <a:stretch>
                            <a:fillRect l="-347635" t="-172941" b="-250588"/>
                          </a:stretch>
                        </a:blipFill>
                      </a:tcPr>
                    </a:tc>
                  </a:tr>
                  <a:tr h="731520">
                    <a:tc vMerge="1">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a:p>
                      </a:txBody>
                      <a:tcPr anchor="ctr">
                        <a:lnL>
                          <a:noFill/>
                        </a:lnL>
                        <a:blipFill rotWithShape="1">
                          <a:blip r:embed="rId2"/>
                          <a:stretch>
                            <a:fillRect l="-86614" t="-193333" r="-335039" b="-77500"/>
                          </a:stretch>
                        </a:blipFill>
                      </a:tcPr>
                    </a:tc>
                    <a:tc>
                      <a:txBody>
                        <a:bodyPr/>
                        <a:lstStyle/>
                        <a:p>
                          <a:endParaRPr lang="en-US"/>
                        </a:p>
                      </a:txBody>
                      <a:tcPr anchor="ctr">
                        <a:blipFill rotWithShape="1">
                          <a:blip r:embed="rId2"/>
                          <a:stretch>
                            <a:fillRect l="-182308" t="-193333" r="-227308" b="-77500"/>
                          </a:stretch>
                        </a:blipFill>
                      </a:tcPr>
                    </a:tc>
                    <a:tc>
                      <a:txBody>
                        <a:bodyPr/>
                        <a:lstStyle/>
                        <a:p>
                          <a:endParaRPr lang="en-US"/>
                        </a:p>
                      </a:txBody>
                      <a:tcPr anchor="ctr">
                        <a:blipFill rotWithShape="1">
                          <a:blip r:embed="rId2"/>
                          <a:stretch>
                            <a:fillRect l="-248814" t="-193333" r="-100339" b="-77500"/>
                          </a:stretch>
                        </a:blipFill>
                      </a:tcPr>
                    </a:tc>
                    <a:tc>
                      <a:txBody>
                        <a:bodyPr/>
                        <a:lstStyle/>
                        <a:p>
                          <a:endParaRPr lang="en-US"/>
                        </a:p>
                      </a:txBody>
                      <a:tcPr anchor="ctr">
                        <a:blipFill rotWithShape="1">
                          <a:blip r:embed="rId2"/>
                          <a:stretch>
                            <a:fillRect l="-347635" t="-193333" b="-77500"/>
                          </a:stretch>
                        </a:blipFill>
                      </a:tcPr>
                    </a:tc>
                  </a:tr>
                  <a:tr h="513271">
                    <a:tc>
                      <a:txBody>
                        <a:bodyPr/>
                        <a:lstStyle/>
                        <a:p>
                          <a:endParaRPr lang="en-US" sz="1400" dirty="0">
                            <a:latin typeface="Verdana" pitchFamily="34" charset="0"/>
                            <a:ea typeface="Verdana" pitchFamily="34" charset="0"/>
                            <a:cs typeface="Verdana"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Column Total</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2"/>
                          <a:stretch>
                            <a:fillRect l="-182308" t="-419048" r="-227308" b="-10714"/>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2"/>
                          <a:stretch>
                            <a:fillRect l="-248814" t="-419048" r="-100339" b="-10714"/>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2"/>
                          <a:stretch>
                            <a:fillRect l="-347635" t="-419048" b="-10714"/>
                          </a:stretch>
                        </a:blipFill>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143000" y="5029200"/>
                <a:ext cx="6477000" cy="879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𝑝</m:t>
                          </m:r>
                        </m:e>
                        <m:sub>
                          <m:r>
                            <m:rPr>
                              <m:sty m:val="p"/>
                            </m:rPr>
                            <a:rPr lang="en-US">
                              <a:latin typeface="Cambria Math"/>
                            </a:rPr>
                            <m:t>o</m:t>
                          </m:r>
                        </m:sub>
                      </m:sSub>
                      <m:r>
                        <a:rPr lang="en-US" i="1">
                          <a:latin typeface="Cambria Math"/>
                        </a:rPr>
                        <m:t>=</m:t>
                      </m:r>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𝑐</m:t>
                          </m:r>
                        </m:sup>
                        <m:e>
                          <m:nary>
                            <m:naryPr>
                              <m:chr m:val="∑"/>
                              <m:ctrlPr>
                                <a:rPr lang="en-US" i="1">
                                  <a:latin typeface="Cambria Math"/>
                                </a:rPr>
                              </m:ctrlPr>
                            </m:naryPr>
                            <m:sub>
                              <m:r>
                                <m:rPr>
                                  <m:brk m:alnAt="23"/>
                                </m:rPr>
                                <a:rPr lang="en-US" i="1">
                                  <a:latin typeface="Cambria Math"/>
                                </a:rPr>
                                <m:t>𝑗</m:t>
                              </m:r>
                              <m:r>
                                <a:rPr lang="en-US" i="1">
                                  <a:latin typeface="Cambria Math"/>
                                </a:rPr>
                                <m:t>=1</m:t>
                              </m:r>
                            </m:sub>
                            <m:sup>
                              <m:r>
                                <a:rPr lang="en-US" i="1">
                                  <a:latin typeface="Cambria Math"/>
                                </a:rPr>
                                <m:t>𝑐</m:t>
                              </m:r>
                            </m:sup>
                            <m:e>
                              <m:sSub>
                                <m:sSubPr>
                                  <m:ctrlPr>
                                    <a:rPr lang="en-US" i="1">
                                      <a:latin typeface="Cambria Math"/>
                                    </a:rPr>
                                  </m:ctrlPr>
                                </m:sSubPr>
                                <m:e>
                                  <m:r>
                                    <a:rPr lang="en-US" i="1">
                                      <a:latin typeface="Cambria Math"/>
                                    </a:rPr>
                                    <m:t>𝑝</m:t>
                                  </m:r>
                                </m:e>
                                <m:sub>
                                  <m:r>
                                    <a:rPr lang="en-US" i="1">
                                      <a:latin typeface="Cambria Math"/>
                                    </a:rPr>
                                    <m:t>𝑖𝑗</m:t>
                                  </m:r>
                                </m:sub>
                              </m:sSub>
                            </m:e>
                          </m:nary>
                        </m:e>
                      </m:nary>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𝑐</m:t>
                              </m:r>
                            </m:e>
                            <m:sub>
                              <m:r>
                                <a:rPr lang="en-US" b="0" i="1" smtClean="0">
                                  <a:latin typeface="Cambria Math"/>
                                </a:rPr>
                                <m:t>11</m:t>
                              </m:r>
                            </m:sub>
                          </m:sSub>
                          <m:r>
                            <a:rPr lang="en-US" b="0" i="1" smtClean="0">
                              <a:latin typeface="Cambria Math"/>
                            </a:rPr>
                            <m:t>+</m:t>
                          </m:r>
                          <m:sSub>
                            <m:sSubPr>
                              <m:ctrlPr>
                                <a:rPr lang="en-US" b="0" i="1" smtClean="0">
                                  <a:latin typeface="Cambria Math"/>
                                </a:rPr>
                              </m:ctrlPr>
                            </m:sSubPr>
                            <m:e>
                              <m:r>
                                <a:rPr lang="en-US" b="0" i="1" smtClean="0">
                                  <a:latin typeface="Cambria Math"/>
                                </a:rPr>
                                <m:t>𝑐</m:t>
                              </m:r>
                            </m:e>
                            <m:sub>
                              <m:r>
                                <a:rPr lang="en-US" b="0" i="1" smtClean="0">
                                  <a:latin typeface="Cambria Math"/>
                                </a:rPr>
                                <m:t>22</m:t>
                              </m:r>
                            </m:sub>
                          </m:sSub>
                        </m:num>
                        <m:den>
                          <m:r>
                            <a:rPr lang="en-US" b="0" i="1" smtClean="0">
                              <a:latin typeface="Cambria Math"/>
                            </a:rPr>
                            <m:t>𝑁</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5029200"/>
                <a:ext cx="6477000" cy="87985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4125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Coefficient of Agreement</a:t>
            </a:r>
            <a:endParaRPr lang="en-US" dirty="0">
              <a:solidFill>
                <a:srgbClr val="4F81BD"/>
              </a:solidFill>
            </a:endParaRPr>
          </a:p>
        </p:txBody>
      </p:sp>
      <mc:AlternateContent xmlns:mc="http://schemas.openxmlformats.org/markup-compatibility/2006" xmlns:a14="http://schemas.microsoft.com/office/drawing/2010/main">
        <mc:Choice Requires="a14">
          <p:sp>
            <p:nvSpPr>
              <p:cNvPr id="5" name="TextBox 4"/>
              <p:cNvSpPr txBox="1"/>
              <p:nvPr/>
            </p:nvSpPr>
            <p:spPr>
              <a:xfrm>
                <a:off x="1143000" y="5029200"/>
                <a:ext cx="6477000" cy="879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𝑝</m:t>
                          </m:r>
                        </m:e>
                        <m:sub>
                          <m:r>
                            <m:rPr>
                              <m:sty m:val="p"/>
                            </m:rPr>
                            <a:rPr lang="en-US">
                              <a:latin typeface="Cambria Math"/>
                            </a:rPr>
                            <m:t>o</m:t>
                          </m:r>
                        </m:sub>
                      </m:sSub>
                      <m:r>
                        <a:rPr lang="en-US" i="1">
                          <a:latin typeface="Cambria Math"/>
                        </a:rPr>
                        <m:t>=</m:t>
                      </m:r>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𝑐</m:t>
                          </m:r>
                        </m:sup>
                        <m:e>
                          <m:nary>
                            <m:naryPr>
                              <m:chr m:val="∑"/>
                              <m:ctrlPr>
                                <a:rPr lang="en-US" i="1">
                                  <a:latin typeface="Cambria Math"/>
                                </a:rPr>
                              </m:ctrlPr>
                            </m:naryPr>
                            <m:sub>
                              <m:r>
                                <m:rPr>
                                  <m:brk m:alnAt="23"/>
                                </m:rPr>
                                <a:rPr lang="en-US" i="1">
                                  <a:latin typeface="Cambria Math"/>
                                </a:rPr>
                                <m:t>𝑗</m:t>
                              </m:r>
                              <m:r>
                                <a:rPr lang="en-US" i="1">
                                  <a:latin typeface="Cambria Math"/>
                                </a:rPr>
                                <m:t>=1</m:t>
                              </m:r>
                            </m:sub>
                            <m:sup>
                              <m:r>
                                <a:rPr lang="en-US" i="1">
                                  <a:latin typeface="Cambria Math"/>
                                </a:rPr>
                                <m:t>𝑐</m:t>
                              </m:r>
                            </m:sup>
                            <m:e>
                              <m:sSub>
                                <m:sSubPr>
                                  <m:ctrlPr>
                                    <a:rPr lang="en-US" i="1">
                                      <a:latin typeface="Cambria Math"/>
                                    </a:rPr>
                                  </m:ctrlPr>
                                </m:sSubPr>
                                <m:e>
                                  <m:r>
                                    <a:rPr lang="en-US" i="1">
                                      <a:latin typeface="Cambria Math"/>
                                    </a:rPr>
                                    <m:t>𝑝</m:t>
                                  </m:r>
                                </m:e>
                                <m:sub>
                                  <m:r>
                                    <a:rPr lang="en-US" i="1">
                                      <a:latin typeface="Cambria Math"/>
                                    </a:rPr>
                                    <m:t>𝑖𝑗</m:t>
                                  </m:r>
                                </m:sub>
                              </m:sSub>
                            </m:e>
                          </m:nary>
                        </m:e>
                      </m:nary>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𝑐</m:t>
                              </m:r>
                            </m:e>
                            <m:sub>
                              <m:r>
                                <a:rPr lang="en-US" b="0" i="1" smtClean="0">
                                  <a:latin typeface="Cambria Math"/>
                                </a:rPr>
                                <m:t>11</m:t>
                              </m:r>
                            </m:sub>
                          </m:sSub>
                          <m:r>
                            <a:rPr lang="en-US" b="0" i="1" smtClean="0">
                              <a:latin typeface="Cambria Math"/>
                            </a:rPr>
                            <m:t>+</m:t>
                          </m:r>
                          <m:sSub>
                            <m:sSubPr>
                              <m:ctrlPr>
                                <a:rPr lang="en-US" b="0" i="1" smtClean="0">
                                  <a:latin typeface="Cambria Math"/>
                                </a:rPr>
                              </m:ctrlPr>
                            </m:sSubPr>
                            <m:e>
                              <m:r>
                                <a:rPr lang="en-US" b="0" i="1" smtClean="0">
                                  <a:latin typeface="Cambria Math"/>
                                </a:rPr>
                                <m:t>𝑐</m:t>
                              </m:r>
                            </m:e>
                            <m:sub>
                              <m:r>
                                <a:rPr lang="en-US" b="0" i="1" smtClean="0">
                                  <a:latin typeface="Cambria Math"/>
                                </a:rPr>
                                <m:t>22</m:t>
                              </m:r>
                            </m:sub>
                          </m:sSub>
                        </m:num>
                        <m:den>
                          <m:r>
                            <a:rPr lang="en-US" b="0" i="1" smtClean="0">
                              <a:latin typeface="Cambria Math"/>
                            </a:rPr>
                            <m:t>𝑁</m:t>
                          </m:r>
                        </m:den>
                      </m:f>
                      <m:r>
                        <a:rPr lang="en-US" b="0" i="1" smtClean="0">
                          <a:latin typeface="Cambria Math"/>
                        </a:rPr>
                        <m:t>=</m:t>
                      </m:r>
                      <m:f>
                        <m:fPr>
                          <m:ctrlPr>
                            <a:rPr lang="en-US" b="0" i="1" smtClean="0">
                              <a:latin typeface="Cambria Math"/>
                            </a:rPr>
                          </m:ctrlPr>
                        </m:fPr>
                        <m:num>
                          <m:r>
                            <a:rPr lang="en-US" b="0" i="1" smtClean="0">
                              <a:latin typeface="Cambria Math"/>
                            </a:rPr>
                            <m:t>500+25</m:t>
                          </m:r>
                        </m:num>
                        <m:den>
                          <m:r>
                            <a:rPr lang="en-US" b="0" i="1" smtClean="0">
                              <a:latin typeface="Cambria Math"/>
                            </a:rPr>
                            <m:t>500+1+2+25</m:t>
                          </m:r>
                        </m:den>
                      </m:f>
                      <m:r>
                        <a:rPr lang="en-US" b="0" i="1" smtClean="0">
                          <a:latin typeface="Cambria Math"/>
                        </a:rPr>
                        <m:t>=</m:t>
                      </m:r>
                      <m:f>
                        <m:fPr>
                          <m:ctrlPr>
                            <a:rPr lang="en-US" b="0" i="1" smtClean="0">
                              <a:latin typeface="Cambria Math"/>
                            </a:rPr>
                          </m:ctrlPr>
                        </m:fPr>
                        <m:num>
                          <m:r>
                            <a:rPr lang="en-US" b="0" i="1" smtClean="0">
                              <a:latin typeface="Cambria Math"/>
                            </a:rPr>
                            <m:t>525</m:t>
                          </m:r>
                        </m:num>
                        <m:den>
                          <m:r>
                            <a:rPr lang="en-US" b="0" i="1" smtClean="0">
                              <a:latin typeface="Cambria Math"/>
                            </a:rPr>
                            <m:t>528</m:t>
                          </m:r>
                        </m:den>
                      </m:f>
                      <m:r>
                        <a:rPr lang="en-US" b="0" i="1" smtClean="0">
                          <a:latin typeface="Cambria Math"/>
                        </a:rPr>
                        <m:t>=.9943</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143000" y="5029200"/>
                <a:ext cx="6477000" cy="87985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Content Placeholder 3"/>
              <p:cNvGraphicFramePr>
                <a:graphicFrameLocks noGrp="1"/>
              </p:cNvGraphicFramePr>
              <p:nvPr>
                <p:ph idx="1"/>
                <p:extLst>
                  <p:ext uri="{D42A27DB-BD31-4B8C-83A1-F6EECF244321}">
                    <p14:modId xmlns:p14="http://schemas.microsoft.com/office/powerpoint/2010/main" val="402376331"/>
                  </p:ext>
                </p:extLst>
              </p:nvPr>
            </p:nvGraphicFramePr>
            <p:xfrm>
              <a:off x="457201" y="1600200"/>
              <a:ext cx="8077199" cy="2509520"/>
            </p:xfrm>
            <a:graphic>
              <a:graphicData uri="http://schemas.openxmlformats.org/drawingml/2006/table">
                <a:tbl>
                  <a:tblPr firstRow="1" bandRow="1">
                    <a:tableStyleId>{2D5ABB26-0587-4C30-8999-92F81FD0307C}</a:tableStyleId>
                  </a:tblPr>
                  <a:tblGrid>
                    <a:gridCol w="1339575"/>
                    <a:gridCol w="1551087"/>
                    <a:gridCol w="1581839"/>
                    <a:gridCol w="1802349"/>
                    <a:gridCol w="1802349"/>
                  </a:tblGrid>
                  <a:tr h="370840">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gridSpan="2">
                      <a:txBody>
                        <a:bodyPr/>
                        <a:lstStyle/>
                        <a:p>
                          <a:pPr algn="ctr"/>
                          <a:r>
                            <a:rPr lang="en-US" sz="1400" dirty="0" smtClean="0">
                              <a:latin typeface="Verdana" pitchFamily="34" charset="0"/>
                              <a:ea typeface="Verdana" pitchFamily="34" charset="0"/>
                              <a:cs typeface="Verdana" pitchFamily="34" charset="0"/>
                            </a:rPr>
                            <a:t>Coder 2</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lgn="ct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370840">
                    <a:tc>
                      <a:txBody>
                        <a:bodyPr/>
                        <a:lstStyle/>
                        <a:p>
                          <a:endParaRPr lang="en-US"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Characteristic</a:t>
                          </a:r>
                          <a:r>
                            <a:rPr lang="en-US" sz="1400" baseline="0" dirty="0" smtClean="0">
                              <a:latin typeface="Verdana" pitchFamily="34" charset="0"/>
                              <a:ea typeface="Verdana" pitchFamily="34" charset="0"/>
                              <a:cs typeface="Verdana" pitchFamily="34" charset="0"/>
                            </a:rPr>
                            <a:t> Present (</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𝑗</m:t>
                                  </m:r>
                                </m:e>
                                <m:sub>
                                  <m:r>
                                    <a:rPr lang="en-US" sz="1400" b="0" i="1" baseline="0" smtClean="0">
                                      <a:latin typeface="Cambria Math"/>
                                    </a:rPr>
                                    <m:t>1</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Characteristic Not Present </a:t>
                          </a:r>
                          <a:r>
                            <a:rPr lang="en-US" sz="1400" baseline="0" dirty="0" smtClean="0">
                              <a:latin typeface="Verdana" pitchFamily="34" charset="0"/>
                              <a:ea typeface="Verdana" pitchFamily="34" charset="0"/>
                              <a:cs typeface="Verdana" pitchFamily="34" charset="0"/>
                            </a:rPr>
                            <a:t>(</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𝑗</m:t>
                                  </m:r>
                                </m:e>
                                <m:sub>
                                  <m:r>
                                    <a:rPr lang="en-US" sz="1400" b="0" i="1" baseline="0" smtClean="0">
                                      <a:latin typeface="Cambria Math"/>
                                    </a:rPr>
                                    <m:t>2</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Row</a:t>
                          </a:r>
                          <a:r>
                            <a:rPr lang="en-US" sz="1400" baseline="0" dirty="0" smtClean="0">
                              <a:latin typeface="Verdana" pitchFamily="34" charset="0"/>
                              <a:ea typeface="Verdana" pitchFamily="34" charset="0"/>
                              <a:cs typeface="Verdana" pitchFamily="34" charset="0"/>
                            </a:rPr>
                            <a:t> Total</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r h="370840">
                    <a:tc rowSpan="2">
                      <a:txBody>
                        <a:bodyPr/>
                        <a:lstStyle/>
                        <a:p>
                          <a:r>
                            <a:rPr lang="en-US" sz="1400" dirty="0" smtClean="0">
                              <a:latin typeface="Verdana" pitchFamily="34" charset="0"/>
                              <a:ea typeface="Verdana" pitchFamily="34" charset="0"/>
                              <a:cs typeface="Verdana" pitchFamily="34" charset="0"/>
                            </a:rPr>
                            <a:t>Coder 1</a:t>
                          </a:r>
                          <a:endParaRPr lang="en-US" sz="1400" dirty="0">
                            <a:latin typeface="Verdana" pitchFamily="34" charset="0"/>
                            <a:ea typeface="Verdana" pitchFamily="34" charset="0"/>
                            <a:cs typeface="Verdana"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Verdana" pitchFamily="34" charset="0"/>
                              <a:ea typeface="Verdana" pitchFamily="34" charset="0"/>
                              <a:cs typeface="Verdana" pitchFamily="34" charset="0"/>
                            </a:rPr>
                            <a:t>Characteristic Present </a:t>
                          </a:r>
                          <a:r>
                            <a:rPr lang="en-US" sz="1400" baseline="0" dirty="0" smtClean="0">
                              <a:latin typeface="Verdana" pitchFamily="34" charset="0"/>
                              <a:ea typeface="Verdana" pitchFamily="34" charset="0"/>
                              <a:cs typeface="Verdana" pitchFamily="34" charset="0"/>
                            </a:rPr>
                            <a:t>(</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𝑖</m:t>
                                  </m:r>
                                </m:e>
                                <m:sub>
                                  <m:r>
                                    <a:rPr lang="en-US" sz="1400" b="0" i="1" baseline="0" smtClean="0">
                                      <a:latin typeface="Cambria Math"/>
                                    </a:rPr>
                                    <m:t>1</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L>
                          <a:noFill/>
                        </a:lnL>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500</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1</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501</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370840">
                    <a:tc vMerge="1">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Characteristic Not Present </a:t>
                          </a:r>
                          <a:r>
                            <a:rPr lang="en-US" sz="1400" baseline="0" dirty="0" smtClean="0">
                              <a:latin typeface="Verdana" pitchFamily="34" charset="0"/>
                              <a:ea typeface="Verdana" pitchFamily="34" charset="0"/>
                              <a:cs typeface="Verdana" pitchFamily="34" charset="0"/>
                            </a:rPr>
                            <a:t>(</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𝑖</m:t>
                                  </m:r>
                                </m:e>
                                <m:sub>
                                  <m:r>
                                    <a:rPr lang="en-US" sz="1400" b="0" i="1" baseline="0" smtClean="0">
                                      <a:latin typeface="Cambria Math"/>
                                    </a:rPr>
                                    <m:t>2</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L>
                          <a:noFill/>
                        </a:lnL>
                      </a:tcPr>
                    </a:tc>
                    <a:tc>
                      <a:txBody>
                        <a:bodyPr/>
                        <a:lstStyle/>
                        <a:p>
                          <a:pPr algn="ctr"/>
                          <a:r>
                            <a:rPr lang="en-US" sz="1400" dirty="0" smtClean="0">
                              <a:latin typeface="Verdana" pitchFamily="34" charset="0"/>
                              <a:ea typeface="Verdana" pitchFamily="34" charset="0"/>
                              <a:cs typeface="Verdana" pitchFamily="34" charset="0"/>
                            </a:rPr>
                            <a:t>2</a:t>
                          </a:r>
                          <a:endParaRPr lang="en-US" sz="1400" dirty="0">
                            <a:latin typeface="Verdana" pitchFamily="34" charset="0"/>
                            <a:ea typeface="Verdana" pitchFamily="34" charset="0"/>
                            <a:cs typeface="Verdana" pitchFamily="34" charset="0"/>
                          </a:endParaRPr>
                        </a:p>
                      </a:txBody>
                      <a:tcPr anchor="ctr"/>
                    </a:tc>
                    <a:tc>
                      <a:txBody>
                        <a:bodyPr/>
                        <a:lstStyle/>
                        <a:p>
                          <a:pPr algn="ctr"/>
                          <a:r>
                            <a:rPr lang="en-US" sz="1400" dirty="0" smtClean="0">
                              <a:latin typeface="Verdana" pitchFamily="34" charset="0"/>
                              <a:ea typeface="Verdana" pitchFamily="34" charset="0"/>
                              <a:cs typeface="Verdana" pitchFamily="34" charset="0"/>
                            </a:rPr>
                            <a:t>25</a:t>
                          </a:r>
                          <a:endParaRPr lang="en-US" sz="1400" dirty="0">
                            <a:latin typeface="Verdana" pitchFamily="34" charset="0"/>
                            <a:ea typeface="Verdana" pitchFamily="34" charset="0"/>
                            <a:cs typeface="Verdana" pitchFamily="34" charset="0"/>
                          </a:endParaRPr>
                        </a:p>
                      </a:txBody>
                      <a:tcPr anchor="ctr"/>
                    </a:tc>
                    <a:tc>
                      <a:txBody>
                        <a:bodyPr/>
                        <a:lstStyle/>
                        <a:p>
                          <a:pPr algn="ctr"/>
                          <a:r>
                            <a:rPr lang="en-US" sz="1400" dirty="0" smtClean="0">
                              <a:latin typeface="Verdana" pitchFamily="34" charset="0"/>
                              <a:ea typeface="Verdana" pitchFamily="34" charset="0"/>
                              <a:cs typeface="Verdana" pitchFamily="34" charset="0"/>
                            </a:rPr>
                            <a:t>27</a:t>
                          </a:r>
                          <a:endParaRPr lang="en-US" sz="1400" dirty="0">
                            <a:latin typeface="Verdana" pitchFamily="34" charset="0"/>
                            <a:ea typeface="Verdana" pitchFamily="34" charset="0"/>
                            <a:cs typeface="Verdana" pitchFamily="34" charset="0"/>
                          </a:endParaRPr>
                        </a:p>
                      </a:txBody>
                      <a:tcPr anchor="ctr"/>
                    </a:tc>
                  </a:tr>
                  <a:tr h="370840">
                    <a:tc>
                      <a:txBody>
                        <a:bodyPr/>
                        <a:lstStyle/>
                        <a:p>
                          <a:endParaRPr lang="en-US" sz="1400" dirty="0">
                            <a:latin typeface="Verdana" pitchFamily="34" charset="0"/>
                            <a:ea typeface="Verdana" pitchFamily="34" charset="0"/>
                            <a:cs typeface="Verdana"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Column Total</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502</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26</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528</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7" name="Content Placeholder 3"/>
              <p:cNvGraphicFramePr>
                <a:graphicFrameLocks noGrp="1"/>
              </p:cNvGraphicFramePr>
              <p:nvPr>
                <p:ph idx="1"/>
                <p:extLst>
                  <p:ext uri="{D42A27DB-BD31-4B8C-83A1-F6EECF244321}">
                    <p14:modId xmlns:p14="http://schemas.microsoft.com/office/powerpoint/2010/main" val="402376331"/>
                  </p:ext>
                </p:extLst>
              </p:nvPr>
            </p:nvGraphicFramePr>
            <p:xfrm>
              <a:off x="457201" y="1600200"/>
              <a:ext cx="8077199" cy="2509520"/>
            </p:xfrm>
            <a:graphic>
              <a:graphicData uri="http://schemas.openxmlformats.org/drawingml/2006/table">
                <a:tbl>
                  <a:tblPr firstRow="1" bandRow="1">
                    <a:tableStyleId>{2D5ABB26-0587-4C30-8999-92F81FD0307C}</a:tableStyleId>
                  </a:tblPr>
                  <a:tblGrid>
                    <a:gridCol w="1339575"/>
                    <a:gridCol w="1551087"/>
                    <a:gridCol w="1581839"/>
                    <a:gridCol w="1802349"/>
                    <a:gridCol w="1802349"/>
                  </a:tblGrid>
                  <a:tr h="370840">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gridSpan="2">
                      <a:txBody>
                        <a:bodyPr/>
                        <a:lstStyle/>
                        <a:p>
                          <a:pPr algn="ctr"/>
                          <a:r>
                            <a:rPr lang="en-US" sz="1400" dirty="0" smtClean="0">
                              <a:latin typeface="Verdana" pitchFamily="34" charset="0"/>
                              <a:ea typeface="Verdana" pitchFamily="34" charset="0"/>
                              <a:cs typeface="Verdana" pitchFamily="34" charset="0"/>
                            </a:rPr>
                            <a:t>Coder 2</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lgn="ct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518160">
                    <a:tc>
                      <a:txBody>
                        <a:bodyPr/>
                        <a:lstStyle/>
                        <a:p>
                          <a:endParaRPr lang="en-US"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3"/>
                          <a:stretch>
                            <a:fillRect l="-182308" t="-72941" r="-227308" b="-317647"/>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3"/>
                          <a:stretch>
                            <a:fillRect l="-248814" t="-72941" r="-100339" b="-317647"/>
                          </a:stretch>
                        </a:blipFill>
                      </a:tcPr>
                    </a:tc>
                    <a:tc>
                      <a:txBody>
                        <a:bodyPr/>
                        <a:lstStyle/>
                        <a:p>
                          <a:pPr algn="ctr"/>
                          <a:r>
                            <a:rPr lang="en-US" sz="1400" dirty="0" smtClean="0">
                              <a:latin typeface="Verdana" pitchFamily="34" charset="0"/>
                              <a:ea typeface="Verdana" pitchFamily="34" charset="0"/>
                              <a:cs typeface="Verdana" pitchFamily="34" charset="0"/>
                            </a:rPr>
                            <a:t>Row</a:t>
                          </a:r>
                          <a:r>
                            <a:rPr lang="en-US" sz="1400" baseline="0" dirty="0" smtClean="0">
                              <a:latin typeface="Verdana" pitchFamily="34" charset="0"/>
                              <a:ea typeface="Verdana" pitchFamily="34" charset="0"/>
                              <a:cs typeface="Verdana" pitchFamily="34" charset="0"/>
                            </a:rPr>
                            <a:t> Total</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r h="518160">
                    <a:tc rowSpan="2">
                      <a:txBody>
                        <a:bodyPr/>
                        <a:lstStyle/>
                        <a:p>
                          <a:r>
                            <a:rPr lang="en-US" sz="1400" dirty="0" smtClean="0">
                              <a:latin typeface="Verdana" pitchFamily="34" charset="0"/>
                              <a:ea typeface="Verdana" pitchFamily="34" charset="0"/>
                              <a:cs typeface="Verdana" pitchFamily="34" charset="0"/>
                            </a:rPr>
                            <a:t>Coder 1</a:t>
                          </a:r>
                          <a:endParaRPr lang="en-US" sz="1400" dirty="0">
                            <a:latin typeface="Verdana" pitchFamily="34" charset="0"/>
                            <a:ea typeface="Verdana" pitchFamily="34" charset="0"/>
                            <a:cs typeface="Verdana"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a:noFill/>
                        </a:lnL>
                        <a:lnT w="12700" cap="flat" cmpd="sng" algn="ctr">
                          <a:solidFill>
                            <a:schemeClr val="tx1"/>
                          </a:solidFill>
                          <a:prstDash val="solid"/>
                          <a:round/>
                          <a:headEnd type="none" w="med" len="med"/>
                          <a:tailEnd type="none" w="med" len="med"/>
                        </a:lnT>
                        <a:blipFill rotWithShape="1">
                          <a:blip r:embed="rId3"/>
                          <a:stretch>
                            <a:fillRect l="-86614" t="-175000" r="-335039" b="-221429"/>
                          </a:stretch>
                        </a:blipFill>
                      </a:tcPr>
                    </a:tc>
                    <a:tc>
                      <a:txBody>
                        <a:bodyPr/>
                        <a:lstStyle/>
                        <a:p>
                          <a:pPr algn="ctr"/>
                          <a:r>
                            <a:rPr lang="en-US" sz="1400" dirty="0" smtClean="0">
                              <a:latin typeface="Verdana" pitchFamily="34" charset="0"/>
                              <a:ea typeface="Verdana" pitchFamily="34" charset="0"/>
                              <a:cs typeface="Verdana" pitchFamily="34" charset="0"/>
                            </a:rPr>
                            <a:t>500</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1</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501</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731520">
                    <a:tc vMerge="1">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a:p>
                      </a:txBody>
                      <a:tcPr anchor="ctr">
                        <a:lnL>
                          <a:noFill/>
                        </a:lnL>
                        <a:blipFill rotWithShape="1">
                          <a:blip r:embed="rId3"/>
                          <a:stretch>
                            <a:fillRect l="-86614" t="-192500" r="-335039" b="-55000"/>
                          </a:stretch>
                        </a:blipFill>
                      </a:tcPr>
                    </a:tc>
                    <a:tc>
                      <a:txBody>
                        <a:bodyPr/>
                        <a:lstStyle/>
                        <a:p>
                          <a:pPr algn="ctr"/>
                          <a:r>
                            <a:rPr lang="en-US" sz="1400" dirty="0" smtClean="0">
                              <a:latin typeface="Verdana" pitchFamily="34" charset="0"/>
                              <a:ea typeface="Verdana" pitchFamily="34" charset="0"/>
                              <a:cs typeface="Verdana" pitchFamily="34" charset="0"/>
                            </a:rPr>
                            <a:t>2</a:t>
                          </a:r>
                          <a:endParaRPr lang="en-US" sz="1400" dirty="0">
                            <a:latin typeface="Verdana" pitchFamily="34" charset="0"/>
                            <a:ea typeface="Verdana" pitchFamily="34" charset="0"/>
                            <a:cs typeface="Verdana" pitchFamily="34" charset="0"/>
                          </a:endParaRPr>
                        </a:p>
                      </a:txBody>
                      <a:tcPr anchor="ctr"/>
                    </a:tc>
                    <a:tc>
                      <a:txBody>
                        <a:bodyPr/>
                        <a:lstStyle/>
                        <a:p>
                          <a:pPr algn="ctr"/>
                          <a:r>
                            <a:rPr lang="en-US" sz="1400" dirty="0" smtClean="0">
                              <a:latin typeface="Verdana" pitchFamily="34" charset="0"/>
                              <a:ea typeface="Verdana" pitchFamily="34" charset="0"/>
                              <a:cs typeface="Verdana" pitchFamily="34" charset="0"/>
                            </a:rPr>
                            <a:t>25</a:t>
                          </a:r>
                          <a:endParaRPr lang="en-US" sz="1400" dirty="0">
                            <a:latin typeface="Verdana" pitchFamily="34" charset="0"/>
                            <a:ea typeface="Verdana" pitchFamily="34" charset="0"/>
                            <a:cs typeface="Verdana" pitchFamily="34" charset="0"/>
                          </a:endParaRPr>
                        </a:p>
                      </a:txBody>
                      <a:tcPr anchor="ctr"/>
                    </a:tc>
                    <a:tc>
                      <a:txBody>
                        <a:bodyPr/>
                        <a:lstStyle/>
                        <a:p>
                          <a:pPr algn="ctr"/>
                          <a:r>
                            <a:rPr lang="en-US" sz="1400" dirty="0" smtClean="0">
                              <a:latin typeface="Verdana" pitchFamily="34" charset="0"/>
                              <a:ea typeface="Verdana" pitchFamily="34" charset="0"/>
                              <a:cs typeface="Verdana" pitchFamily="34" charset="0"/>
                            </a:rPr>
                            <a:t>27</a:t>
                          </a:r>
                          <a:endParaRPr lang="en-US" sz="1400" dirty="0">
                            <a:latin typeface="Verdana" pitchFamily="34" charset="0"/>
                            <a:ea typeface="Verdana" pitchFamily="34" charset="0"/>
                            <a:cs typeface="Verdana" pitchFamily="34" charset="0"/>
                          </a:endParaRPr>
                        </a:p>
                      </a:txBody>
                      <a:tcPr anchor="ctr"/>
                    </a:tc>
                  </a:tr>
                  <a:tr h="370840">
                    <a:tc>
                      <a:txBody>
                        <a:bodyPr/>
                        <a:lstStyle/>
                        <a:p>
                          <a:endParaRPr lang="en-US" sz="1400" dirty="0">
                            <a:latin typeface="Verdana" pitchFamily="34" charset="0"/>
                            <a:ea typeface="Verdana" pitchFamily="34" charset="0"/>
                            <a:cs typeface="Verdana"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Column Total</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502</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26</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528</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1512796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Cohen’s Kappa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Cohen’s kappa (</a:t>
                </a:r>
                <a14:m>
                  <m:oMath xmlns:m="http://schemas.openxmlformats.org/officeDocument/2006/math">
                    <m:r>
                      <a:rPr lang="el-GR" i="1" smtClean="0">
                        <a:latin typeface="Cambria Math"/>
                      </a:rPr>
                      <m:t>𝜅</m:t>
                    </m:r>
                  </m:oMath>
                </a14:m>
                <a:r>
                  <a:rPr lang="en-US" dirty="0"/>
                  <a:t>) </a:t>
                </a:r>
                <a:r>
                  <a:rPr lang="en-US" dirty="0" smtClean="0"/>
                  <a:t>represents the </a:t>
                </a:r>
                <a:r>
                  <a:rPr lang="en-US" dirty="0"/>
                  <a:t>extent </a:t>
                </a:r>
                <a:r>
                  <a:rPr lang="en-US" dirty="0" smtClean="0"/>
                  <a:t>of agreement exceeding </a:t>
                </a:r>
                <a:r>
                  <a:rPr lang="en-US" dirty="0"/>
                  <a:t>that which would be </a:t>
                </a:r>
                <a:r>
                  <a:rPr lang="en-US" dirty="0" smtClean="0"/>
                  <a:t>expected purely </a:t>
                </a:r>
                <a:r>
                  <a:rPr lang="en-US" dirty="0"/>
                  <a:t>by </a:t>
                </a:r>
                <a:r>
                  <a:rPr lang="en-US" dirty="0" smtClean="0"/>
                  <a:t>chance</a:t>
                </a:r>
              </a:p>
              <a:p>
                <a:endParaRPr lang="en-US"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𝜅</m:t>
                      </m:r>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𝑝</m:t>
                              </m:r>
                            </m:e>
                            <m:sub>
                              <m:r>
                                <m:rPr>
                                  <m:sty m:val="p"/>
                                </m:rPr>
                                <a:rPr lang="en-US" b="0" i="0" smtClean="0">
                                  <a:latin typeface="Cambria Math"/>
                                </a:rPr>
                                <m:t>o</m:t>
                              </m:r>
                            </m:sub>
                          </m:sSub>
                          <m:r>
                            <a:rPr lang="en-US" b="0" i="1" smtClean="0">
                              <a:latin typeface="Cambria Math"/>
                            </a:rPr>
                            <m:t>−</m:t>
                          </m:r>
                          <m:sSub>
                            <m:sSubPr>
                              <m:ctrlPr>
                                <a:rPr lang="en-US" b="0" i="1" smtClean="0">
                                  <a:latin typeface="Cambria Math"/>
                                </a:rPr>
                              </m:ctrlPr>
                            </m:sSubPr>
                            <m:e>
                              <m:r>
                                <a:rPr lang="en-US" b="0" i="1" smtClean="0">
                                  <a:latin typeface="Cambria Math"/>
                                </a:rPr>
                                <m:t>𝑝</m:t>
                              </m:r>
                            </m:e>
                            <m:sub>
                              <m:r>
                                <m:rPr>
                                  <m:sty m:val="p"/>
                                </m:rPr>
                                <a:rPr lang="en-US" b="0" i="0" smtClean="0">
                                  <a:latin typeface="Cambria Math"/>
                                </a:rPr>
                                <m:t>e</m:t>
                              </m:r>
                            </m:sub>
                          </m:sSub>
                        </m:num>
                        <m:den>
                          <m:r>
                            <a:rPr lang="en-US" b="0" i="1" smtClean="0">
                              <a:latin typeface="Cambria Math"/>
                            </a:rPr>
                            <m:t>1−</m:t>
                          </m:r>
                          <m:sSub>
                            <m:sSubPr>
                              <m:ctrlPr>
                                <a:rPr lang="en-US" b="0" i="1" smtClean="0">
                                  <a:latin typeface="Cambria Math"/>
                                </a:rPr>
                              </m:ctrlPr>
                            </m:sSubPr>
                            <m:e>
                              <m:r>
                                <a:rPr lang="en-US" b="0" i="1" smtClean="0">
                                  <a:latin typeface="Cambria Math"/>
                                </a:rPr>
                                <m:t>𝑝</m:t>
                              </m:r>
                            </m:e>
                            <m:sub>
                              <m:r>
                                <m:rPr>
                                  <m:sty m:val="p"/>
                                </m:rPr>
                                <a:rPr lang="en-US" b="0" i="0" smtClean="0">
                                  <a:latin typeface="Cambria Math"/>
                                </a:rPr>
                                <m:t>e</m:t>
                              </m:r>
                            </m:sub>
                          </m:sSub>
                        </m:den>
                      </m:f>
                    </m:oMath>
                  </m:oMathPara>
                </a14:m>
                <a:endParaRPr lang="en-US" dirty="0" smtClean="0"/>
              </a:p>
              <a:p>
                <a:endParaRPr lang="en-US" dirty="0" smtClean="0"/>
              </a:p>
              <a:p>
                <a:r>
                  <a:rPr lang="en-US" dirty="0" smtClean="0"/>
                  <a:t>Where </a:t>
                </a:r>
                <a14:m>
                  <m:oMath xmlns:m="http://schemas.openxmlformats.org/officeDocument/2006/math">
                    <m:sSub>
                      <m:sSubPr>
                        <m:ctrlPr>
                          <a:rPr lang="en-US" i="1">
                            <a:latin typeface="Cambria Math"/>
                          </a:rPr>
                        </m:ctrlPr>
                      </m:sSubPr>
                      <m:e>
                        <m:r>
                          <a:rPr lang="en-US" i="1">
                            <a:latin typeface="Cambria Math"/>
                          </a:rPr>
                          <m:t>𝑝</m:t>
                        </m:r>
                      </m:e>
                      <m:sub>
                        <m:r>
                          <m:rPr>
                            <m:sty m:val="p"/>
                          </m:rPr>
                          <a:rPr lang="en-US" b="0" i="0" smtClean="0">
                            <a:latin typeface="Cambria Math"/>
                          </a:rPr>
                          <m:t>e</m:t>
                        </m:r>
                      </m:sub>
                    </m:sSub>
                  </m:oMath>
                </a14:m>
                <a:r>
                  <a:rPr lang="en-US" dirty="0" smtClean="0"/>
                  <a:t> is expected agreements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965" b="-943"/>
                </a:stretch>
              </a:blipFill>
            </p:spPr>
            <p:txBody>
              <a:bodyPr/>
              <a:lstStyle/>
              <a:p>
                <a:r>
                  <a:rPr lang="en-US">
                    <a:noFill/>
                  </a:rPr>
                  <a:t> </a:t>
                </a:r>
              </a:p>
            </p:txBody>
          </p:sp>
        </mc:Fallback>
      </mc:AlternateContent>
    </p:spTree>
    <p:extLst>
      <p:ext uri="{BB962C8B-B14F-4D97-AF65-F5344CB8AC3E}">
        <p14:creationId xmlns:p14="http://schemas.microsoft.com/office/powerpoint/2010/main" val="329227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Cohen’s Kappa</a:t>
            </a:r>
            <a:endParaRPr lang="en-US" dirty="0">
              <a:solidFill>
                <a:srgbClr val="4F81BD"/>
              </a:solidFill>
            </a:endParaRPr>
          </a:p>
        </p:txBody>
      </p:sp>
      <mc:AlternateContent xmlns:mc="http://schemas.openxmlformats.org/markup-compatibility/2006" xmlns:a14="http://schemas.microsoft.com/office/drawing/2010/main">
        <mc:Choice Requires="a14">
          <p:sp>
            <p:nvSpPr>
              <p:cNvPr id="5" name="TextBox 4"/>
              <p:cNvSpPr txBox="1"/>
              <p:nvPr/>
            </p:nvSpPr>
            <p:spPr>
              <a:xfrm>
                <a:off x="1143000" y="5029200"/>
                <a:ext cx="6477000" cy="879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𝑝</m:t>
                          </m:r>
                        </m:e>
                        <m:sub>
                          <m:r>
                            <m:rPr>
                              <m:sty m:val="p"/>
                            </m:rPr>
                            <a:rPr lang="en-US" b="0" i="0" smtClean="0">
                              <a:latin typeface="Cambria Math"/>
                            </a:rPr>
                            <m:t>e</m:t>
                          </m:r>
                        </m:sub>
                      </m:sSub>
                      <m:r>
                        <a:rPr lang="en-US" i="1">
                          <a:latin typeface="Cambria Math"/>
                        </a:rPr>
                        <m:t>=</m:t>
                      </m:r>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𝑐</m:t>
                          </m:r>
                        </m:sup>
                        <m:e>
                          <m:nary>
                            <m:naryPr>
                              <m:chr m:val="∑"/>
                              <m:ctrlPr>
                                <a:rPr lang="en-US" i="1">
                                  <a:latin typeface="Cambria Math"/>
                                </a:rPr>
                              </m:ctrlPr>
                            </m:naryPr>
                            <m:sub>
                              <m:r>
                                <m:rPr>
                                  <m:brk m:alnAt="23"/>
                                </m:rPr>
                                <a:rPr lang="en-US" i="1">
                                  <a:latin typeface="Cambria Math"/>
                                </a:rPr>
                                <m:t>𝑗</m:t>
                              </m:r>
                              <m:r>
                                <a:rPr lang="en-US" i="1">
                                  <a:latin typeface="Cambria Math"/>
                                </a:rPr>
                                <m:t>=1</m:t>
                              </m:r>
                            </m:sub>
                            <m:sup>
                              <m:r>
                                <a:rPr lang="en-US" i="1">
                                  <a:latin typeface="Cambria Math"/>
                                </a:rPr>
                                <m:t>𝑐</m:t>
                              </m:r>
                            </m:sup>
                            <m:e>
                              <m:sSub>
                                <m:sSubPr>
                                  <m:ctrlPr>
                                    <a:rPr lang="en-US" i="1">
                                      <a:latin typeface="Cambria Math"/>
                                    </a:rPr>
                                  </m:ctrlPr>
                                </m:sSubPr>
                                <m:e>
                                  <m:r>
                                    <a:rPr lang="en-US" i="1">
                                      <a:latin typeface="Cambria Math"/>
                                    </a:rPr>
                                    <m:t>𝑝</m:t>
                                  </m:r>
                                </m:e>
                                <m:sub>
                                  <m:r>
                                    <a:rPr lang="en-US" i="1">
                                      <a:latin typeface="Cambria Math"/>
                                    </a:rPr>
                                    <m:t>𝑖</m:t>
                                  </m:r>
                                  <m:r>
                                    <a:rPr lang="en-US" b="0" i="1" smtClean="0">
                                      <a:latin typeface="Cambria Math"/>
                                    </a:rPr>
                                    <m:t>.</m:t>
                                  </m:r>
                                </m:sub>
                              </m:sSub>
                              <m:sSub>
                                <m:sSubPr>
                                  <m:ctrlPr>
                                    <a:rPr lang="en-US" i="1" smtClean="0">
                                      <a:latin typeface="Cambria Math"/>
                                    </a:rPr>
                                  </m:ctrlPr>
                                </m:sSubPr>
                                <m:e>
                                  <m:r>
                                    <a:rPr lang="en-US" b="0" i="1" smtClean="0">
                                      <a:latin typeface="Cambria Math"/>
                                    </a:rPr>
                                    <m:t>𝑝</m:t>
                                  </m:r>
                                </m:e>
                                <m:sub>
                                  <m:r>
                                    <a:rPr lang="en-US" b="0" i="1" smtClean="0">
                                      <a:latin typeface="Cambria Math"/>
                                    </a:rPr>
                                    <m:t>.</m:t>
                                  </m:r>
                                  <m:r>
                                    <a:rPr lang="en-US" b="0" i="1" smtClean="0">
                                      <a:latin typeface="Cambria Math"/>
                                    </a:rPr>
                                    <m:t>𝑗</m:t>
                                  </m:r>
                                </m:sub>
                              </m:sSub>
                            </m:e>
                          </m:nary>
                        </m:e>
                      </m:nary>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.1</m:t>
                          </m:r>
                        </m:sub>
                      </m:sSub>
                      <m:sSub>
                        <m:sSubPr>
                          <m:ctrlPr>
                            <a:rPr lang="en-US" b="0" i="1" smtClean="0">
                              <a:latin typeface="Cambria Math"/>
                            </a:rPr>
                          </m:ctrlPr>
                        </m:sSubPr>
                        <m:e>
                          <m:r>
                            <a:rPr lang="en-US" b="0" i="1" smtClean="0">
                              <a:latin typeface="Cambria Math"/>
                            </a:rPr>
                            <m:t>𝑝</m:t>
                          </m:r>
                        </m:e>
                        <m:sub>
                          <m:r>
                            <a:rPr lang="en-US" b="0" i="1" smtClean="0">
                              <a:latin typeface="Cambria Math"/>
                            </a:rPr>
                            <m:t>1.</m:t>
                          </m:r>
                        </m:sub>
                      </m:sSub>
                      <m:r>
                        <a:rPr lang="en-US" b="0" i="1" smtClean="0">
                          <a:latin typeface="Cambria Math"/>
                        </a:rPr>
                        <m:t>+</m:t>
                      </m:r>
                      <m:sSub>
                        <m:sSubPr>
                          <m:ctrlPr>
                            <a:rPr lang="en-US" i="1">
                              <a:latin typeface="Cambria Math"/>
                            </a:rPr>
                          </m:ctrlPr>
                        </m:sSubPr>
                        <m:e>
                          <m:r>
                            <a:rPr lang="en-US" i="1">
                              <a:latin typeface="Cambria Math"/>
                            </a:rPr>
                            <m:t>𝑝</m:t>
                          </m:r>
                        </m:e>
                        <m:sub>
                          <m:r>
                            <a:rPr lang="en-US" i="1">
                              <a:latin typeface="Cambria Math"/>
                            </a:rPr>
                            <m:t>.</m:t>
                          </m:r>
                          <m:r>
                            <a:rPr lang="en-US" b="0" i="1" smtClean="0">
                              <a:latin typeface="Cambria Math"/>
                            </a:rPr>
                            <m:t>2</m:t>
                          </m:r>
                        </m:sub>
                      </m:sSub>
                      <m:sSub>
                        <m:sSubPr>
                          <m:ctrlPr>
                            <a:rPr lang="en-US" i="1">
                              <a:latin typeface="Cambria Math"/>
                            </a:rPr>
                          </m:ctrlPr>
                        </m:sSubPr>
                        <m:e>
                          <m:r>
                            <a:rPr lang="en-US" i="1">
                              <a:latin typeface="Cambria Math"/>
                            </a:rPr>
                            <m:t>𝑝</m:t>
                          </m:r>
                        </m:e>
                        <m:sub>
                          <m:r>
                            <a:rPr lang="en-US" b="0" i="1" smtClean="0">
                              <a:latin typeface="Cambria Math"/>
                            </a:rPr>
                            <m:t>2</m:t>
                          </m:r>
                          <m:r>
                            <a:rPr lang="en-US" i="1">
                              <a:latin typeface="Cambria Math"/>
                            </a:rPr>
                            <m:t>.</m:t>
                          </m:r>
                        </m:sub>
                      </m:sSub>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143000" y="5029200"/>
                <a:ext cx="6477000" cy="87985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3"/>
              <p:cNvGraphicFramePr>
                <a:graphicFrameLocks/>
              </p:cNvGraphicFramePr>
              <p:nvPr>
                <p:extLst>
                  <p:ext uri="{D42A27DB-BD31-4B8C-83A1-F6EECF244321}">
                    <p14:modId xmlns:p14="http://schemas.microsoft.com/office/powerpoint/2010/main" val="3736875795"/>
                  </p:ext>
                </p:extLst>
              </p:nvPr>
            </p:nvGraphicFramePr>
            <p:xfrm>
              <a:off x="457201" y="1600200"/>
              <a:ext cx="8077199" cy="3017520"/>
            </p:xfrm>
            <a:graphic>
              <a:graphicData uri="http://schemas.openxmlformats.org/drawingml/2006/table">
                <a:tbl>
                  <a:tblPr firstRow="1" bandRow="1">
                    <a:tableStyleId>{2D5ABB26-0587-4C30-8999-92F81FD0307C}</a:tableStyleId>
                  </a:tblPr>
                  <a:tblGrid>
                    <a:gridCol w="1339575"/>
                    <a:gridCol w="1551087"/>
                    <a:gridCol w="1581839"/>
                    <a:gridCol w="1802349"/>
                    <a:gridCol w="1802349"/>
                  </a:tblGrid>
                  <a:tr h="370840">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gridSpan="2">
                      <a:txBody>
                        <a:bodyPr/>
                        <a:lstStyle/>
                        <a:p>
                          <a:pPr algn="ctr"/>
                          <a:r>
                            <a:rPr lang="en-US" sz="1400" dirty="0" smtClean="0">
                              <a:latin typeface="Verdana" pitchFamily="34" charset="0"/>
                              <a:ea typeface="Verdana" pitchFamily="34" charset="0"/>
                              <a:cs typeface="Verdana" pitchFamily="34" charset="0"/>
                            </a:rPr>
                            <a:t>Coder 2</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Marginal Row Probabilities</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370840">
                    <a:tc>
                      <a:txBody>
                        <a:bodyPr/>
                        <a:lstStyle/>
                        <a:p>
                          <a:endParaRPr lang="en-US"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Characteristic</a:t>
                          </a:r>
                          <a:r>
                            <a:rPr lang="en-US" sz="1400" baseline="0" dirty="0" smtClean="0">
                              <a:latin typeface="Verdana" pitchFamily="34" charset="0"/>
                              <a:ea typeface="Verdana" pitchFamily="34" charset="0"/>
                              <a:cs typeface="Verdana" pitchFamily="34" charset="0"/>
                            </a:rPr>
                            <a:t> Present (</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𝑗</m:t>
                                  </m:r>
                                </m:e>
                                <m:sub>
                                  <m:r>
                                    <a:rPr lang="en-US" sz="1400" b="0" i="1" baseline="0" smtClean="0">
                                      <a:latin typeface="Cambria Math"/>
                                    </a:rPr>
                                    <m:t>1</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Characteristic Not Present </a:t>
                          </a:r>
                          <a:r>
                            <a:rPr lang="en-US" sz="1400" baseline="0" dirty="0" smtClean="0">
                              <a:latin typeface="Verdana" pitchFamily="34" charset="0"/>
                              <a:ea typeface="Verdana" pitchFamily="34" charset="0"/>
                              <a:cs typeface="Verdana" pitchFamily="34" charset="0"/>
                            </a:rPr>
                            <a:t>(</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𝑗</m:t>
                                  </m:r>
                                </m:e>
                                <m:sub>
                                  <m:r>
                                    <a:rPr lang="en-US" sz="1400" b="0" i="1" baseline="0" smtClean="0">
                                      <a:latin typeface="Cambria Math"/>
                                    </a:rPr>
                                    <m:t>2</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𝑝</m:t>
                                    </m:r>
                                  </m:e>
                                  <m:sub>
                                    <m:r>
                                      <a:rPr lang="en-US" sz="1400" b="0" i="1" baseline="0" smtClean="0">
                                        <a:latin typeface="Cambria Math"/>
                                      </a:rPr>
                                      <m:t>𝑖</m:t>
                                    </m:r>
                                    <m:r>
                                      <a:rPr lang="en-US" sz="1400" b="0" i="1" baseline="0" smtClean="0">
                                        <a:latin typeface="Cambria Math"/>
                                      </a:rPr>
                                      <m:t>.</m:t>
                                    </m:r>
                                  </m:sub>
                                </m:sSub>
                              </m:oMath>
                            </m:oMathPara>
                          </a14:m>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r h="370840">
                    <a:tc rowSpan="2">
                      <a:txBody>
                        <a:bodyPr/>
                        <a:lstStyle/>
                        <a:p>
                          <a:r>
                            <a:rPr lang="en-US" sz="1400" dirty="0" smtClean="0">
                              <a:latin typeface="Verdana" pitchFamily="34" charset="0"/>
                              <a:ea typeface="Verdana" pitchFamily="34" charset="0"/>
                              <a:cs typeface="Verdana" pitchFamily="34" charset="0"/>
                            </a:rPr>
                            <a:t>Coder 1</a:t>
                          </a:r>
                          <a:endParaRPr lang="en-US" sz="1400" dirty="0">
                            <a:latin typeface="Verdana" pitchFamily="34" charset="0"/>
                            <a:ea typeface="Verdana" pitchFamily="34" charset="0"/>
                            <a:cs typeface="Verdana"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Verdana" pitchFamily="34" charset="0"/>
                              <a:ea typeface="Verdana" pitchFamily="34" charset="0"/>
                              <a:cs typeface="Verdana" pitchFamily="34" charset="0"/>
                            </a:rPr>
                            <a:t>Characteristic Present </a:t>
                          </a:r>
                          <a:r>
                            <a:rPr lang="en-US" sz="1400" baseline="0" dirty="0" smtClean="0">
                              <a:latin typeface="Verdana" pitchFamily="34" charset="0"/>
                              <a:ea typeface="Verdana" pitchFamily="34" charset="0"/>
                              <a:cs typeface="Verdana" pitchFamily="34" charset="0"/>
                            </a:rPr>
                            <a:t>(</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𝑖</m:t>
                                  </m:r>
                                </m:e>
                                <m:sub>
                                  <m:r>
                                    <a:rPr lang="en-US" sz="1400" b="0" i="1" baseline="0" smtClean="0">
                                      <a:latin typeface="Cambria Math"/>
                                    </a:rPr>
                                    <m:t>1</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L>
                          <a:noFill/>
                        </a:lnL>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𝑐</m:t>
                                    </m:r>
                                  </m:e>
                                  <m:sub>
                                    <m:r>
                                      <a:rPr lang="en-US" sz="1400" b="0" i="1" baseline="0" smtClean="0">
                                        <a:latin typeface="Cambria Math"/>
                                      </a:rPr>
                                      <m:t>11</m:t>
                                    </m:r>
                                  </m:sub>
                                </m:sSub>
                              </m:oMath>
                            </m:oMathPara>
                          </a14:m>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𝑐</m:t>
                                    </m:r>
                                  </m:e>
                                  <m:sub>
                                    <m:r>
                                      <a:rPr lang="en-US" sz="1400" b="0" i="1" baseline="0" smtClean="0">
                                        <a:latin typeface="Cambria Math"/>
                                      </a:rPr>
                                      <m:t>21</m:t>
                                    </m:r>
                                  </m:sub>
                                </m:sSub>
                              </m:oMath>
                            </m:oMathPara>
                          </a14:m>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𝑝</m:t>
                                    </m:r>
                                  </m:e>
                                  <m:sub>
                                    <m:r>
                                      <a:rPr lang="en-US" sz="1400" b="0" i="1" baseline="0" smtClean="0">
                                        <a:latin typeface="Cambria Math"/>
                                      </a:rPr>
                                      <m:t>1.</m:t>
                                    </m:r>
                                  </m:sub>
                                </m:sSub>
                                <m:r>
                                  <a:rPr lang="en-US" sz="1400" b="0" i="1" baseline="0" smtClean="0">
                                    <a:latin typeface="Cambria Math"/>
                                  </a:rPr>
                                  <m:t>=</m:t>
                                </m:r>
                                <m:f>
                                  <m:fPr>
                                    <m:ctrlPr>
                                      <a:rPr lang="en-US" sz="1400" b="0" i="1" baseline="0" smtClean="0">
                                        <a:latin typeface="Cambria Math"/>
                                      </a:rPr>
                                    </m:ctrlPr>
                                  </m:fPr>
                                  <m:num>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11</m:t>
                                        </m:r>
                                      </m:sub>
                                    </m:sSub>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21</m:t>
                                        </m:r>
                                      </m:sub>
                                    </m:sSub>
                                    <m:r>
                                      <a:rPr lang="en-US" sz="1400" b="0" i="1" baseline="0" smtClean="0">
                                        <a:latin typeface="Cambria Math"/>
                                      </a:rPr>
                                      <m:t>)</m:t>
                                    </m:r>
                                  </m:num>
                                  <m:den>
                                    <m:r>
                                      <a:rPr lang="en-US" sz="1400" b="0" i="1" baseline="0" smtClean="0">
                                        <a:latin typeface="Cambria Math"/>
                                      </a:rPr>
                                      <m:t>𝑁</m:t>
                                    </m:r>
                                  </m:den>
                                </m:f>
                              </m:oMath>
                            </m:oMathPara>
                          </a14:m>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370840">
                    <a:tc vMerge="1">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Characteristic Not Present </a:t>
                          </a:r>
                          <a:r>
                            <a:rPr lang="en-US" sz="1400" baseline="0" dirty="0" smtClean="0">
                              <a:latin typeface="Verdana" pitchFamily="34" charset="0"/>
                              <a:ea typeface="Verdana" pitchFamily="34" charset="0"/>
                              <a:cs typeface="Verdana" pitchFamily="34" charset="0"/>
                            </a:rPr>
                            <a:t>(</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𝑖</m:t>
                                  </m:r>
                                </m:e>
                                <m:sub>
                                  <m:r>
                                    <a:rPr lang="en-US" sz="1400" b="0" i="1" baseline="0" smtClean="0">
                                      <a:latin typeface="Cambria Math"/>
                                    </a:rPr>
                                    <m:t>2</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L>
                          <a:noFill/>
                        </a:ln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𝑐</m:t>
                                    </m:r>
                                  </m:e>
                                  <m:sub>
                                    <m:r>
                                      <a:rPr lang="en-US" sz="1400" b="0" i="1" baseline="0" smtClean="0">
                                        <a:latin typeface="Cambria Math"/>
                                      </a:rPr>
                                      <m:t>12</m:t>
                                    </m:r>
                                  </m:sub>
                                </m:sSub>
                              </m:oMath>
                            </m:oMathPara>
                          </a14:m>
                          <a:endParaRPr lang="en-US" sz="1400" dirty="0">
                            <a:latin typeface="Verdana" pitchFamily="34" charset="0"/>
                            <a:ea typeface="Verdana" pitchFamily="34" charset="0"/>
                            <a:cs typeface="Verdana"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𝑐</m:t>
                                    </m:r>
                                  </m:e>
                                  <m:sub>
                                    <m:r>
                                      <a:rPr lang="en-US" sz="1400" b="0" i="1" baseline="0" smtClean="0">
                                        <a:latin typeface="Cambria Math"/>
                                      </a:rPr>
                                      <m:t>22</m:t>
                                    </m:r>
                                  </m:sub>
                                </m:sSub>
                              </m:oMath>
                            </m:oMathPara>
                          </a14:m>
                          <a:endParaRPr lang="en-US" sz="1400" dirty="0">
                            <a:latin typeface="Verdana" pitchFamily="34" charset="0"/>
                            <a:ea typeface="Verdana" pitchFamily="34" charset="0"/>
                            <a:cs typeface="Verdana"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𝑝</m:t>
                                    </m:r>
                                  </m:e>
                                  <m:sub>
                                    <m:r>
                                      <a:rPr lang="en-US" sz="1400" b="0" i="1" baseline="0" smtClean="0">
                                        <a:latin typeface="Cambria Math"/>
                                      </a:rPr>
                                      <m:t>2.</m:t>
                                    </m:r>
                                  </m:sub>
                                </m:sSub>
                                <m:r>
                                  <a:rPr lang="en-US" sz="1400" b="0" i="1" baseline="0" smtClean="0">
                                    <a:latin typeface="Cambria Math"/>
                                  </a:rPr>
                                  <m:t>=</m:t>
                                </m:r>
                                <m:f>
                                  <m:fPr>
                                    <m:ctrlPr>
                                      <a:rPr lang="en-US" sz="1400" b="0" i="1" baseline="0" smtClean="0">
                                        <a:latin typeface="Cambria Math"/>
                                      </a:rPr>
                                    </m:ctrlPr>
                                  </m:fPr>
                                  <m:num>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12</m:t>
                                        </m:r>
                                      </m:sub>
                                    </m:sSub>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22</m:t>
                                        </m:r>
                                      </m:sub>
                                    </m:sSub>
                                    <m:r>
                                      <a:rPr lang="en-US" sz="1400" b="0" i="1" baseline="0" smtClean="0">
                                        <a:latin typeface="Cambria Math"/>
                                      </a:rPr>
                                      <m:t>)</m:t>
                                    </m:r>
                                  </m:num>
                                  <m:den>
                                    <m:r>
                                      <a:rPr lang="en-US" sz="1400" b="0" i="1" baseline="0" smtClean="0">
                                        <a:latin typeface="Cambria Math"/>
                                      </a:rPr>
                                      <m:t>𝑁</m:t>
                                    </m:r>
                                  </m:den>
                                </m:f>
                              </m:oMath>
                            </m:oMathPara>
                          </a14:m>
                          <a:endParaRPr lang="en-US" sz="1400" dirty="0">
                            <a:latin typeface="Verdana" pitchFamily="34" charset="0"/>
                            <a:ea typeface="Verdana" pitchFamily="34" charset="0"/>
                            <a:cs typeface="Verdana" pitchFamily="34" charset="0"/>
                          </a:endParaRPr>
                        </a:p>
                      </a:txBody>
                      <a:tcPr anchor="ctr"/>
                    </a:tc>
                  </a:tr>
                  <a:tr h="370840">
                    <a:tc>
                      <a:txBody>
                        <a:bodyPr/>
                        <a:lstStyle/>
                        <a:p>
                          <a:r>
                            <a:rPr lang="en-US" sz="1400" dirty="0" smtClean="0">
                              <a:latin typeface="Verdana" pitchFamily="34" charset="0"/>
                              <a:ea typeface="Verdana" pitchFamily="34" charset="0"/>
                              <a:cs typeface="Verdana" pitchFamily="34" charset="0"/>
                            </a:rPr>
                            <a:t>Marginal Column Probabilities</a:t>
                          </a:r>
                          <a:endParaRPr lang="en-US" sz="1400" dirty="0">
                            <a:latin typeface="Verdana" pitchFamily="34" charset="0"/>
                            <a:ea typeface="Verdana" pitchFamily="34" charset="0"/>
                            <a:cs typeface="Verdana"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𝑝</m:t>
                                    </m:r>
                                  </m:e>
                                  <m:sub>
                                    <m:r>
                                      <a:rPr lang="en-US" sz="1400" b="0" i="1" baseline="0" smtClean="0">
                                        <a:latin typeface="Cambria Math"/>
                                      </a:rPr>
                                      <m:t>.</m:t>
                                    </m:r>
                                    <m:r>
                                      <a:rPr lang="en-US" sz="1400" b="0" i="1" baseline="0" smtClean="0">
                                        <a:latin typeface="Cambria Math"/>
                                      </a:rPr>
                                      <m:t>𝑗</m:t>
                                    </m:r>
                                  </m:sub>
                                </m:sSub>
                              </m:oMath>
                            </m:oMathPara>
                          </a14:m>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𝑝</m:t>
                                    </m:r>
                                  </m:e>
                                  <m:sub>
                                    <m:r>
                                      <a:rPr lang="en-US" sz="1400" b="0" i="1" baseline="0" smtClean="0">
                                        <a:latin typeface="Cambria Math"/>
                                      </a:rPr>
                                      <m:t>.1</m:t>
                                    </m:r>
                                  </m:sub>
                                </m:sSub>
                                <m:r>
                                  <a:rPr lang="en-US" sz="1400" b="0" i="1" baseline="0" smtClean="0">
                                    <a:latin typeface="Cambria Math"/>
                                  </a:rPr>
                                  <m:t>=</m:t>
                                </m:r>
                                <m:f>
                                  <m:fPr>
                                    <m:ctrlPr>
                                      <a:rPr lang="en-US" sz="1400" b="0" i="1" baseline="0" smtClean="0">
                                        <a:latin typeface="Cambria Math"/>
                                      </a:rPr>
                                    </m:ctrlPr>
                                  </m:fPr>
                                  <m:num>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11</m:t>
                                        </m:r>
                                      </m:sub>
                                    </m:sSub>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12</m:t>
                                        </m:r>
                                      </m:sub>
                                    </m:sSub>
                                    <m:r>
                                      <a:rPr lang="en-US" sz="1400" b="0" i="1" baseline="0" smtClean="0">
                                        <a:latin typeface="Cambria Math"/>
                                      </a:rPr>
                                      <m:t>)</m:t>
                                    </m:r>
                                  </m:num>
                                  <m:den>
                                    <m:r>
                                      <a:rPr lang="en-US" sz="1400" b="0" i="1" baseline="0" smtClean="0">
                                        <a:latin typeface="Cambria Math"/>
                                      </a:rPr>
                                      <m:t>𝑁</m:t>
                                    </m:r>
                                  </m:den>
                                </m:f>
                              </m:oMath>
                            </m:oMathPara>
                          </a14:m>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𝑝</m:t>
                                    </m:r>
                                  </m:e>
                                  <m:sub>
                                    <m:r>
                                      <a:rPr lang="en-US" sz="1400" b="0" i="1" baseline="0" smtClean="0">
                                        <a:latin typeface="Cambria Math"/>
                                      </a:rPr>
                                      <m:t>.2</m:t>
                                    </m:r>
                                  </m:sub>
                                </m:sSub>
                                <m:r>
                                  <a:rPr lang="en-US" sz="1400" b="0" i="1" baseline="0" smtClean="0">
                                    <a:latin typeface="Cambria Math"/>
                                  </a:rPr>
                                  <m:t>=</m:t>
                                </m:r>
                                <m:f>
                                  <m:fPr>
                                    <m:ctrlPr>
                                      <a:rPr lang="en-US" sz="1400" b="0" i="1" baseline="0" smtClean="0">
                                        <a:latin typeface="Cambria Math"/>
                                      </a:rPr>
                                    </m:ctrlPr>
                                  </m:fPr>
                                  <m:num>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21</m:t>
                                        </m:r>
                                      </m:sub>
                                    </m:sSub>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22</m:t>
                                        </m:r>
                                      </m:sub>
                                    </m:sSub>
                                    <m:r>
                                      <a:rPr lang="en-US" sz="1400" b="0" i="1" baseline="0" smtClean="0">
                                        <a:latin typeface="Cambria Math"/>
                                      </a:rPr>
                                      <m:t>)</m:t>
                                    </m:r>
                                  </m:num>
                                  <m:den>
                                    <m:r>
                                      <a:rPr lang="en-US" sz="1400" b="0" i="1" baseline="0" smtClean="0">
                                        <a:latin typeface="Cambria Math"/>
                                      </a:rPr>
                                      <m:t>𝑁</m:t>
                                    </m:r>
                                  </m:den>
                                </m:f>
                              </m:oMath>
                            </m:oMathPara>
                          </a14:m>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a:rPr lang="en-US" sz="1400" i="1" baseline="0" smtClean="0">
                                  <a:latin typeface="Cambria Math"/>
                                </a:rPr>
                                <m:t>𝑁</m:t>
                              </m:r>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11</m:t>
                                  </m:r>
                                </m:sub>
                              </m:sSub>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12</m:t>
                                  </m:r>
                                </m:sub>
                              </m:sSub>
                              <m:r>
                                <a:rPr lang="en-US" sz="1400" b="0" i="0"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21</m:t>
                                  </m:r>
                                </m:sub>
                              </m:sSub>
                              <m:r>
                                <a:rPr lang="en-US" sz="1400" b="0" i="1" baseline="0" smtClean="0">
                                  <a:latin typeface="Cambria Math"/>
                                </a:rPr>
                                <m:t>+</m:t>
                              </m:r>
                              <m:sSub>
                                <m:sSubPr>
                                  <m:ctrlPr>
                                    <a:rPr lang="en-US" sz="1400" b="0" i="1" baseline="0" smtClean="0">
                                      <a:latin typeface="Cambria Math"/>
                                    </a:rPr>
                                  </m:ctrlPr>
                                </m:sSubPr>
                                <m:e>
                                  <m:r>
                                    <a:rPr lang="en-US" sz="1400" b="0" i="1" baseline="0" smtClean="0">
                                      <a:latin typeface="Cambria Math"/>
                                    </a:rPr>
                                    <m:t>𝑐</m:t>
                                  </m:r>
                                </m:e>
                                <m:sub>
                                  <m:r>
                                    <a:rPr lang="en-US" sz="1400" b="0" i="1" baseline="0" smtClean="0">
                                      <a:latin typeface="Cambria Math"/>
                                    </a:rPr>
                                    <m:t>22</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6" name="Content Placeholder 3"/>
              <p:cNvGraphicFramePr>
                <a:graphicFrameLocks/>
              </p:cNvGraphicFramePr>
              <p:nvPr>
                <p:extLst>
                  <p:ext uri="{D42A27DB-BD31-4B8C-83A1-F6EECF244321}">
                    <p14:modId xmlns:p14="http://schemas.microsoft.com/office/powerpoint/2010/main" val="3736875795"/>
                  </p:ext>
                </p:extLst>
              </p:nvPr>
            </p:nvGraphicFramePr>
            <p:xfrm>
              <a:off x="457201" y="1600200"/>
              <a:ext cx="8077199" cy="3017520"/>
            </p:xfrm>
            <a:graphic>
              <a:graphicData uri="http://schemas.openxmlformats.org/drawingml/2006/table">
                <a:tbl>
                  <a:tblPr firstRow="1" bandRow="1">
                    <a:tableStyleId>{2D5ABB26-0587-4C30-8999-92F81FD0307C}</a:tableStyleId>
                  </a:tblPr>
                  <a:tblGrid>
                    <a:gridCol w="1339575"/>
                    <a:gridCol w="1551087"/>
                    <a:gridCol w="1581839"/>
                    <a:gridCol w="1802349"/>
                    <a:gridCol w="1802349"/>
                  </a:tblGrid>
                  <a:tr h="518160">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gridSpan="2">
                      <a:txBody>
                        <a:bodyPr/>
                        <a:lstStyle/>
                        <a:p>
                          <a:pPr algn="ctr"/>
                          <a:r>
                            <a:rPr lang="en-US" sz="1400" dirty="0" smtClean="0">
                              <a:latin typeface="Verdana" pitchFamily="34" charset="0"/>
                              <a:ea typeface="Verdana" pitchFamily="34" charset="0"/>
                              <a:cs typeface="Verdana" pitchFamily="34" charset="0"/>
                            </a:rPr>
                            <a:t>Coder 2</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Marginal Row Probabilities</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518160">
                    <a:tc>
                      <a:txBody>
                        <a:bodyPr/>
                        <a:lstStyle/>
                        <a:p>
                          <a:endParaRPr lang="en-US"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4"/>
                          <a:stretch>
                            <a:fillRect l="-182308" t="-101176" r="-227308" b="-392941"/>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4"/>
                          <a:stretch>
                            <a:fillRect l="-248814" t="-101176" r="-100339" b="-392941"/>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4"/>
                          <a:stretch>
                            <a:fillRect l="-347635" t="-101176" b="-392941"/>
                          </a:stretch>
                        </a:blipFill>
                      </a:tcPr>
                    </a:tc>
                  </a:tr>
                  <a:tr h="518160">
                    <a:tc rowSpan="2">
                      <a:txBody>
                        <a:bodyPr/>
                        <a:lstStyle/>
                        <a:p>
                          <a:r>
                            <a:rPr lang="en-US" sz="1400" dirty="0" smtClean="0">
                              <a:latin typeface="Verdana" pitchFamily="34" charset="0"/>
                              <a:ea typeface="Verdana" pitchFamily="34" charset="0"/>
                              <a:cs typeface="Verdana" pitchFamily="34" charset="0"/>
                            </a:rPr>
                            <a:t>Coder 1</a:t>
                          </a:r>
                          <a:endParaRPr lang="en-US" sz="1400" dirty="0">
                            <a:latin typeface="Verdana" pitchFamily="34" charset="0"/>
                            <a:ea typeface="Verdana" pitchFamily="34" charset="0"/>
                            <a:cs typeface="Verdana"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a:noFill/>
                        </a:lnL>
                        <a:lnT w="12700" cap="flat" cmpd="sng" algn="ctr">
                          <a:solidFill>
                            <a:schemeClr val="tx1"/>
                          </a:solidFill>
                          <a:prstDash val="solid"/>
                          <a:round/>
                          <a:headEnd type="none" w="med" len="med"/>
                          <a:tailEnd type="none" w="med" len="med"/>
                        </a:lnT>
                        <a:blipFill rotWithShape="1">
                          <a:blip r:embed="rId4"/>
                          <a:stretch>
                            <a:fillRect l="-86614" t="-201176" r="-335039" b="-292941"/>
                          </a:stretch>
                        </a:blipFill>
                      </a:tcPr>
                    </a:tc>
                    <a:tc>
                      <a:txBody>
                        <a:bodyPr/>
                        <a:lstStyle/>
                        <a:p>
                          <a:endParaRPr lang="en-US"/>
                        </a:p>
                      </a:txBody>
                      <a:tcPr anchor="ctr">
                        <a:lnT w="12700" cap="flat" cmpd="sng" algn="ctr">
                          <a:solidFill>
                            <a:schemeClr val="tx1"/>
                          </a:solidFill>
                          <a:prstDash val="solid"/>
                          <a:round/>
                          <a:headEnd type="none" w="med" len="med"/>
                          <a:tailEnd type="none" w="med" len="med"/>
                        </a:lnT>
                        <a:blipFill rotWithShape="1">
                          <a:blip r:embed="rId4"/>
                          <a:stretch>
                            <a:fillRect l="-182308" t="-201176" r="-227308" b="-292941"/>
                          </a:stretch>
                        </a:blipFill>
                      </a:tcPr>
                    </a:tc>
                    <a:tc>
                      <a:txBody>
                        <a:bodyPr/>
                        <a:lstStyle/>
                        <a:p>
                          <a:endParaRPr lang="en-US"/>
                        </a:p>
                      </a:txBody>
                      <a:tcPr anchor="ctr">
                        <a:lnT w="12700" cap="flat" cmpd="sng" algn="ctr">
                          <a:solidFill>
                            <a:schemeClr val="tx1"/>
                          </a:solidFill>
                          <a:prstDash val="solid"/>
                          <a:round/>
                          <a:headEnd type="none" w="med" len="med"/>
                          <a:tailEnd type="none" w="med" len="med"/>
                        </a:lnT>
                        <a:blipFill rotWithShape="1">
                          <a:blip r:embed="rId4"/>
                          <a:stretch>
                            <a:fillRect l="-248814" t="-201176" r="-100339" b="-292941"/>
                          </a:stretch>
                        </a:blipFill>
                      </a:tcPr>
                    </a:tc>
                    <a:tc>
                      <a:txBody>
                        <a:bodyPr/>
                        <a:lstStyle/>
                        <a:p>
                          <a:endParaRPr lang="en-US"/>
                        </a:p>
                      </a:txBody>
                      <a:tcPr anchor="ctr">
                        <a:lnT w="12700" cap="flat" cmpd="sng" algn="ctr">
                          <a:solidFill>
                            <a:schemeClr val="tx1"/>
                          </a:solidFill>
                          <a:prstDash val="solid"/>
                          <a:round/>
                          <a:headEnd type="none" w="med" len="med"/>
                          <a:tailEnd type="none" w="med" len="med"/>
                        </a:lnT>
                        <a:blipFill rotWithShape="1">
                          <a:blip r:embed="rId4"/>
                          <a:stretch>
                            <a:fillRect l="-347635" t="-201176" b="-292941"/>
                          </a:stretch>
                        </a:blipFill>
                      </a:tcPr>
                    </a:tc>
                  </a:tr>
                  <a:tr h="731520">
                    <a:tc vMerge="1">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a:p>
                      </a:txBody>
                      <a:tcPr anchor="ctr">
                        <a:lnL>
                          <a:noFill/>
                        </a:lnL>
                        <a:blipFill rotWithShape="1">
                          <a:blip r:embed="rId4"/>
                          <a:stretch>
                            <a:fillRect l="-86614" t="-213333" r="-335039" b="-107500"/>
                          </a:stretch>
                        </a:blipFill>
                      </a:tcPr>
                    </a:tc>
                    <a:tc>
                      <a:txBody>
                        <a:bodyPr/>
                        <a:lstStyle/>
                        <a:p>
                          <a:endParaRPr lang="en-US"/>
                        </a:p>
                      </a:txBody>
                      <a:tcPr anchor="ctr">
                        <a:blipFill rotWithShape="1">
                          <a:blip r:embed="rId4"/>
                          <a:stretch>
                            <a:fillRect l="-182308" t="-213333" r="-227308" b="-107500"/>
                          </a:stretch>
                        </a:blipFill>
                      </a:tcPr>
                    </a:tc>
                    <a:tc>
                      <a:txBody>
                        <a:bodyPr/>
                        <a:lstStyle/>
                        <a:p>
                          <a:endParaRPr lang="en-US"/>
                        </a:p>
                      </a:txBody>
                      <a:tcPr anchor="ctr">
                        <a:blipFill rotWithShape="1">
                          <a:blip r:embed="rId4"/>
                          <a:stretch>
                            <a:fillRect l="-248814" t="-213333" r="-100339" b="-107500"/>
                          </a:stretch>
                        </a:blipFill>
                      </a:tcPr>
                    </a:tc>
                    <a:tc>
                      <a:txBody>
                        <a:bodyPr/>
                        <a:lstStyle/>
                        <a:p>
                          <a:endParaRPr lang="en-US"/>
                        </a:p>
                      </a:txBody>
                      <a:tcPr anchor="ctr">
                        <a:blipFill rotWithShape="1">
                          <a:blip r:embed="rId4"/>
                          <a:stretch>
                            <a:fillRect l="-347635" t="-213333" b="-107500"/>
                          </a:stretch>
                        </a:blipFill>
                      </a:tcPr>
                    </a:tc>
                  </a:tr>
                  <a:tr h="731520">
                    <a:tc>
                      <a:txBody>
                        <a:bodyPr/>
                        <a:lstStyle/>
                        <a:p>
                          <a:r>
                            <a:rPr lang="en-US" sz="1400" dirty="0" smtClean="0">
                              <a:latin typeface="Verdana" pitchFamily="34" charset="0"/>
                              <a:ea typeface="Verdana" pitchFamily="34" charset="0"/>
                              <a:cs typeface="Verdana" pitchFamily="34" charset="0"/>
                            </a:rPr>
                            <a:t>Marginal Column Probabilities</a:t>
                          </a:r>
                          <a:endParaRPr lang="en-US" sz="1400" dirty="0">
                            <a:latin typeface="Verdana" pitchFamily="34" charset="0"/>
                            <a:ea typeface="Verdana" pitchFamily="34" charset="0"/>
                            <a:cs typeface="Verdana"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4"/>
                          <a:stretch>
                            <a:fillRect l="-86614" t="-313333" r="-335039" b="-7500"/>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4"/>
                          <a:stretch>
                            <a:fillRect l="-182308" t="-313333" r="-227308" b="-7500"/>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4"/>
                          <a:stretch>
                            <a:fillRect l="-248814" t="-313333" r="-100339" b="-7500"/>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4"/>
                          <a:stretch>
                            <a:fillRect l="-347635" t="-313333" b="-7500"/>
                          </a:stretch>
                        </a:blipFill>
                      </a:tcPr>
                    </a:tc>
                  </a:tr>
                </a:tbl>
              </a:graphicData>
            </a:graphic>
          </p:graphicFrame>
        </mc:Fallback>
      </mc:AlternateContent>
    </p:spTree>
    <p:extLst>
      <p:ext uri="{BB962C8B-B14F-4D97-AF65-F5344CB8AC3E}">
        <p14:creationId xmlns:p14="http://schemas.microsoft.com/office/powerpoint/2010/main" val="3844356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Cohen’s Kappa</a:t>
            </a:r>
            <a:endParaRPr lang="en-US" dirty="0">
              <a:solidFill>
                <a:srgbClr val="4F81BD"/>
              </a:solidFill>
            </a:endParaRPr>
          </a:p>
        </p:txBody>
      </p:sp>
      <mc:AlternateContent xmlns:mc="http://schemas.openxmlformats.org/markup-compatibility/2006" xmlns:a14="http://schemas.microsoft.com/office/drawing/2010/main">
        <mc:Choice Requires="a14">
          <p:sp>
            <p:nvSpPr>
              <p:cNvPr id="5" name="TextBox 4"/>
              <p:cNvSpPr txBox="1"/>
              <p:nvPr/>
            </p:nvSpPr>
            <p:spPr>
              <a:xfrm>
                <a:off x="838200" y="5029200"/>
                <a:ext cx="7734300" cy="646331"/>
              </a:xfrm>
              <a:prstGeom prst="rect">
                <a:avLst/>
              </a:prstGeom>
              <a:noFill/>
            </p:spPr>
            <p:txBody>
              <a:bodyPr wrap="square" rtlCol="0">
                <a:spAutoFit/>
              </a:bodyPr>
              <a:lstStyle/>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38200" y="5029200"/>
                <a:ext cx="7734300" cy="64633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838200" y="5791200"/>
                <a:ext cx="7467600" cy="6833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i="1" smtClean="0">
                          <a:latin typeface="Cambria Math"/>
                        </a:rPr>
                        <m:t>𝜅</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𝑝</m:t>
                              </m:r>
                            </m:e>
                            <m:sub>
                              <m:r>
                                <m:rPr>
                                  <m:sty m:val="p"/>
                                </m:rPr>
                                <a:rPr lang="en-US">
                                  <a:latin typeface="Cambria Math"/>
                                </a:rPr>
                                <m:t>o</m:t>
                              </m:r>
                            </m:sub>
                          </m:sSub>
                          <m:r>
                            <a:rPr lang="en-US" i="1">
                              <a:latin typeface="Cambria Math"/>
                            </a:rPr>
                            <m:t>−</m:t>
                          </m:r>
                          <m:sSub>
                            <m:sSubPr>
                              <m:ctrlPr>
                                <a:rPr lang="en-US" i="1">
                                  <a:latin typeface="Cambria Math"/>
                                </a:rPr>
                              </m:ctrlPr>
                            </m:sSubPr>
                            <m:e>
                              <m:r>
                                <a:rPr lang="en-US" i="1">
                                  <a:latin typeface="Cambria Math"/>
                                </a:rPr>
                                <m:t>𝑝</m:t>
                              </m:r>
                            </m:e>
                            <m:sub>
                              <m:r>
                                <m:rPr>
                                  <m:sty m:val="p"/>
                                </m:rPr>
                                <a:rPr lang="en-US">
                                  <a:latin typeface="Cambria Math"/>
                                </a:rPr>
                                <m:t>e</m:t>
                              </m:r>
                            </m:sub>
                          </m:sSub>
                        </m:num>
                        <m:den>
                          <m:r>
                            <a:rPr lang="en-US" i="1">
                              <a:latin typeface="Cambria Math"/>
                            </a:rPr>
                            <m:t>1−</m:t>
                          </m:r>
                          <m:sSub>
                            <m:sSubPr>
                              <m:ctrlPr>
                                <a:rPr lang="en-US" i="1">
                                  <a:latin typeface="Cambria Math"/>
                                </a:rPr>
                              </m:ctrlPr>
                            </m:sSubPr>
                            <m:e>
                              <m:r>
                                <a:rPr lang="en-US" i="1">
                                  <a:latin typeface="Cambria Math"/>
                                </a:rPr>
                                <m:t>𝑝</m:t>
                              </m:r>
                            </m:e>
                            <m:sub>
                              <m:r>
                                <m:rPr>
                                  <m:sty m:val="p"/>
                                </m:rPr>
                                <a:rPr lang="en-US">
                                  <a:latin typeface="Cambria Math"/>
                                </a:rPr>
                                <m:t>e</m:t>
                              </m:r>
                            </m:sub>
                          </m:sSub>
                        </m:den>
                      </m:f>
                      <m:r>
                        <a:rPr lang="en-US" b="0" i="1" smtClean="0">
                          <a:latin typeface="Cambria Math"/>
                        </a:rPr>
                        <m:t>=</m:t>
                      </m:r>
                      <m:f>
                        <m:fPr>
                          <m:ctrlPr>
                            <a:rPr lang="en-US" b="0" i="1" smtClean="0">
                              <a:latin typeface="Cambria Math"/>
                            </a:rPr>
                          </m:ctrlPr>
                        </m:fPr>
                        <m:num>
                          <m:r>
                            <a:rPr lang="en-US" b="0" i="1" smtClean="0">
                              <a:latin typeface="Cambria Math"/>
                            </a:rPr>
                            <m:t>.9943−.9045</m:t>
                          </m:r>
                        </m:num>
                        <m:den>
                          <m:r>
                            <a:rPr lang="en-US" b="0" i="1" smtClean="0">
                              <a:latin typeface="Cambria Math"/>
                            </a:rPr>
                            <m:t>1−.9045</m:t>
                          </m:r>
                        </m:den>
                      </m:f>
                      <m:r>
                        <a:rPr lang="en-US" b="0" i="1" smtClean="0">
                          <a:latin typeface="Cambria Math"/>
                        </a:rPr>
                        <m:t>=</m:t>
                      </m:r>
                      <m:f>
                        <m:fPr>
                          <m:ctrlPr>
                            <a:rPr lang="en-US" b="0" i="1" smtClean="0">
                              <a:latin typeface="Cambria Math"/>
                            </a:rPr>
                          </m:ctrlPr>
                        </m:fPr>
                        <m:num>
                          <m:r>
                            <a:rPr lang="en-US" b="0" i="1" smtClean="0">
                              <a:latin typeface="Cambria Math"/>
                            </a:rPr>
                            <m:t>.0898</m:t>
                          </m:r>
                        </m:num>
                        <m:den>
                          <m:r>
                            <a:rPr lang="en-US" b="0" i="1" smtClean="0">
                              <a:latin typeface="Cambria Math"/>
                            </a:rPr>
                            <m:t>.0955</m:t>
                          </m:r>
                        </m:den>
                      </m:f>
                      <m:r>
                        <a:rPr lang="en-US" b="0" i="1" smtClean="0">
                          <a:latin typeface="Cambria Math"/>
                        </a:rPr>
                        <m:t>=.9043</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838200" y="5791200"/>
                <a:ext cx="7467600" cy="68339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Content Placeholder 3"/>
              <p:cNvGraphicFramePr>
                <a:graphicFrameLocks/>
              </p:cNvGraphicFramePr>
              <p:nvPr>
                <p:extLst>
                  <p:ext uri="{D42A27DB-BD31-4B8C-83A1-F6EECF244321}">
                    <p14:modId xmlns:p14="http://schemas.microsoft.com/office/powerpoint/2010/main" val="3433047905"/>
                  </p:ext>
                </p:extLst>
              </p:nvPr>
            </p:nvGraphicFramePr>
            <p:xfrm>
              <a:off x="457201" y="1600200"/>
              <a:ext cx="8077199" cy="3017520"/>
            </p:xfrm>
            <a:graphic>
              <a:graphicData uri="http://schemas.openxmlformats.org/drawingml/2006/table">
                <a:tbl>
                  <a:tblPr firstRow="1" bandRow="1">
                    <a:tableStyleId>{2D5ABB26-0587-4C30-8999-92F81FD0307C}</a:tableStyleId>
                  </a:tblPr>
                  <a:tblGrid>
                    <a:gridCol w="1339575"/>
                    <a:gridCol w="1551087"/>
                    <a:gridCol w="1581839"/>
                    <a:gridCol w="1802349"/>
                    <a:gridCol w="1802349"/>
                  </a:tblGrid>
                  <a:tr h="370840">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gridSpan="2">
                      <a:txBody>
                        <a:bodyPr/>
                        <a:lstStyle/>
                        <a:p>
                          <a:pPr algn="ctr"/>
                          <a:r>
                            <a:rPr lang="en-US" sz="1400" dirty="0" smtClean="0">
                              <a:latin typeface="Verdana" pitchFamily="34" charset="0"/>
                              <a:ea typeface="Verdana" pitchFamily="34" charset="0"/>
                              <a:cs typeface="Verdana" pitchFamily="34" charset="0"/>
                            </a:rPr>
                            <a:t>Coder 2</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Marginal Row Probabilities</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370840">
                    <a:tc>
                      <a:txBody>
                        <a:bodyPr/>
                        <a:lstStyle/>
                        <a:p>
                          <a:endParaRPr lang="en-US"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Characteristic</a:t>
                          </a:r>
                          <a:r>
                            <a:rPr lang="en-US" sz="1400" baseline="0" dirty="0" smtClean="0">
                              <a:latin typeface="Verdana" pitchFamily="34" charset="0"/>
                              <a:ea typeface="Verdana" pitchFamily="34" charset="0"/>
                              <a:cs typeface="Verdana" pitchFamily="34" charset="0"/>
                            </a:rPr>
                            <a:t> Present (</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𝑗</m:t>
                                  </m:r>
                                </m:e>
                                <m:sub>
                                  <m:r>
                                    <a:rPr lang="en-US" sz="1400" b="0" i="1" baseline="0" smtClean="0">
                                      <a:latin typeface="Cambria Math"/>
                                    </a:rPr>
                                    <m:t>1</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Characteristic Not Present </a:t>
                          </a:r>
                          <a:r>
                            <a:rPr lang="en-US" sz="1400" baseline="0" dirty="0" smtClean="0">
                              <a:latin typeface="Verdana" pitchFamily="34" charset="0"/>
                              <a:ea typeface="Verdana" pitchFamily="34" charset="0"/>
                              <a:cs typeface="Verdana" pitchFamily="34" charset="0"/>
                            </a:rPr>
                            <a:t>(</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𝑗</m:t>
                                  </m:r>
                                </m:e>
                                <m:sub>
                                  <m:r>
                                    <a:rPr lang="en-US" sz="1400" b="0" i="1" baseline="0" smtClean="0">
                                      <a:latin typeface="Cambria Math"/>
                                    </a:rPr>
                                    <m:t>2</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𝑝</m:t>
                                    </m:r>
                                  </m:e>
                                  <m:sub>
                                    <m:r>
                                      <a:rPr lang="en-US" sz="1400" b="0" i="1" baseline="0" smtClean="0">
                                        <a:latin typeface="Cambria Math"/>
                                      </a:rPr>
                                      <m:t>𝑖</m:t>
                                    </m:r>
                                    <m:r>
                                      <a:rPr lang="en-US" sz="1400" b="0" i="1" baseline="0" smtClean="0">
                                        <a:latin typeface="Cambria Math"/>
                                      </a:rPr>
                                      <m:t>.</m:t>
                                    </m:r>
                                  </m:sub>
                                </m:sSub>
                              </m:oMath>
                            </m:oMathPara>
                          </a14:m>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r h="370840">
                    <a:tc rowSpan="2">
                      <a:txBody>
                        <a:bodyPr/>
                        <a:lstStyle/>
                        <a:p>
                          <a:r>
                            <a:rPr lang="en-US" sz="1400" dirty="0" smtClean="0">
                              <a:latin typeface="Verdana" pitchFamily="34" charset="0"/>
                              <a:ea typeface="Verdana" pitchFamily="34" charset="0"/>
                              <a:cs typeface="Verdana" pitchFamily="34" charset="0"/>
                            </a:rPr>
                            <a:t>Coder 1</a:t>
                          </a:r>
                          <a:endParaRPr lang="en-US" sz="1400" dirty="0">
                            <a:latin typeface="Verdana" pitchFamily="34" charset="0"/>
                            <a:ea typeface="Verdana" pitchFamily="34" charset="0"/>
                            <a:cs typeface="Verdana"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Verdana" pitchFamily="34" charset="0"/>
                              <a:ea typeface="Verdana" pitchFamily="34" charset="0"/>
                              <a:cs typeface="Verdana" pitchFamily="34" charset="0"/>
                            </a:rPr>
                            <a:t>Characteristic Present </a:t>
                          </a:r>
                          <a:r>
                            <a:rPr lang="en-US" sz="1400" baseline="0" dirty="0" smtClean="0">
                              <a:latin typeface="Verdana" pitchFamily="34" charset="0"/>
                              <a:ea typeface="Verdana" pitchFamily="34" charset="0"/>
                              <a:cs typeface="Verdana" pitchFamily="34" charset="0"/>
                            </a:rPr>
                            <a:t>(</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𝑖</m:t>
                                  </m:r>
                                </m:e>
                                <m:sub>
                                  <m:r>
                                    <a:rPr lang="en-US" sz="1400" b="0" i="1" baseline="0" smtClean="0">
                                      <a:latin typeface="Cambria Math"/>
                                    </a:rPr>
                                    <m:t>1</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L>
                          <a:noFill/>
                        </a:lnL>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500</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1</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𝑝</m:t>
                                    </m:r>
                                  </m:e>
                                  <m:sub>
                                    <m:r>
                                      <a:rPr lang="en-US" sz="1400" b="0" i="1" baseline="0" smtClean="0">
                                        <a:latin typeface="Cambria Math"/>
                                      </a:rPr>
                                      <m:t>1.</m:t>
                                    </m:r>
                                  </m:sub>
                                </m:sSub>
                                <m:r>
                                  <a:rPr lang="en-US" sz="1400" b="0" i="1" baseline="0" smtClean="0">
                                    <a:latin typeface="Cambria Math"/>
                                  </a:rPr>
                                  <m:t>=</m:t>
                                </m:r>
                                <m:f>
                                  <m:fPr>
                                    <m:ctrlPr>
                                      <a:rPr lang="en-US" sz="1400" b="0" i="1" baseline="0" smtClean="0">
                                        <a:latin typeface="Cambria Math"/>
                                      </a:rPr>
                                    </m:ctrlPr>
                                  </m:fPr>
                                  <m:num>
                                    <m:r>
                                      <a:rPr lang="en-US" sz="1400" b="0" i="1" baseline="0" smtClean="0">
                                        <a:latin typeface="Cambria Math"/>
                                      </a:rPr>
                                      <m:t>(500+1)</m:t>
                                    </m:r>
                                  </m:num>
                                  <m:den>
                                    <m:r>
                                      <a:rPr lang="en-US" sz="1400" b="0" i="1" baseline="0" smtClean="0">
                                        <a:latin typeface="Cambria Math"/>
                                      </a:rPr>
                                      <m:t>528</m:t>
                                    </m:r>
                                  </m:den>
                                </m:f>
                              </m:oMath>
                            </m:oMathPara>
                          </a14:m>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370840">
                    <a:tc vMerge="1">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Characteristic Not Present </a:t>
                          </a:r>
                          <a:r>
                            <a:rPr lang="en-US" sz="1400" baseline="0" dirty="0" smtClean="0">
                              <a:latin typeface="Verdana" pitchFamily="34" charset="0"/>
                              <a:ea typeface="Verdana" pitchFamily="34" charset="0"/>
                              <a:cs typeface="Verdana" pitchFamily="34" charset="0"/>
                            </a:rPr>
                            <a:t>(</a:t>
                          </a:r>
                          <a14:m>
                            <m:oMath xmlns:m="http://schemas.openxmlformats.org/officeDocument/2006/math">
                              <m:sSub>
                                <m:sSubPr>
                                  <m:ctrlPr>
                                    <a:rPr lang="en-US" sz="1400" i="1" baseline="0" smtClean="0">
                                      <a:latin typeface="Cambria Math"/>
                                    </a:rPr>
                                  </m:ctrlPr>
                                </m:sSubPr>
                                <m:e>
                                  <m:r>
                                    <a:rPr lang="en-US" sz="1400" b="0" i="1" baseline="0" smtClean="0">
                                      <a:latin typeface="Cambria Math"/>
                                    </a:rPr>
                                    <m:t>𝑖</m:t>
                                  </m:r>
                                </m:e>
                                <m:sub>
                                  <m:r>
                                    <a:rPr lang="en-US" sz="1400" b="0" i="1" baseline="0" smtClean="0">
                                      <a:latin typeface="Cambria Math"/>
                                    </a:rPr>
                                    <m:t>2</m:t>
                                  </m:r>
                                </m:sub>
                              </m:sSub>
                            </m:oMath>
                          </a14:m>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lnL>
                          <a:noFill/>
                        </a:lnL>
                      </a:tcPr>
                    </a:tc>
                    <a:tc>
                      <a:txBody>
                        <a:bodyPr/>
                        <a:lstStyle/>
                        <a:p>
                          <a:pPr algn="ctr"/>
                          <a:r>
                            <a:rPr lang="en-US" sz="1400" dirty="0" smtClean="0">
                              <a:latin typeface="Verdana" pitchFamily="34" charset="0"/>
                              <a:ea typeface="Verdana" pitchFamily="34" charset="0"/>
                              <a:cs typeface="Verdana" pitchFamily="34" charset="0"/>
                            </a:rPr>
                            <a:t>2</a:t>
                          </a:r>
                          <a:endParaRPr lang="en-US" sz="1400" dirty="0">
                            <a:latin typeface="Verdana" pitchFamily="34" charset="0"/>
                            <a:ea typeface="Verdana" pitchFamily="34" charset="0"/>
                            <a:cs typeface="Verdana" pitchFamily="34" charset="0"/>
                          </a:endParaRPr>
                        </a:p>
                      </a:txBody>
                      <a:tcPr anchor="ctr"/>
                    </a:tc>
                    <a:tc>
                      <a:txBody>
                        <a:bodyPr/>
                        <a:lstStyle/>
                        <a:p>
                          <a:pPr algn="ctr"/>
                          <a:r>
                            <a:rPr lang="en-US" sz="1400" dirty="0" smtClean="0">
                              <a:latin typeface="Verdana" pitchFamily="34" charset="0"/>
                              <a:ea typeface="Verdana" pitchFamily="34" charset="0"/>
                              <a:cs typeface="Verdana" pitchFamily="34" charset="0"/>
                            </a:rPr>
                            <a:t>25</a:t>
                          </a:r>
                          <a:endParaRPr lang="en-US" sz="1400" dirty="0">
                            <a:latin typeface="Verdana" pitchFamily="34" charset="0"/>
                            <a:ea typeface="Verdana" pitchFamily="34" charset="0"/>
                            <a:cs typeface="Verdana"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𝑝</m:t>
                                    </m:r>
                                  </m:e>
                                  <m:sub>
                                    <m:r>
                                      <a:rPr lang="en-US" sz="1400" b="0" i="1" baseline="0" smtClean="0">
                                        <a:latin typeface="Cambria Math"/>
                                      </a:rPr>
                                      <m:t>2.</m:t>
                                    </m:r>
                                  </m:sub>
                                </m:sSub>
                                <m:r>
                                  <a:rPr lang="en-US" sz="1400" b="0" i="1" baseline="0" smtClean="0">
                                    <a:latin typeface="Cambria Math"/>
                                  </a:rPr>
                                  <m:t>=</m:t>
                                </m:r>
                                <m:f>
                                  <m:fPr>
                                    <m:ctrlPr>
                                      <a:rPr lang="en-US" sz="1400" b="0" i="1" baseline="0" smtClean="0">
                                        <a:latin typeface="Cambria Math"/>
                                      </a:rPr>
                                    </m:ctrlPr>
                                  </m:fPr>
                                  <m:num>
                                    <m:r>
                                      <a:rPr lang="en-US" sz="1400" b="0" i="1" baseline="0" smtClean="0">
                                        <a:latin typeface="Cambria Math"/>
                                      </a:rPr>
                                      <m:t>(2+25)</m:t>
                                    </m:r>
                                  </m:num>
                                  <m:den>
                                    <m:r>
                                      <a:rPr lang="en-US" sz="1400" b="0" i="1" baseline="0" smtClean="0">
                                        <a:latin typeface="Cambria Math"/>
                                      </a:rPr>
                                      <m:t>528</m:t>
                                    </m:r>
                                  </m:den>
                                </m:f>
                              </m:oMath>
                            </m:oMathPara>
                          </a14:m>
                          <a:endParaRPr lang="en-US" sz="1400" dirty="0">
                            <a:latin typeface="Verdana" pitchFamily="34" charset="0"/>
                            <a:ea typeface="Verdana" pitchFamily="34" charset="0"/>
                            <a:cs typeface="Verdana" pitchFamily="34" charset="0"/>
                          </a:endParaRPr>
                        </a:p>
                      </a:txBody>
                      <a:tcPr anchor="ctr"/>
                    </a:tc>
                  </a:tr>
                  <a:tr h="370840">
                    <a:tc>
                      <a:txBody>
                        <a:bodyPr/>
                        <a:lstStyle/>
                        <a:p>
                          <a:r>
                            <a:rPr lang="en-US" sz="1400" dirty="0" smtClean="0">
                              <a:latin typeface="Verdana" pitchFamily="34" charset="0"/>
                              <a:ea typeface="Verdana" pitchFamily="34" charset="0"/>
                              <a:cs typeface="Verdana" pitchFamily="34" charset="0"/>
                            </a:rPr>
                            <a:t>Marginal Column Probabilities</a:t>
                          </a:r>
                          <a:endParaRPr lang="en-US" sz="1400" dirty="0">
                            <a:latin typeface="Verdana" pitchFamily="34" charset="0"/>
                            <a:ea typeface="Verdana" pitchFamily="34" charset="0"/>
                            <a:cs typeface="Verdana"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𝑝</m:t>
                                    </m:r>
                                  </m:e>
                                  <m:sub>
                                    <m:r>
                                      <a:rPr lang="en-US" sz="1400" b="0" i="1" baseline="0" smtClean="0">
                                        <a:latin typeface="Cambria Math"/>
                                      </a:rPr>
                                      <m:t>.</m:t>
                                    </m:r>
                                    <m:r>
                                      <a:rPr lang="en-US" sz="1400" b="0" i="1" baseline="0" smtClean="0">
                                        <a:latin typeface="Cambria Math"/>
                                      </a:rPr>
                                      <m:t>𝑗</m:t>
                                    </m:r>
                                  </m:sub>
                                </m:sSub>
                              </m:oMath>
                            </m:oMathPara>
                          </a14:m>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𝑝</m:t>
                                    </m:r>
                                  </m:e>
                                  <m:sub>
                                    <m:r>
                                      <a:rPr lang="en-US" sz="1400" b="0" i="1" baseline="0" smtClean="0">
                                        <a:latin typeface="Cambria Math"/>
                                      </a:rPr>
                                      <m:t>.1</m:t>
                                    </m:r>
                                  </m:sub>
                                </m:sSub>
                                <m:r>
                                  <a:rPr lang="en-US" sz="1400" b="0" i="1" baseline="0" smtClean="0">
                                    <a:latin typeface="Cambria Math"/>
                                  </a:rPr>
                                  <m:t>=</m:t>
                                </m:r>
                                <m:f>
                                  <m:fPr>
                                    <m:ctrlPr>
                                      <a:rPr lang="en-US" sz="1400" b="0" i="1" baseline="0" smtClean="0">
                                        <a:latin typeface="Cambria Math"/>
                                      </a:rPr>
                                    </m:ctrlPr>
                                  </m:fPr>
                                  <m:num>
                                    <m:r>
                                      <a:rPr lang="en-US" sz="1400" b="0" i="1" baseline="0" smtClean="0">
                                        <a:latin typeface="Cambria Math"/>
                                      </a:rPr>
                                      <m:t>(500+2)</m:t>
                                    </m:r>
                                  </m:num>
                                  <m:den>
                                    <m:r>
                                      <a:rPr lang="en-US" sz="1400" b="0" i="1" baseline="0" smtClean="0">
                                        <a:latin typeface="Cambria Math"/>
                                      </a:rPr>
                                      <m:t>528</m:t>
                                    </m:r>
                                  </m:den>
                                </m:f>
                              </m:oMath>
                            </m:oMathPara>
                          </a14:m>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i="1" baseline="0" smtClean="0">
                                        <a:latin typeface="Cambria Math"/>
                                      </a:rPr>
                                    </m:ctrlPr>
                                  </m:sSubPr>
                                  <m:e>
                                    <m:r>
                                      <a:rPr lang="en-US" sz="1400" b="0" i="1" baseline="0" smtClean="0">
                                        <a:latin typeface="Cambria Math"/>
                                      </a:rPr>
                                      <m:t>𝑝</m:t>
                                    </m:r>
                                  </m:e>
                                  <m:sub>
                                    <m:r>
                                      <a:rPr lang="en-US" sz="1400" b="0" i="1" baseline="0" smtClean="0">
                                        <a:latin typeface="Cambria Math"/>
                                      </a:rPr>
                                      <m:t>.2</m:t>
                                    </m:r>
                                  </m:sub>
                                </m:sSub>
                                <m:r>
                                  <a:rPr lang="en-US" sz="1400" b="0" i="1" baseline="0" smtClean="0">
                                    <a:latin typeface="Cambria Math"/>
                                  </a:rPr>
                                  <m:t>=</m:t>
                                </m:r>
                                <m:f>
                                  <m:fPr>
                                    <m:ctrlPr>
                                      <a:rPr lang="en-US" sz="1400" b="0" i="1" baseline="0" smtClean="0">
                                        <a:latin typeface="Cambria Math"/>
                                      </a:rPr>
                                    </m:ctrlPr>
                                  </m:fPr>
                                  <m:num>
                                    <m:r>
                                      <a:rPr lang="en-US" sz="1400" b="0" i="1" baseline="0" smtClean="0">
                                        <a:latin typeface="Cambria Math"/>
                                      </a:rPr>
                                      <m:t>(1+25)</m:t>
                                    </m:r>
                                  </m:num>
                                  <m:den>
                                    <m:r>
                                      <a:rPr lang="en-US" sz="1400" b="0" i="1" baseline="0" smtClean="0">
                                        <a:latin typeface="Cambria Math"/>
                                      </a:rPr>
                                      <m:t>528</m:t>
                                    </m:r>
                                  </m:den>
                                </m:f>
                              </m:oMath>
                            </m:oMathPara>
                          </a14:m>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1400" i="1" baseline="0" smtClean="0">
                                    <a:latin typeface="Cambria Math"/>
                                  </a:rPr>
                                  <m:t>𝑁</m:t>
                                </m:r>
                                <m:r>
                                  <a:rPr lang="en-US" sz="1400" b="0" i="1" baseline="0" smtClean="0">
                                    <a:latin typeface="Cambria Math"/>
                                  </a:rPr>
                                  <m:t>=528</m:t>
                                </m:r>
                              </m:oMath>
                            </m:oMathPara>
                          </a14:m>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7" name="Content Placeholder 3"/>
              <p:cNvGraphicFramePr>
                <a:graphicFrameLocks/>
              </p:cNvGraphicFramePr>
              <p:nvPr>
                <p:extLst>
                  <p:ext uri="{D42A27DB-BD31-4B8C-83A1-F6EECF244321}">
                    <p14:modId xmlns:p14="http://schemas.microsoft.com/office/powerpoint/2010/main" val="3433047905"/>
                  </p:ext>
                </p:extLst>
              </p:nvPr>
            </p:nvGraphicFramePr>
            <p:xfrm>
              <a:off x="457201" y="1600200"/>
              <a:ext cx="8077199" cy="3017520"/>
            </p:xfrm>
            <a:graphic>
              <a:graphicData uri="http://schemas.openxmlformats.org/drawingml/2006/table">
                <a:tbl>
                  <a:tblPr firstRow="1" bandRow="1">
                    <a:tableStyleId>{2D5ABB26-0587-4C30-8999-92F81FD0307C}</a:tableStyleId>
                  </a:tblPr>
                  <a:tblGrid>
                    <a:gridCol w="1339575"/>
                    <a:gridCol w="1551087"/>
                    <a:gridCol w="1581839"/>
                    <a:gridCol w="1802349"/>
                    <a:gridCol w="1802349"/>
                  </a:tblGrid>
                  <a:tr h="518160">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gridSpan="2">
                      <a:txBody>
                        <a:bodyPr/>
                        <a:lstStyle/>
                        <a:p>
                          <a:pPr algn="ctr"/>
                          <a:r>
                            <a:rPr lang="en-US" sz="1400" dirty="0" smtClean="0">
                              <a:latin typeface="Verdana" pitchFamily="34" charset="0"/>
                              <a:ea typeface="Verdana" pitchFamily="34" charset="0"/>
                              <a:cs typeface="Verdana" pitchFamily="34" charset="0"/>
                            </a:rPr>
                            <a:t>Coder 2</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Marginal Row Probabilities</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518160">
                    <a:tc>
                      <a:txBody>
                        <a:bodyPr/>
                        <a:lstStyle/>
                        <a:p>
                          <a:endParaRPr lang="en-US"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5"/>
                          <a:stretch>
                            <a:fillRect l="-182308" t="-101176" r="-227308" b="-392941"/>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5"/>
                          <a:stretch>
                            <a:fillRect l="-248814" t="-101176" r="-100339" b="-392941"/>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5"/>
                          <a:stretch>
                            <a:fillRect l="-347635" t="-101176" b="-392941"/>
                          </a:stretch>
                        </a:blipFill>
                      </a:tcPr>
                    </a:tc>
                  </a:tr>
                  <a:tr h="518160">
                    <a:tc rowSpan="2">
                      <a:txBody>
                        <a:bodyPr/>
                        <a:lstStyle/>
                        <a:p>
                          <a:r>
                            <a:rPr lang="en-US" sz="1400" dirty="0" smtClean="0">
                              <a:latin typeface="Verdana" pitchFamily="34" charset="0"/>
                              <a:ea typeface="Verdana" pitchFamily="34" charset="0"/>
                              <a:cs typeface="Verdana" pitchFamily="34" charset="0"/>
                            </a:rPr>
                            <a:t>Coder 1</a:t>
                          </a:r>
                          <a:endParaRPr lang="en-US" sz="1400" dirty="0">
                            <a:latin typeface="Verdana" pitchFamily="34" charset="0"/>
                            <a:ea typeface="Verdana" pitchFamily="34" charset="0"/>
                            <a:cs typeface="Verdana"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a:noFill/>
                        </a:lnL>
                        <a:lnT w="12700" cap="flat" cmpd="sng" algn="ctr">
                          <a:solidFill>
                            <a:schemeClr val="tx1"/>
                          </a:solidFill>
                          <a:prstDash val="solid"/>
                          <a:round/>
                          <a:headEnd type="none" w="med" len="med"/>
                          <a:tailEnd type="none" w="med" len="med"/>
                        </a:lnT>
                        <a:blipFill rotWithShape="1">
                          <a:blip r:embed="rId5"/>
                          <a:stretch>
                            <a:fillRect l="-86614" t="-201176" r="-335039" b="-292941"/>
                          </a:stretch>
                        </a:blipFill>
                      </a:tcPr>
                    </a:tc>
                    <a:tc>
                      <a:txBody>
                        <a:bodyPr/>
                        <a:lstStyle/>
                        <a:p>
                          <a:pPr algn="ctr"/>
                          <a:r>
                            <a:rPr lang="en-US" sz="1400" dirty="0" smtClean="0">
                              <a:latin typeface="Verdana" pitchFamily="34" charset="0"/>
                              <a:ea typeface="Verdana" pitchFamily="34" charset="0"/>
                              <a:cs typeface="Verdana" pitchFamily="34" charset="0"/>
                            </a:rPr>
                            <a:t>500</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1</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endParaRPr lang="en-US"/>
                        </a:p>
                      </a:txBody>
                      <a:tcPr anchor="ctr">
                        <a:lnT w="12700" cap="flat" cmpd="sng" algn="ctr">
                          <a:solidFill>
                            <a:schemeClr val="tx1"/>
                          </a:solidFill>
                          <a:prstDash val="solid"/>
                          <a:round/>
                          <a:headEnd type="none" w="med" len="med"/>
                          <a:tailEnd type="none" w="med" len="med"/>
                        </a:lnT>
                        <a:blipFill rotWithShape="1">
                          <a:blip r:embed="rId5"/>
                          <a:stretch>
                            <a:fillRect l="-347635" t="-201176" b="-292941"/>
                          </a:stretch>
                        </a:blipFill>
                      </a:tcPr>
                    </a:tc>
                  </a:tr>
                  <a:tr h="731520">
                    <a:tc vMerge="1">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a:p>
                      </a:txBody>
                      <a:tcPr anchor="ctr">
                        <a:lnL>
                          <a:noFill/>
                        </a:lnL>
                        <a:blipFill rotWithShape="1">
                          <a:blip r:embed="rId5"/>
                          <a:stretch>
                            <a:fillRect l="-86614" t="-213333" r="-335039" b="-107500"/>
                          </a:stretch>
                        </a:blipFill>
                      </a:tcPr>
                    </a:tc>
                    <a:tc>
                      <a:txBody>
                        <a:bodyPr/>
                        <a:lstStyle/>
                        <a:p>
                          <a:pPr algn="ctr"/>
                          <a:r>
                            <a:rPr lang="en-US" sz="1400" dirty="0" smtClean="0">
                              <a:latin typeface="Verdana" pitchFamily="34" charset="0"/>
                              <a:ea typeface="Verdana" pitchFamily="34" charset="0"/>
                              <a:cs typeface="Verdana" pitchFamily="34" charset="0"/>
                            </a:rPr>
                            <a:t>2</a:t>
                          </a:r>
                          <a:endParaRPr lang="en-US" sz="1400" dirty="0">
                            <a:latin typeface="Verdana" pitchFamily="34" charset="0"/>
                            <a:ea typeface="Verdana" pitchFamily="34" charset="0"/>
                            <a:cs typeface="Verdana" pitchFamily="34" charset="0"/>
                          </a:endParaRPr>
                        </a:p>
                      </a:txBody>
                      <a:tcPr anchor="ctr"/>
                    </a:tc>
                    <a:tc>
                      <a:txBody>
                        <a:bodyPr/>
                        <a:lstStyle/>
                        <a:p>
                          <a:pPr algn="ctr"/>
                          <a:r>
                            <a:rPr lang="en-US" sz="1400" dirty="0" smtClean="0">
                              <a:latin typeface="Verdana" pitchFamily="34" charset="0"/>
                              <a:ea typeface="Verdana" pitchFamily="34" charset="0"/>
                              <a:cs typeface="Verdana" pitchFamily="34" charset="0"/>
                            </a:rPr>
                            <a:t>25</a:t>
                          </a:r>
                          <a:endParaRPr lang="en-US" sz="1400" dirty="0">
                            <a:latin typeface="Verdana" pitchFamily="34" charset="0"/>
                            <a:ea typeface="Verdana" pitchFamily="34" charset="0"/>
                            <a:cs typeface="Verdana" pitchFamily="34" charset="0"/>
                          </a:endParaRPr>
                        </a:p>
                      </a:txBody>
                      <a:tcPr anchor="ctr"/>
                    </a:tc>
                    <a:tc>
                      <a:txBody>
                        <a:bodyPr/>
                        <a:lstStyle/>
                        <a:p>
                          <a:endParaRPr lang="en-US"/>
                        </a:p>
                      </a:txBody>
                      <a:tcPr anchor="ctr">
                        <a:blipFill rotWithShape="1">
                          <a:blip r:embed="rId5"/>
                          <a:stretch>
                            <a:fillRect l="-347635" t="-213333" b="-107500"/>
                          </a:stretch>
                        </a:blipFill>
                      </a:tcPr>
                    </a:tc>
                  </a:tr>
                  <a:tr h="731520">
                    <a:tc>
                      <a:txBody>
                        <a:bodyPr/>
                        <a:lstStyle/>
                        <a:p>
                          <a:r>
                            <a:rPr lang="en-US" sz="1400" dirty="0" smtClean="0">
                              <a:latin typeface="Verdana" pitchFamily="34" charset="0"/>
                              <a:ea typeface="Verdana" pitchFamily="34" charset="0"/>
                              <a:cs typeface="Verdana" pitchFamily="34" charset="0"/>
                            </a:rPr>
                            <a:t>Marginal Column Probabilities</a:t>
                          </a:r>
                          <a:endParaRPr lang="en-US" sz="1400" dirty="0">
                            <a:latin typeface="Verdana" pitchFamily="34" charset="0"/>
                            <a:ea typeface="Verdana" pitchFamily="34" charset="0"/>
                            <a:cs typeface="Verdana"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5"/>
                          <a:stretch>
                            <a:fillRect l="-86614" t="-313333" r="-335039" b="-7500"/>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5"/>
                          <a:stretch>
                            <a:fillRect l="-182308" t="-313333" r="-227308" b="-7500"/>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5"/>
                          <a:stretch>
                            <a:fillRect l="-248814" t="-313333" r="-100339" b="-7500"/>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rotWithShape="1">
                          <a:blip r:embed="rId5"/>
                          <a:stretch>
                            <a:fillRect l="-347635" t="-313333" b="-7500"/>
                          </a:stretch>
                        </a:blipFill>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533400" y="4724400"/>
                <a:ext cx="8001000" cy="879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𝑝</m:t>
                          </m:r>
                        </m:e>
                        <m:sub>
                          <m:r>
                            <m:rPr>
                              <m:sty m:val="p"/>
                            </m:rPr>
                            <a:rPr lang="en-US" b="0" i="0" smtClean="0">
                              <a:latin typeface="Cambria Math"/>
                            </a:rPr>
                            <m:t>e</m:t>
                          </m:r>
                        </m:sub>
                      </m:sSub>
                      <m:r>
                        <a:rPr lang="en-US" i="1">
                          <a:latin typeface="Cambria Math"/>
                        </a:rPr>
                        <m:t>=</m:t>
                      </m:r>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𝑐</m:t>
                          </m:r>
                        </m:sup>
                        <m:e>
                          <m:nary>
                            <m:naryPr>
                              <m:chr m:val="∑"/>
                              <m:ctrlPr>
                                <a:rPr lang="en-US" i="1">
                                  <a:latin typeface="Cambria Math"/>
                                </a:rPr>
                              </m:ctrlPr>
                            </m:naryPr>
                            <m:sub>
                              <m:r>
                                <m:rPr>
                                  <m:brk m:alnAt="23"/>
                                </m:rPr>
                                <a:rPr lang="en-US" i="1">
                                  <a:latin typeface="Cambria Math"/>
                                </a:rPr>
                                <m:t>𝑗</m:t>
                              </m:r>
                              <m:r>
                                <a:rPr lang="en-US" i="1">
                                  <a:latin typeface="Cambria Math"/>
                                </a:rPr>
                                <m:t>=1</m:t>
                              </m:r>
                            </m:sub>
                            <m:sup>
                              <m:r>
                                <a:rPr lang="en-US" i="1">
                                  <a:latin typeface="Cambria Math"/>
                                </a:rPr>
                                <m:t>𝑐</m:t>
                              </m:r>
                            </m:sup>
                            <m:e>
                              <m:sSub>
                                <m:sSubPr>
                                  <m:ctrlPr>
                                    <a:rPr lang="en-US" i="1">
                                      <a:latin typeface="Cambria Math"/>
                                    </a:rPr>
                                  </m:ctrlPr>
                                </m:sSubPr>
                                <m:e>
                                  <m:r>
                                    <a:rPr lang="en-US" i="1">
                                      <a:latin typeface="Cambria Math"/>
                                    </a:rPr>
                                    <m:t>𝑝</m:t>
                                  </m:r>
                                </m:e>
                                <m:sub>
                                  <m:r>
                                    <a:rPr lang="en-US" i="1">
                                      <a:latin typeface="Cambria Math"/>
                                    </a:rPr>
                                    <m:t>𝑖</m:t>
                                  </m:r>
                                  <m:r>
                                    <a:rPr lang="en-US" b="0" i="1" smtClean="0">
                                      <a:latin typeface="Cambria Math"/>
                                    </a:rPr>
                                    <m:t>.</m:t>
                                  </m:r>
                                </m:sub>
                              </m:sSub>
                              <m:sSub>
                                <m:sSubPr>
                                  <m:ctrlPr>
                                    <a:rPr lang="en-US" i="1" smtClean="0">
                                      <a:latin typeface="Cambria Math"/>
                                    </a:rPr>
                                  </m:ctrlPr>
                                </m:sSubPr>
                                <m:e>
                                  <m:r>
                                    <a:rPr lang="en-US" b="0" i="1" smtClean="0">
                                      <a:latin typeface="Cambria Math"/>
                                    </a:rPr>
                                    <m:t>𝑝</m:t>
                                  </m:r>
                                </m:e>
                                <m:sub>
                                  <m:r>
                                    <a:rPr lang="en-US" b="0" i="1" smtClean="0">
                                      <a:latin typeface="Cambria Math"/>
                                    </a:rPr>
                                    <m:t>.</m:t>
                                  </m:r>
                                  <m:r>
                                    <a:rPr lang="en-US" b="0" i="1" smtClean="0">
                                      <a:latin typeface="Cambria Math"/>
                                    </a:rPr>
                                    <m:t>𝑗</m:t>
                                  </m:r>
                                </m:sub>
                              </m:sSub>
                            </m:e>
                          </m:nary>
                        </m:e>
                      </m:nary>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.1</m:t>
                          </m:r>
                        </m:sub>
                      </m:sSub>
                      <m:sSub>
                        <m:sSubPr>
                          <m:ctrlPr>
                            <a:rPr lang="en-US" b="0" i="1" smtClean="0">
                              <a:latin typeface="Cambria Math"/>
                            </a:rPr>
                          </m:ctrlPr>
                        </m:sSubPr>
                        <m:e>
                          <m:r>
                            <a:rPr lang="en-US" b="0" i="1" smtClean="0">
                              <a:latin typeface="Cambria Math"/>
                            </a:rPr>
                            <m:t>𝑝</m:t>
                          </m:r>
                        </m:e>
                        <m:sub>
                          <m:r>
                            <a:rPr lang="en-US" b="0" i="1" smtClean="0">
                              <a:latin typeface="Cambria Math"/>
                            </a:rPr>
                            <m:t>1.</m:t>
                          </m:r>
                        </m:sub>
                      </m:sSub>
                      <m:r>
                        <a:rPr lang="en-US" b="0" i="1" smtClean="0">
                          <a:latin typeface="Cambria Math"/>
                        </a:rPr>
                        <m:t>+</m:t>
                      </m:r>
                      <m:sSub>
                        <m:sSubPr>
                          <m:ctrlPr>
                            <a:rPr lang="en-US" i="1">
                              <a:latin typeface="Cambria Math"/>
                            </a:rPr>
                          </m:ctrlPr>
                        </m:sSubPr>
                        <m:e>
                          <m:r>
                            <a:rPr lang="en-US" i="1">
                              <a:latin typeface="Cambria Math"/>
                            </a:rPr>
                            <m:t>𝑝</m:t>
                          </m:r>
                        </m:e>
                        <m:sub>
                          <m:r>
                            <a:rPr lang="en-US" i="1">
                              <a:latin typeface="Cambria Math"/>
                            </a:rPr>
                            <m:t>.</m:t>
                          </m:r>
                          <m:r>
                            <a:rPr lang="en-US" b="0" i="1" smtClean="0">
                              <a:latin typeface="Cambria Math"/>
                            </a:rPr>
                            <m:t>2</m:t>
                          </m:r>
                        </m:sub>
                      </m:sSub>
                      <m:sSub>
                        <m:sSubPr>
                          <m:ctrlPr>
                            <a:rPr lang="en-US" i="1">
                              <a:latin typeface="Cambria Math"/>
                            </a:rPr>
                          </m:ctrlPr>
                        </m:sSubPr>
                        <m:e>
                          <m:r>
                            <a:rPr lang="en-US" i="1">
                              <a:latin typeface="Cambria Math"/>
                            </a:rPr>
                            <m:t>𝑝</m:t>
                          </m:r>
                        </m:e>
                        <m:sub>
                          <m:r>
                            <a:rPr lang="en-US" b="0" i="1" smtClean="0">
                              <a:latin typeface="Cambria Math"/>
                            </a:rPr>
                            <m:t>2</m:t>
                          </m:r>
                          <m:r>
                            <a:rPr lang="en-US" i="1">
                              <a:latin typeface="Cambria Math"/>
                            </a:rPr>
                            <m:t>.</m:t>
                          </m:r>
                        </m:sub>
                      </m:sSub>
                      <m:r>
                        <a:rPr lang="en-US" b="0" i="1" smtClean="0">
                          <a:latin typeface="Cambria Math"/>
                        </a:rPr>
                        <m:t>=.9507</m:t>
                      </m:r>
                      <m:d>
                        <m:dPr>
                          <m:ctrlPr>
                            <a:rPr lang="en-US" b="0" i="1" smtClean="0">
                              <a:latin typeface="Cambria Math"/>
                            </a:rPr>
                          </m:ctrlPr>
                        </m:dPr>
                        <m:e>
                          <m:r>
                            <a:rPr lang="en-US" b="0" i="1" smtClean="0">
                              <a:latin typeface="Cambria Math"/>
                            </a:rPr>
                            <m:t>.9488</m:t>
                          </m:r>
                        </m:e>
                      </m:d>
                      <m:r>
                        <a:rPr lang="en-US" b="0" i="1" smtClean="0">
                          <a:latin typeface="Cambria Math"/>
                        </a:rPr>
                        <m:t>+.0492</m:t>
                      </m:r>
                      <m:d>
                        <m:dPr>
                          <m:ctrlPr>
                            <a:rPr lang="en-US" b="0" i="1" smtClean="0">
                              <a:latin typeface="Cambria Math"/>
                            </a:rPr>
                          </m:ctrlPr>
                        </m:dPr>
                        <m:e>
                          <m:r>
                            <a:rPr lang="en-US" b="0" i="1" smtClean="0">
                              <a:latin typeface="Cambria Math"/>
                            </a:rPr>
                            <m:t>.0511</m:t>
                          </m:r>
                        </m:e>
                      </m:d>
                      <m:r>
                        <a:rPr lang="en-US" b="0" i="1" smtClean="0">
                          <a:latin typeface="Cambria Math"/>
                        </a:rPr>
                        <m:t>=.9045</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33400" y="4724400"/>
                <a:ext cx="8001000" cy="879856"/>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71084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Training and Calibrating Coders</a:t>
            </a:r>
            <a:endParaRPr lang="en-US" dirty="0">
              <a:solidFill>
                <a:srgbClr val="4F81BD"/>
              </a:solidFill>
            </a:endParaRPr>
          </a:p>
        </p:txBody>
      </p:sp>
      <p:sp>
        <p:nvSpPr>
          <p:cNvPr id="3" name="Content Placeholder 2"/>
          <p:cNvSpPr>
            <a:spLocks noGrp="1"/>
          </p:cNvSpPr>
          <p:nvPr>
            <p:ph idx="1"/>
          </p:nvPr>
        </p:nvSpPr>
        <p:spPr/>
        <p:txBody>
          <a:bodyPr>
            <a:normAutofit fontScale="77500" lnSpcReduction="20000"/>
          </a:bodyPr>
          <a:lstStyle/>
          <a:p>
            <a:r>
              <a:rPr lang="en-US" dirty="0" smtClean="0"/>
              <a:t>Start with a small sub-sample of representative studies (i.e., practice coding)</a:t>
            </a:r>
          </a:p>
          <a:p>
            <a:pPr lvl="1"/>
            <a:r>
              <a:rPr lang="en-US" dirty="0" smtClean="0"/>
              <a:t>Assess </a:t>
            </a:r>
            <a:r>
              <a:rPr lang="en-US" dirty="0" err="1" smtClean="0"/>
              <a:t>interrater</a:t>
            </a:r>
            <a:r>
              <a:rPr lang="en-US" dirty="0" smtClean="0"/>
              <a:t> reliability</a:t>
            </a:r>
          </a:p>
          <a:p>
            <a:pPr lvl="1"/>
            <a:r>
              <a:rPr lang="en-US" dirty="0" smtClean="0"/>
              <a:t>Identify areas of inconsistency/disagreement</a:t>
            </a:r>
          </a:p>
          <a:p>
            <a:pPr lvl="1"/>
            <a:r>
              <a:rPr lang="en-US" dirty="0" smtClean="0"/>
              <a:t>Modify coding procedures, forms as necessary (reassess after modification)</a:t>
            </a:r>
          </a:p>
          <a:p>
            <a:r>
              <a:rPr lang="en-US" dirty="0" smtClean="0"/>
              <a:t>Regular </a:t>
            </a:r>
            <a:r>
              <a:rPr lang="en-US" dirty="0"/>
              <a:t>meetings (</a:t>
            </a:r>
            <a:r>
              <a:rPr lang="en-US" dirty="0" smtClean="0"/>
              <a:t>develop </a:t>
            </a:r>
            <a:r>
              <a:rPr lang="en-US" dirty="0"/>
              <a:t>normative understandings</a:t>
            </a:r>
            <a:r>
              <a:rPr lang="en-US" dirty="0" smtClean="0"/>
              <a:t>)</a:t>
            </a:r>
          </a:p>
          <a:p>
            <a:r>
              <a:rPr lang="en-US" dirty="0" smtClean="0"/>
              <a:t>Use specialized coders (e.g., computing effect sizes by hand or using effect size calculators)</a:t>
            </a:r>
          </a:p>
          <a:p>
            <a:r>
              <a:rPr lang="en-US" dirty="0" smtClean="0"/>
              <a:t>In the end, a consensus procedure will be necessary for “disagreeing” codes</a:t>
            </a:r>
            <a:endParaRPr lang="en-US" dirty="0"/>
          </a:p>
        </p:txBody>
      </p:sp>
    </p:spTree>
    <p:extLst>
      <p:ext uri="{BB962C8B-B14F-4D97-AF65-F5344CB8AC3E}">
        <p14:creationId xmlns:p14="http://schemas.microsoft.com/office/powerpoint/2010/main" val="790032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Common Mistakes</a:t>
            </a:r>
            <a:endParaRPr lang="en-US" dirty="0">
              <a:solidFill>
                <a:srgbClr val="4F81BD"/>
              </a:solidFill>
            </a:endParaRPr>
          </a:p>
        </p:txBody>
      </p:sp>
      <p:sp>
        <p:nvSpPr>
          <p:cNvPr id="3" name="Content Placeholder 2"/>
          <p:cNvSpPr>
            <a:spLocks noGrp="1"/>
          </p:cNvSpPr>
          <p:nvPr>
            <p:ph idx="1"/>
          </p:nvPr>
        </p:nvSpPr>
        <p:spPr/>
        <p:txBody>
          <a:bodyPr>
            <a:normAutofit fontScale="77500" lnSpcReduction="20000"/>
          </a:bodyPr>
          <a:lstStyle/>
          <a:p>
            <a:r>
              <a:rPr lang="en-US" dirty="0"/>
              <a:t>Not understanding or planning the analysis prior to </a:t>
            </a:r>
            <a:r>
              <a:rPr lang="en-US" dirty="0" smtClean="0"/>
              <a:t>coding (e.g., failure to recognize hierarchical nature and statistical dependencies of some data)</a:t>
            </a:r>
            <a:endParaRPr lang="en-US" dirty="0"/>
          </a:p>
          <a:p>
            <a:r>
              <a:rPr lang="en-US" dirty="0"/>
              <a:t>Underestimating time, effort, and technical/statistical </a:t>
            </a:r>
            <a:r>
              <a:rPr lang="en-US" dirty="0" smtClean="0"/>
              <a:t>demands</a:t>
            </a:r>
          </a:p>
          <a:p>
            <a:pPr lvl="1"/>
            <a:r>
              <a:rPr lang="en-US" dirty="0" smtClean="0"/>
              <a:t>Plan on approximately 8 hours per study for coding</a:t>
            </a:r>
            <a:endParaRPr lang="en-US" dirty="0"/>
          </a:p>
          <a:p>
            <a:r>
              <a:rPr lang="en-US" dirty="0"/>
              <a:t>Using a spreadsheet for managing a large </a:t>
            </a:r>
            <a:r>
              <a:rPr lang="en-US" dirty="0" smtClean="0"/>
              <a:t>review</a:t>
            </a:r>
          </a:p>
          <a:p>
            <a:r>
              <a:rPr lang="en-US" dirty="0" smtClean="0"/>
              <a:t>Over-coding</a:t>
            </a:r>
          </a:p>
          <a:p>
            <a:pPr lvl="1"/>
            <a:r>
              <a:rPr lang="en-US" dirty="0" smtClean="0"/>
              <a:t>Trying </a:t>
            </a:r>
            <a:r>
              <a:rPr lang="en-US" dirty="0"/>
              <a:t>to extract more detail than routinely </a:t>
            </a:r>
            <a:r>
              <a:rPr lang="en-US" dirty="0" smtClean="0"/>
              <a:t>reported</a:t>
            </a:r>
            <a:endParaRPr lang="en-US" dirty="0"/>
          </a:p>
        </p:txBody>
      </p:sp>
    </p:spTree>
    <p:extLst>
      <p:ext uri="{BB962C8B-B14F-4D97-AF65-F5344CB8AC3E}">
        <p14:creationId xmlns:p14="http://schemas.microsoft.com/office/powerpoint/2010/main" val="2563371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Managing the Bibliography</a:t>
            </a:r>
            <a:endParaRPr lang="en-US" dirty="0">
              <a:solidFill>
                <a:srgbClr val="4F81BD"/>
              </a:solidFill>
            </a:endParaRPr>
          </a:p>
        </p:txBody>
      </p:sp>
      <p:sp>
        <p:nvSpPr>
          <p:cNvPr id="3" name="Content Placeholder 2"/>
          <p:cNvSpPr>
            <a:spLocks noGrp="1"/>
          </p:cNvSpPr>
          <p:nvPr>
            <p:ph idx="1"/>
          </p:nvPr>
        </p:nvSpPr>
        <p:spPr/>
        <p:txBody>
          <a:bodyPr>
            <a:normAutofit fontScale="77500" lnSpcReduction="20000"/>
          </a:bodyPr>
          <a:lstStyle/>
          <a:p>
            <a:r>
              <a:rPr lang="en-US" dirty="0" smtClean="0"/>
              <a:t>Information </a:t>
            </a:r>
            <a:r>
              <a:rPr lang="en-US" dirty="0"/>
              <a:t>you need to track</a:t>
            </a:r>
          </a:p>
          <a:p>
            <a:pPr lvl="1"/>
            <a:r>
              <a:rPr lang="en-US" dirty="0" smtClean="0"/>
              <a:t>Source </a:t>
            </a:r>
            <a:r>
              <a:rPr lang="en-US" dirty="0"/>
              <a:t>of reference (e.g., </a:t>
            </a:r>
            <a:r>
              <a:rPr lang="en-US" dirty="0" smtClean="0"/>
              <a:t>ERIC, PubMed)</a:t>
            </a:r>
            <a:endParaRPr lang="en-US" dirty="0"/>
          </a:p>
          <a:p>
            <a:pPr lvl="1"/>
            <a:r>
              <a:rPr lang="en-US" dirty="0" smtClean="0"/>
              <a:t>Retrieval </a:t>
            </a:r>
            <a:r>
              <a:rPr lang="en-US" dirty="0"/>
              <a:t>status</a:t>
            </a:r>
          </a:p>
          <a:p>
            <a:pPr lvl="2"/>
            <a:r>
              <a:rPr lang="en-US" dirty="0" smtClean="0"/>
              <a:t>Retrieved</a:t>
            </a:r>
          </a:p>
          <a:p>
            <a:pPr lvl="2"/>
            <a:r>
              <a:rPr lang="en-US" dirty="0"/>
              <a:t>R</a:t>
            </a:r>
            <a:r>
              <a:rPr lang="en-US" dirty="0" smtClean="0"/>
              <a:t>equested </a:t>
            </a:r>
            <a:r>
              <a:rPr lang="en-US" dirty="0"/>
              <a:t>from </a:t>
            </a:r>
            <a:r>
              <a:rPr lang="en-US" dirty="0" smtClean="0"/>
              <a:t>interlibrary loan</a:t>
            </a:r>
            <a:endParaRPr lang="en-US" dirty="0"/>
          </a:p>
          <a:p>
            <a:pPr lvl="1"/>
            <a:r>
              <a:rPr lang="en-US" dirty="0" smtClean="0"/>
              <a:t>Eligibility </a:t>
            </a:r>
            <a:r>
              <a:rPr lang="en-US" dirty="0"/>
              <a:t>status</a:t>
            </a:r>
          </a:p>
          <a:p>
            <a:pPr lvl="2"/>
            <a:r>
              <a:rPr lang="en-US" dirty="0" smtClean="0"/>
              <a:t>Eligible</a:t>
            </a:r>
            <a:endParaRPr lang="en-US" dirty="0"/>
          </a:p>
          <a:p>
            <a:pPr lvl="2"/>
            <a:r>
              <a:rPr lang="en-US" dirty="0" smtClean="0"/>
              <a:t>Not </a:t>
            </a:r>
            <a:r>
              <a:rPr lang="en-US" dirty="0"/>
              <a:t>eligible</a:t>
            </a:r>
          </a:p>
          <a:p>
            <a:pPr lvl="2"/>
            <a:r>
              <a:rPr lang="en-US" dirty="0" smtClean="0"/>
              <a:t>Relevant </a:t>
            </a:r>
            <a:r>
              <a:rPr lang="en-US" dirty="0"/>
              <a:t>review article</a:t>
            </a:r>
          </a:p>
          <a:p>
            <a:pPr lvl="1"/>
            <a:r>
              <a:rPr lang="en-US" dirty="0" smtClean="0"/>
              <a:t>Coded </a:t>
            </a:r>
            <a:r>
              <a:rPr lang="en-US" dirty="0"/>
              <a:t>status</a:t>
            </a:r>
          </a:p>
          <a:p>
            <a:r>
              <a:rPr lang="en-US" dirty="0"/>
              <a:t>Word processor not up to the task</a:t>
            </a:r>
          </a:p>
          <a:p>
            <a:r>
              <a:rPr lang="en-US" dirty="0"/>
              <a:t>Spreadsheets are cumbersome</a:t>
            </a:r>
          </a:p>
          <a:p>
            <a:r>
              <a:rPr lang="en-US" dirty="0"/>
              <a:t>Use a database of some </a:t>
            </a:r>
            <a:r>
              <a:rPr lang="en-US" dirty="0" smtClean="0"/>
              <a:t>form</a:t>
            </a:r>
            <a:endParaRPr lang="en-US" dirty="0"/>
          </a:p>
        </p:txBody>
      </p:sp>
    </p:spTree>
    <p:extLst>
      <p:ext uri="{BB962C8B-B14F-4D97-AF65-F5344CB8AC3E}">
        <p14:creationId xmlns:p14="http://schemas.microsoft.com/office/powerpoint/2010/main" val="1585865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Research Design Review</a:t>
            </a:r>
            <a:endParaRPr lang="en-US" dirty="0">
              <a:solidFill>
                <a:srgbClr val="4F81BD"/>
              </a:solidFill>
            </a:endParaRPr>
          </a:p>
        </p:txBody>
      </p:sp>
      <p:sp>
        <p:nvSpPr>
          <p:cNvPr id="3" name="Content Placeholder 2"/>
          <p:cNvSpPr>
            <a:spLocks noGrp="1"/>
          </p:cNvSpPr>
          <p:nvPr>
            <p:ph idx="1"/>
          </p:nvPr>
        </p:nvSpPr>
        <p:spPr/>
        <p:txBody>
          <a:bodyPr/>
          <a:lstStyle/>
          <a:p>
            <a:r>
              <a:rPr lang="en-US" dirty="0" smtClean="0"/>
              <a:t>Basic designs that you are likely to encounter</a:t>
            </a:r>
          </a:p>
          <a:p>
            <a:pPr lvl="1"/>
            <a:r>
              <a:rPr lang="en-US" dirty="0" smtClean="0"/>
              <a:t>Experimental designs</a:t>
            </a:r>
          </a:p>
          <a:p>
            <a:pPr lvl="2"/>
            <a:r>
              <a:rPr lang="en-US" dirty="0" smtClean="0"/>
              <a:t>Randomized controlled trial</a:t>
            </a:r>
          </a:p>
          <a:p>
            <a:pPr lvl="3"/>
            <a:r>
              <a:rPr lang="en-US" dirty="0" smtClean="0"/>
              <a:t>Units are randomly assigned to two or more conditions (typically a treatment and a control or comparison group)</a:t>
            </a:r>
          </a:p>
          <a:p>
            <a:pPr lvl="3"/>
            <a:r>
              <a:rPr lang="en-US" dirty="0" smtClean="0"/>
              <a:t>Most common design is between subjects</a:t>
            </a:r>
            <a:br>
              <a:rPr lang="en-US" dirty="0" smtClean="0"/>
            </a:br>
            <a:r>
              <a:rPr lang="en-US" dirty="0" smtClean="0"/>
              <a:t>(e.g., posttest-only design)</a:t>
            </a:r>
          </a:p>
          <a:p>
            <a:pPr lvl="3"/>
            <a:r>
              <a:rPr lang="en-US" dirty="0" smtClean="0"/>
              <a:t>Can also include a within subjects factor</a:t>
            </a:r>
            <a:br>
              <a:rPr lang="en-US" dirty="0" smtClean="0"/>
            </a:br>
            <a:r>
              <a:rPr lang="en-US" dirty="0" smtClean="0"/>
              <a:t>(e.g., a pretest-posttest design)</a:t>
            </a:r>
            <a:endParaRPr lang="en-US" dirty="0"/>
          </a:p>
        </p:txBody>
      </p:sp>
    </p:spTree>
    <p:extLst>
      <p:ext uri="{BB962C8B-B14F-4D97-AF65-F5344CB8AC3E}">
        <p14:creationId xmlns:p14="http://schemas.microsoft.com/office/powerpoint/2010/main" val="2781632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Research Design Review</a:t>
            </a:r>
            <a:endParaRPr lang="en-US" dirty="0">
              <a:solidFill>
                <a:srgbClr val="4F81BD"/>
              </a:solidFill>
            </a:endParaRPr>
          </a:p>
        </p:txBody>
      </p:sp>
      <p:sp>
        <p:nvSpPr>
          <p:cNvPr id="3" name="Content Placeholder 2"/>
          <p:cNvSpPr>
            <a:spLocks noGrp="1"/>
          </p:cNvSpPr>
          <p:nvPr>
            <p:ph idx="1"/>
          </p:nvPr>
        </p:nvSpPr>
        <p:spPr/>
        <p:txBody>
          <a:bodyPr>
            <a:normAutofit fontScale="92500"/>
          </a:bodyPr>
          <a:lstStyle/>
          <a:p>
            <a:r>
              <a:rPr lang="en-US" dirty="0" smtClean="0"/>
              <a:t>Basic designs that you are likely to encounter</a:t>
            </a:r>
          </a:p>
          <a:p>
            <a:pPr lvl="1"/>
            <a:r>
              <a:rPr lang="en-US" dirty="0" smtClean="0"/>
              <a:t>Quasi-experimental designs</a:t>
            </a:r>
          </a:p>
          <a:p>
            <a:pPr lvl="2"/>
            <a:r>
              <a:rPr lang="en-US" dirty="0" smtClean="0"/>
              <a:t>Similar to randomized controlled trials, except that units are not assigned to conditions randomly</a:t>
            </a:r>
          </a:p>
          <a:p>
            <a:pPr lvl="2"/>
            <a:r>
              <a:rPr lang="en-US" dirty="0" smtClean="0"/>
              <a:t>One or more groups</a:t>
            </a:r>
          </a:p>
          <a:p>
            <a:pPr lvl="2"/>
            <a:r>
              <a:rPr lang="en-US" dirty="0" smtClean="0"/>
              <a:t>One-group designs (within subjects) are often in the form of a one-group pretest-posttest</a:t>
            </a:r>
          </a:p>
          <a:p>
            <a:pPr lvl="2"/>
            <a:r>
              <a:rPr lang="en-US" dirty="0" smtClean="0"/>
              <a:t>Some types of single-subject designs fall in this category as do case-control designs</a:t>
            </a:r>
          </a:p>
        </p:txBody>
      </p:sp>
    </p:spTree>
    <p:extLst>
      <p:ext uri="{BB962C8B-B14F-4D97-AF65-F5344CB8AC3E}">
        <p14:creationId xmlns:p14="http://schemas.microsoft.com/office/powerpoint/2010/main" val="168250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Formulating a Problem</a:t>
            </a:r>
            <a:endParaRPr lang="en-US" dirty="0">
              <a:solidFill>
                <a:srgbClr val="4F81BD"/>
              </a:solidFill>
            </a:endParaRPr>
          </a:p>
        </p:txBody>
      </p:sp>
      <p:sp>
        <p:nvSpPr>
          <p:cNvPr id="3" name="Content Placeholder 2"/>
          <p:cNvSpPr>
            <a:spLocks noGrp="1"/>
          </p:cNvSpPr>
          <p:nvPr>
            <p:ph idx="1"/>
          </p:nvPr>
        </p:nvSpPr>
        <p:spPr/>
        <p:txBody>
          <a:bodyPr/>
          <a:lstStyle/>
          <a:p>
            <a:r>
              <a:rPr lang="en-US" dirty="0" smtClean="0"/>
              <a:t>The problem statement needs to be straightforward and complete, but at this stage, need not be highly detailed</a:t>
            </a:r>
          </a:p>
          <a:p>
            <a:r>
              <a:rPr lang="en-US" dirty="0" smtClean="0"/>
              <a:t>The problem statement will become clearer and more concise when eligibility criteria are developed</a:t>
            </a:r>
            <a:endParaRPr lang="en-US" dirty="0"/>
          </a:p>
        </p:txBody>
      </p:sp>
    </p:spTree>
    <p:extLst>
      <p:ext uri="{BB962C8B-B14F-4D97-AF65-F5344CB8AC3E}">
        <p14:creationId xmlns:p14="http://schemas.microsoft.com/office/powerpoint/2010/main" val="431798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Research Design Review</a:t>
            </a:r>
            <a:endParaRPr lang="en-US" dirty="0">
              <a:solidFill>
                <a:srgbClr val="4F81BD"/>
              </a:solidFill>
            </a:endParaRPr>
          </a:p>
        </p:txBody>
      </p:sp>
      <p:sp>
        <p:nvSpPr>
          <p:cNvPr id="3" name="Content Placeholder 2"/>
          <p:cNvSpPr>
            <a:spLocks noGrp="1"/>
          </p:cNvSpPr>
          <p:nvPr>
            <p:ph idx="1"/>
          </p:nvPr>
        </p:nvSpPr>
        <p:spPr/>
        <p:txBody>
          <a:bodyPr>
            <a:normAutofit fontScale="92500" lnSpcReduction="10000"/>
          </a:bodyPr>
          <a:lstStyle/>
          <a:p>
            <a:r>
              <a:rPr lang="en-US" dirty="0" smtClean="0"/>
              <a:t>Basic designs that you are likely to encounter</a:t>
            </a:r>
          </a:p>
          <a:p>
            <a:pPr lvl="1"/>
            <a:r>
              <a:rPr lang="en-US" dirty="0" smtClean="0"/>
              <a:t>Everything else is generally nonexperimental (in a very broad sense, though many designs that I consider quasi-experimental would be labeled as nonexperimental by others)</a:t>
            </a:r>
            <a:endParaRPr lang="en-US" dirty="0"/>
          </a:p>
          <a:p>
            <a:pPr lvl="2"/>
            <a:r>
              <a:rPr lang="en-US" dirty="0" smtClean="0"/>
              <a:t>Cross-sectional, correlational (one point in time, one group)</a:t>
            </a:r>
          </a:p>
          <a:p>
            <a:pPr lvl="2"/>
            <a:r>
              <a:rPr lang="en-US" dirty="0" smtClean="0"/>
              <a:t>Intact, naturally occurring groups (e.g., males, females) </a:t>
            </a:r>
          </a:p>
          <a:p>
            <a:pPr lvl="2"/>
            <a:r>
              <a:rPr lang="en-US" dirty="0" smtClean="0"/>
              <a:t>Passive, naturalistic</a:t>
            </a:r>
          </a:p>
        </p:txBody>
      </p:sp>
    </p:spTree>
    <p:extLst>
      <p:ext uri="{BB962C8B-B14F-4D97-AF65-F5344CB8AC3E}">
        <p14:creationId xmlns:p14="http://schemas.microsoft.com/office/powerpoint/2010/main" val="613206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Today’s In-Class Activity</a:t>
            </a:r>
            <a:endParaRPr lang="en-US" dirty="0">
              <a:solidFill>
                <a:srgbClr val="4F81BD"/>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Individually, or in your working groups, calculate the coefficient of observed agreement </a:t>
                </a:r>
                <a:r>
                  <a:rPr lang="en-US" dirty="0"/>
                  <a:t>(</a:t>
                </a:r>
                <a14:m>
                  <m:oMath xmlns:m="http://schemas.openxmlformats.org/officeDocument/2006/math">
                    <m:sSub>
                      <m:sSubPr>
                        <m:ctrlPr>
                          <a:rPr lang="en-US" i="1">
                            <a:latin typeface="Cambria Math"/>
                          </a:rPr>
                        </m:ctrlPr>
                      </m:sSubPr>
                      <m:e>
                        <m:r>
                          <a:rPr lang="en-US" i="1">
                            <a:latin typeface="Cambria Math"/>
                          </a:rPr>
                          <m:t>𝑝</m:t>
                        </m:r>
                      </m:e>
                      <m:sub>
                        <m:r>
                          <m:rPr>
                            <m:sty m:val="p"/>
                          </m:rPr>
                          <a:rPr lang="en-US">
                            <a:latin typeface="Cambria Math"/>
                          </a:rPr>
                          <m:t>o</m:t>
                        </m:r>
                      </m:sub>
                    </m:sSub>
                  </m:oMath>
                </a14:m>
                <a:r>
                  <a:rPr lang="en-US" dirty="0"/>
                  <a:t>)</a:t>
                </a:r>
                <a:r>
                  <a:rPr lang="en-US" dirty="0" smtClean="0"/>
                  <a:t>, expected agreement </a:t>
                </a:r>
                <a:r>
                  <a:rPr lang="en-US" dirty="0"/>
                  <a:t>(</a:t>
                </a:r>
                <a14:m>
                  <m:oMath xmlns:m="http://schemas.openxmlformats.org/officeDocument/2006/math">
                    <m:sSub>
                      <m:sSubPr>
                        <m:ctrlPr>
                          <a:rPr lang="en-US" i="1">
                            <a:latin typeface="Cambria Math"/>
                          </a:rPr>
                        </m:ctrlPr>
                      </m:sSubPr>
                      <m:e>
                        <m:r>
                          <a:rPr lang="en-US" i="1">
                            <a:latin typeface="Cambria Math"/>
                          </a:rPr>
                          <m:t>𝑝</m:t>
                        </m:r>
                      </m:e>
                      <m:sub>
                        <m:r>
                          <m:rPr>
                            <m:sty m:val="p"/>
                          </m:rPr>
                          <a:rPr lang="en-US" b="0" i="0" smtClean="0">
                            <a:latin typeface="Cambria Math"/>
                          </a:rPr>
                          <m:t>e</m:t>
                        </m:r>
                      </m:sub>
                    </m:sSub>
                  </m:oMath>
                </a14:m>
                <a:r>
                  <a:rPr lang="en-US" dirty="0"/>
                  <a:t>),</a:t>
                </a:r>
                <a:r>
                  <a:rPr lang="en-US" dirty="0" smtClean="0"/>
                  <a:t> and </a:t>
                </a:r>
                <a:r>
                  <a:rPr lang="en-US" dirty="0"/>
                  <a:t>Cohen’s kappa (</a:t>
                </a:r>
                <a14:m>
                  <m:oMath xmlns:m="http://schemas.openxmlformats.org/officeDocument/2006/math">
                    <m:r>
                      <a:rPr lang="el-GR" i="1">
                        <a:latin typeface="Cambria Math"/>
                      </a:rPr>
                      <m:t>𝜅</m:t>
                    </m:r>
                  </m:oMath>
                </a14:m>
                <a:r>
                  <a:rPr lang="en-US" dirty="0"/>
                  <a:t>) </a:t>
                </a:r>
                <a:r>
                  <a:rPr lang="en-US" dirty="0" smtClean="0"/>
                  <a:t>for problems  #1, #2, and #3 on the following slides</a:t>
                </a:r>
              </a:p>
              <a:p>
                <a:r>
                  <a:rPr lang="en-US" dirty="0" smtClean="0"/>
                  <a:t>How reliable is each in terms of observed agreement and taking chance agreements into account?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1407"/>
                </a:stretch>
              </a:blipFill>
            </p:spPr>
            <p:txBody>
              <a:bodyPr/>
              <a:lstStyle/>
              <a:p>
                <a:r>
                  <a:rPr lang="en-US">
                    <a:noFill/>
                  </a:rPr>
                  <a:t> </a:t>
                </a:r>
              </a:p>
            </p:txBody>
          </p:sp>
        </mc:Fallback>
      </mc:AlternateContent>
    </p:spTree>
    <p:extLst>
      <p:ext uri="{BB962C8B-B14F-4D97-AF65-F5344CB8AC3E}">
        <p14:creationId xmlns:p14="http://schemas.microsoft.com/office/powerpoint/2010/main" val="2221478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Problem #1</a:t>
            </a:r>
            <a:endParaRPr lang="en-US" dirty="0">
              <a:solidFill>
                <a:srgbClr val="4F81BD"/>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5602178"/>
              </p:ext>
            </p:extLst>
          </p:nvPr>
        </p:nvGraphicFramePr>
        <p:xfrm>
          <a:off x="1268950" y="1600200"/>
          <a:ext cx="6274850" cy="1925320"/>
        </p:xfrm>
        <a:graphic>
          <a:graphicData uri="http://schemas.openxmlformats.org/drawingml/2006/table">
            <a:tbl>
              <a:tblPr firstRow="1" bandRow="1">
                <a:tableStyleId>{2D5ABB26-0587-4C30-8999-92F81FD0307C}</a:tableStyleId>
              </a:tblPr>
              <a:tblGrid>
                <a:gridCol w="1339575"/>
                <a:gridCol w="1551087"/>
                <a:gridCol w="1581839"/>
                <a:gridCol w="1802349"/>
              </a:tblGrid>
              <a:tr h="370840">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gridSpan="2">
                  <a:txBody>
                    <a:bodyPr/>
                    <a:lstStyle/>
                    <a:p>
                      <a:pPr algn="ctr"/>
                      <a:r>
                        <a:rPr lang="en-US" sz="1400" dirty="0" smtClean="0">
                          <a:latin typeface="Verdana" pitchFamily="34" charset="0"/>
                          <a:ea typeface="Verdana" pitchFamily="34" charset="0"/>
                          <a:cs typeface="Verdana" pitchFamily="34" charset="0"/>
                        </a:rPr>
                        <a:t>Coder 2</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r>
              <a:tr h="370840">
                <a:tc>
                  <a:txBody>
                    <a:bodyPr/>
                    <a:lstStyle/>
                    <a:p>
                      <a:endParaRPr lang="en-US"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Experimental</a:t>
                      </a:r>
                    </a:p>
                    <a:p>
                      <a:pPr algn="ctr"/>
                      <a:r>
                        <a:rPr lang="en-US" sz="1400" dirty="0" smtClean="0">
                          <a:latin typeface="Verdana" pitchFamily="34" charset="0"/>
                          <a:ea typeface="Verdana" pitchFamily="34" charset="0"/>
                          <a:cs typeface="Verdana" pitchFamily="34" charset="0"/>
                        </a:rPr>
                        <a:t>Design</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Other Type of Design</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r h="370840">
                <a:tc rowSpan="2">
                  <a:txBody>
                    <a:bodyPr/>
                    <a:lstStyle/>
                    <a:p>
                      <a:r>
                        <a:rPr lang="en-US" sz="1400" dirty="0" smtClean="0">
                          <a:latin typeface="Verdana" pitchFamily="34" charset="0"/>
                          <a:ea typeface="Verdana" pitchFamily="34" charset="0"/>
                          <a:cs typeface="Verdana" pitchFamily="34" charset="0"/>
                        </a:rPr>
                        <a:t>Coder 1</a:t>
                      </a:r>
                      <a:endParaRPr lang="en-US" sz="1400" dirty="0">
                        <a:latin typeface="Verdana" pitchFamily="34" charset="0"/>
                        <a:ea typeface="Verdana" pitchFamily="34" charset="0"/>
                        <a:cs typeface="Verdana"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Verdana" pitchFamily="34" charset="0"/>
                          <a:ea typeface="Verdana" pitchFamily="34" charset="0"/>
                          <a:cs typeface="Verdana" pitchFamily="34" charset="0"/>
                        </a:rPr>
                        <a:t>Experimental</a:t>
                      </a:r>
                    </a:p>
                    <a:p>
                      <a:pPr algn="ctr"/>
                      <a:r>
                        <a:rPr lang="en-US" sz="1400" dirty="0" smtClean="0">
                          <a:latin typeface="Verdana" pitchFamily="34" charset="0"/>
                          <a:ea typeface="Verdana" pitchFamily="34" charset="0"/>
                          <a:cs typeface="Verdana" pitchFamily="34" charset="0"/>
                        </a:rPr>
                        <a:t>Design</a:t>
                      </a:r>
                      <a:endParaRPr lang="en-US" sz="1400" dirty="0">
                        <a:latin typeface="Verdana" pitchFamily="34" charset="0"/>
                        <a:ea typeface="Verdana" pitchFamily="34" charset="0"/>
                        <a:cs typeface="Verdana" pitchFamily="34" charset="0"/>
                      </a:endParaRPr>
                    </a:p>
                  </a:txBody>
                  <a:tcPr anchor="ctr">
                    <a:lnL>
                      <a:noFill/>
                    </a:lnL>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33</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748</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370840">
                <a:tc vMerge="1">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Other</a:t>
                      </a:r>
                      <a:r>
                        <a:rPr lang="en-US" sz="1400" baseline="0" dirty="0" smtClean="0">
                          <a:latin typeface="Verdana" pitchFamily="34" charset="0"/>
                          <a:ea typeface="Verdana" pitchFamily="34" charset="0"/>
                          <a:cs typeface="Verdana" pitchFamily="34" charset="0"/>
                        </a:rPr>
                        <a:t> Type of Design</a:t>
                      </a:r>
                      <a:endParaRPr lang="en-US" sz="1400" dirty="0">
                        <a:latin typeface="Verdana" pitchFamily="34" charset="0"/>
                        <a:ea typeface="Verdana" pitchFamily="34" charset="0"/>
                        <a:cs typeface="Verdana" pitchFamily="34" charset="0"/>
                      </a:endParaRPr>
                    </a:p>
                  </a:txBody>
                  <a:tcPr anchor="ctr">
                    <a:lnL>
                      <a:noFill/>
                    </a:lnL>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679</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26</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1905000" y="4114800"/>
                <a:ext cx="4648200" cy="129266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600" i="1" smtClean="0">
                              <a:latin typeface="Cambria Math"/>
                            </a:rPr>
                          </m:ctrlPr>
                        </m:sSubPr>
                        <m:e>
                          <m:r>
                            <a:rPr lang="en-US" sz="2600" i="1">
                              <a:latin typeface="Cambria Math"/>
                            </a:rPr>
                            <m:t>𝑝</m:t>
                          </m:r>
                        </m:e>
                        <m:sub>
                          <m:r>
                            <m:rPr>
                              <m:sty m:val="p"/>
                            </m:rPr>
                            <a:rPr lang="en-US" sz="2600">
                              <a:latin typeface="Cambria Math"/>
                            </a:rPr>
                            <m:t>o</m:t>
                          </m:r>
                        </m:sub>
                      </m:sSub>
                      <m:r>
                        <a:rPr lang="en-US" sz="2600" i="1">
                          <a:latin typeface="Cambria Math"/>
                        </a:rPr>
                        <m:t>=</m:t>
                      </m:r>
                      <m:r>
                        <a:rPr lang="en-US" sz="2600" b="0" i="1" smtClean="0">
                          <a:latin typeface="Cambria Math"/>
                        </a:rPr>
                        <m:t>?</m:t>
                      </m:r>
                    </m:oMath>
                  </m:oMathPara>
                </a14:m>
                <a:endParaRPr lang="en-US" sz="2600" b="0" dirty="0" smtClean="0"/>
              </a:p>
              <a:p>
                <a:pPr/>
                <a14:m>
                  <m:oMathPara xmlns:m="http://schemas.openxmlformats.org/officeDocument/2006/math">
                    <m:oMathParaPr>
                      <m:jc m:val="left"/>
                    </m:oMathParaPr>
                    <m:oMath xmlns:m="http://schemas.openxmlformats.org/officeDocument/2006/math">
                      <m:sSub>
                        <m:sSubPr>
                          <m:ctrlPr>
                            <a:rPr lang="en-US" sz="2600" i="1">
                              <a:latin typeface="Cambria Math"/>
                            </a:rPr>
                          </m:ctrlPr>
                        </m:sSubPr>
                        <m:e>
                          <m:r>
                            <a:rPr lang="en-US" sz="2600" i="1">
                              <a:latin typeface="Cambria Math"/>
                            </a:rPr>
                            <m:t>𝑝</m:t>
                          </m:r>
                        </m:e>
                        <m:sub>
                          <m:r>
                            <m:rPr>
                              <m:sty m:val="p"/>
                            </m:rPr>
                            <a:rPr lang="en-US" sz="2600" b="0" i="0" smtClean="0">
                              <a:latin typeface="Cambria Math"/>
                            </a:rPr>
                            <m:t>e</m:t>
                          </m:r>
                        </m:sub>
                      </m:sSub>
                      <m:r>
                        <a:rPr lang="en-US" sz="2600" i="1">
                          <a:latin typeface="Cambria Math"/>
                        </a:rPr>
                        <m:t>=?</m:t>
                      </m:r>
                    </m:oMath>
                  </m:oMathPara>
                </a14:m>
                <a:endParaRPr lang="en-US" sz="2600" b="0" dirty="0" smtClean="0"/>
              </a:p>
              <a:p>
                <a:pPr/>
                <a14:m>
                  <m:oMathPara xmlns:m="http://schemas.openxmlformats.org/officeDocument/2006/math">
                    <m:oMathParaPr>
                      <m:jc m:val="left"/>
                    </m:oMathParaPr>
                    <m:oMath xmlns:m="http://schemas.openxmlformats.org/officeDocument/2006/math">
                      <m:r>
                        <a:rPr lang="el-GR" sz="2600" i="1">
                          <a:latin typeface="Cambria Math"/>
                        </a:rPr>
                        <m:t>𝜅</m:t>
                      </m:r>
                      <m:r>
                        <a:rPr lang="en-US" sz="2600" b="0" i="1" smtClean="0">
                          <a:latin typeface="Cambria Math"/>
                        </a:rPr>
                        <m:t>=?</m:t>
                      </m:r>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1905000" y="4114800"/>
                <a:ext cx="4648200" cy="129266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2677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Problem #2</a:t>
            </a:r>
            <a:endParaRPr lang="en-US" dirty="0">
              <a:solidFill>
                <a:srgbClr val="4F81BD"/>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3024438"/>
              </p:ext>
            </p:extLst>
          </p:nvPr>
        </p:nvGraphicFramePr>
        <p:xfrm>
          <a:off x="533400" y="1600200"/>
          <a:ext cx="8001000" cy="2138680"/>
        </p:xfrm>
        <a:graphic>
          <a:graphicData uri="http://schemas.openxmlformats.org/drawingml/2006/table">
            <a:tbl>
              <a:tblPr firstRow="1" bandRow="1">
                <a:tableStyleId>{2D5ABB26-0587-4C30-8999-92F81FD0307C}</a:tableStyleId>
              </a:tblPr>
              <a:tblGrid>
                <a:gridCol w="1143000"/>
                <a:gridCol w="2667000"/>
                <a:gridCol w="2247763"/>
                <a:gridCol w="1943237"/>
              </a:tblGrid>
              <a:tr h="370840">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gridSpan="2">
                  <a:txBody>
                    <a:bodyPr/>
                    <a:lstStyle/>
                    <a:p>
                      <a:pPr algn="ctr"/>
                      <a:r>
                        <a:rPr lang="en-US" sz="1400" dirty="0" smtClean="0">
                          <a:latin typeface="Verdana" pitchFamily="34" charset="0"/>
                          <a:ea typeface="Verdana" pitchFamily="34" charset="0"/>
                          <a:cs typeface="Verdana" pitchFamily="34" charset="0"/>
                        </a:rPr>
                        <a:t>Coder 2</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r>
              <a:tr h="370840">
                <a:tc>
                  <a:txBody>
                    <a:bodyPr/>
                    <a:lstStyle/>
                    <a:p>
                      <a:endParaRPr lang="en-US"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Effect Size Based on Means and Standard Deviations</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Effect Size Based on </a:t>
                      </a:r>
                      <a:r>
                        <a:rPr lang="en-US" sz="1400" i="1" dirty="0" smtClean="0">
                          <a:latin typeface="Verdana" pitchFamily="34" charset="0"/>
                          <a:ea typeface="Verdana" pitchFamily="34" charset="0"/>
                          <a:cs typeface="Verdana" pitchFamily="34" charset="0"/>
                        </a:rPr>
                        <a:t>t</a:t>
                      </a:r>
                      <a:r>
                        <a:rPr lang="en-US" sz="1400" dirty="0" smtClean="0">
                          <a:latin typeface="Verdana" pitchFamily="34" charset="0"/>
                          <a:ea typeface="Verdana" pitchFamily="34" charset="0"/>
                          <a:cs typeface="Verdana" pitchFamily="34" charset="0"/>
                        </a:rPr>
                        <a:t>-value or </a:t>
                      </a:r>
                      <a:r>
                        <a:rPr lang="en-US" sz="1400" i="1" dirty="0" smtClean="0">
                          <a:latin typeface="Verdana" pitchFamily="34" charset="0"/>
                          <a:ea typeface="Verdana" pitchFamily="34" charset="0"/>
                          <a:cs typeface="Verdana" pitchFamily="34" charset="0"/>
                        </a:rPr>
                        <a:t>F</a:t>
                      </a:r>
                      <a:r>
                        <a:rPr lang="en-US" sz="1400" dirty="0" smtClean="0">
                          <a:latin typeface="Verdana" pitchFamily="34" charset="0"/>
                          <a:ea typeface="Verdana" pitchFamily="34" charset="0"/>
                          <a:cs typeface="Verdana" pitchFamily="34" charset="0"/>
                        </a:rPr>
                        <a:t>-value</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r h="370840">
                <a:tc rowSpan="2">
                  <a:txBody>
                    <a:bodyPr/>
                    <a:lstStyle/>
                    <a:p>
                      <a:r>
                        <a:rPr lang="en-US" sz="1400" dirty="0" smtClean="0">
                          <a:latin typeface="Verdana" pitchFamily="34" charset="0"/>
                          <a:ea typeface="Verdana" pitchFamily="34" charset="0"/>
                          <a:cs typeface="Verdana" pitchFamily="34" charset="0"/>
                        </a:rPr>
                        <a:t>Coder 1</a:t>
                      </a:r>
                      <a:endParaRPr lang="en-US" sz="1400" dirty="0">
                        <a:latin typeface="Verdana" pitchFamily="34" charset="0"/>
                        <a:ea typeface="Verdana" pitchFamily="34" charset="0"/>
                        <a:cs typeface="Verdana"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Verdana" pitchFamily="34" charset="0"/>
                          <a:ea typeface="Verdana" pitchFamily="34" charset="0"/>
                          <a:cs typeface="Verdana" pitchFamily="34" charset="0"/>
                        </a:rPr>
                        <a:t>Effect Size Based on Means and Standard Deviations</a:t>
                      </a:r>
                      <a:endParaRPr lang="en-US" sz="1400" dirty="0">
                        <a:latin typeface="Verdana" pitchFamily="34" charset="0"/>
                        <a:ea typeface="Verdana" pitchFamily="34" charset="0"/>
                        <a:cs typeface="Verdana" pitchFamily="34" charset="0"/>
                      </a:endParaRPr>
                    </a:p>
                  </a:txBody>
                  <a:tcPr anchor="ctr">
                    <a:lnL>
                      <a:noFill/>
                    </a:lnL>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1,267</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48</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370840">
                <a:tc vMerge="1">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Effect Size Based on </a:t>
                      </a:r>
                      <a:r>
                        <a:rPr lang="en-US" sz="1400" i="1" dirty="0" smtClean="0">
                          <a:latin typeface="Verdana" pitchFamily="34" charset="0"/>
                          <a:ea typeface="Verdana" pitchFamily="34" charset="0"/>
                          <a:cs typeface="Verdana" pitchFamily="34" charset="0"/>
                        </a:rPr>
                        <a:t>t</a:t>
                      </a:r>
                      <a:r>
                        <a:rPr lang="en-US" sz="1400" dirty="0" smtClean="0">
                          <a:latin typeface="Verdana" pitchFamily="34" charset="0"/>
                          <a:ea typeface="Verdana" pitchFamily="34" charset="0"/>
                          <a:cs typeface="Verdana" pitchFamily="34" charset="0"/>
                        </a:rPr>
                        <a:t>-value or </a:t>
                      </a:r>
                      <a:r>
                        <a:rPr lang="en-US" sz="1400" i="1" dirty="0" smtClean="0">
                          <a:latin typeface="Verdana" pitchFamily="34" charset="0"/>
                          <a:ea typeface="Verdana" pitchFamily="34" charset="0"/>
                          <a:cs typeface="Verdana" pitchFamily="34" charset="0"/>
                        </a:rPr>
                        <a:t>F</a:t>
                      </a:r>
                      <a:r>
                        <a:rPr lang="en-US" sz="1400" dirty="0" smtClean="0">
                          <a:latin typeface="Verdana" pitchFamily="34" charset="0"/>
                          <a:ea typeface="Verdana" pitchFamily="34" charset="0"/>
                          <a:cs typeface="Verdana" pitchFamily="34" charset="0"/>
                        </a:rPr>
                        <a:t>-value</a:t>
                      </a:r>
                      <a:endParaRPr lang="en-US" sz="1400" dirty="0">
                        <a:latin typeface="Verdana" pitchFamily="34" charset="0"/>
                        <a:ea typeface="Verdana" pitchFamily="34" charset="0"/>
                        <a:cs typeface="Verdana" pitchFamily="34" charset="0"/>
                      </a:endParaRPr>
                    </a:p>
                  </a:txBody>
                  <a:tcPr anchor="ctr">
                    <a:lnL>
                      <a:noFill/>
                    </a:lnL>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53</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926</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1905000" y="4495800"/>
                <a:ext cx="4648200" cy="129266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600" i="1" smtClean="0">
                              <a:latin typeface="Cambria Math"/>
                            </a:rPr>
                          </m:ctrlPr>
                        </m:sSubPr>
                        <m:e>
                          <m:r>
                            <a:rPr lang="en-US" sz="2600" i="1">
                              <a:latin typeface="Cambria Math"/>
                            </a:rPr>
                            <m:t>𝑝</m:t>
                          </m:r>
                        </m:e>
                        <m:sub>
                          <m:r>
                            <m:rPr>
                              <m:sty m:val="p"/>
                            </m:rPr>
                            <a:rPr lang="en-US" sz="2600">
                              <a:latin typeface="Cambria Math"/>
                            </a:rPr>
                            <m:t>o</m:t>
                          </m:r>
                        </m:sub>
                      </m:sSub>
                      <m:r>
                        <a:rPr lang="en-US" sz="2600" i="1">
                          <a:latin typeface="Cambria Math"/>
                        </a:rPr>
                        <m:t>=</m:t>
                      </m:r>
                      <m:r>
                        <a:rPr lang="en-US" sz="2600" b="0" i="1" smtClean="0">
                          <a:latin typeface="Cambria Math"/>
                        </a:rPr>
                        <m:t>?</m:t>
                      </m:r>
                    </m:oMath>
                  </m:oMathPara>
                </a14:m>
                <a:endParaRPr lang="en-US" sz="2600" b="0" dirty="0" smtClean="0"/>
              </a:p>
              <a:p>
                <a:pPr/>
                <a14:m>
                  <m:oMathPara xmlns:m="http://schemas.openxmlformats.org/officeDocument/2006/math">
                    <m:oMathParaPr>
                      <m:jc m:val="left"/>
                    </m:oMathParaPr>
                    <m:oMath xmlns:m="http://schemas.openxmlformats.org/officeDocument/2006/math">
                      <m:sSub>
                        <m:sSubPr>
                          <m:ctrlPr>
                            <a:rPr lang="en-US" sz="2600" i="1">
                              <a:latin typeface="Cambria Math"/>
                            </a:rPr>
                          </m:ctrlPr>
                        </m:sSubPr>
                        <m:e>
                          <m:r>
                            <a:rPr lang="en-US" sz="2600" i="1">
                              <a:latin typeface="Cambria Math"/>
                            </a:rPr>
                            <m:t>𝑝</m:t>
                          </m:r>
                        </m:e>
                        <m:sub>
                          <m:r>
                            <m:rPr>
                              <m:sty m:val="p"/>
                            </m:rPr>
                            <a:rPr lang="en-US" sz="2600" b="0" i="0" smtClean="0">
                              <a:latin typeface="Cambria Math"/>
                            </a:rPr>
                            <m:t>e</m:t>
                          </m:r>
                        </m:sub>
                      </m:sSub>
                      <m:r>
                        <a:rPr lang="en-US" sz="2600" i="1">
                          <a:latin typeface="Cambria Math"/>
                        </a:rPr>
                        <m:t>=?</m:t>
                      </m:r>
                    </m:oMath>
                  </m:oMathPara>
                </a14:m>
                <a:endParaRPr lang="en-US" sz="2600" b="0" dirty="0" smtClean="0"/>
              </a:p>
              <a:p>
                <a:pPr/>
                <a14:m>
                  <m:oMathPara xmlns:m="http://schemas.openxmlformats.org/officeDocument/2006/math">
                    <m:oMathParaPr>
                      <m:jc m:val="left"/>
                    </m:oMathParaPr>
                    <m:oMath xmlns:m="http://schemas.openxmlformats.org/officeDocument/2006/math">
                      <m:r>
                        <a:rPr lang="el-GR" sz="2600" i="1">
                          <a:latin typeface="Cambria Math"/>
                        </a:rPr>
                        <m:t>𝜅</m:t>
                      </m:r>
                      <m:r>
                        <a:rPr lang="en-US" sz="2600" b="0" i="1" smtClean="0">
                          <a:latin typeface="Cambria Math"/>
                        </a:rPr>
                        <m:t>=?</m:t>
                      </m:r>
                    </m:oMath>
                  </m:oMathPara>
                </a14:m>
                <a:endParaRPr lang="en-US" sz="2600" dirty="0"/>
              </a:p>
            </p:txBody>
          </p:sp>
        </mc:Choice>
        <mc:Fallback xmlns="">
          <p:sp>
            <p:nvSpPr>
              <p:cNvPr id="3" name="TextBox 2"/>
              <p:cNvSpPr txBox="1">
                <a:spLocks noRot="1" noChangeAspect="1" noMove="1" noResize="1" noEditPoints="1" noAdjustHandles="1" noChangeArrowheads="1" noChangeShapeType="1" noTextEdit="1"/>
              </p:cNvSpPr>
              <p:nvPr/>
            </p:nvSpPr>
            <p:spPr>
              <a:xfrm>
                <a:off x="1905000" y="4495800"/>
                <a:ext cx="4648200" cy="129266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30324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Problem #3</a:t>
            </a:r>
            <a:endParaRPr lang="en-US" dirty="0">
              <a:solidFill>
                <a:srgbClr val="4F81BD"/>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1277727"/>
              </p:ext>
            </p:extLst>
          </p:nvPr>
        </p:nvGraphicFramePr>
        <p:xfrm>
          <a:off x="609600" y="1600200"/>
          <a:ext cx="7391400" cy="1925320"/>
        </p:xfrm>
        <a:graphic>
          <a:graphicData uri="http://schemas.openxmlformats.org/drawingml/2006/table">
            <a:tbl>
              <a:tblPr firstRow="1" bandRow="1">
                <a:tableStyleId>{2D5ABB26-0587-4C30-8999-92F81FD0307C}</a:tableStyleId>
              </a:tblPr>
              <a:tblGrid>
                <a:gridCol w="1577939"/>
                <a:gridCol w="1827089"/>
                <a:gridCol w="1863312"/>
                <a:gridCol w="2123060"/>
              </a:tblGrid>
              <a:tr h="370840">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Verdana" pitchFamily="34" charset="0"/>
                        <a:ea typeface="Verdana" pitchFamily="34" charset="0"/>
                        <a:cs typeface="Verdana" pitchFamily="34" charset="0"/>
                      </a:endParaRPr>
                    </a:p>
                  </a:txBody>
                  <a:tcPr>
                    <a:lnT w="12700" cap="flat" cmpd="sng" algn="ctr">
                      <a:solidFill>
                        <a:schemeClr val="tx1"/>
                      </a:solidFill>
                      <a:prstDash val="solid"/>
                      <a:round/>
                      <a:headEnd type="none" w="med" len="med"/>
                      <a:tailEnd type="none" w="med" len="med"/>
                    </a:lnT>
                  </a:tcPr>
                </a:tc>
                <a:tc gridSpan="2">
                  <a:txBody>
                    <a:bodyPr/>
                    <a:lstStyle/>
                    <a:p>
                      <a:pPr algn="ctr"/>
                      <a:r>
                        <a:rPr lang="en-US" sz="1400" dirty="0" smtClean="0">
                          <a:latin typeface="Verdana" pitchFamily="34" charset="0"/>
                          <a:ea typeface="Verdana" pitchFamily="34" charset="0"/>
                          <a:cs typeface="Verdana" pitchFamily="34" charset="0"/>
                        </a:rPr>
                        <a:t>Coder 2</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r>
              <a:tr h="370840">
                <a:tc>
                  <a:txBody>
                    <a:bodyPr/>
                    <a:lstStyle/>
                    <a:p>
                      <a:endParaRPr lang="en-US"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Meets Inclusion Criteria</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Does Not Meet</a:t>
                      </a:r>
                      <a:r>
                        <a:rPr lang="en-US" sz="1400" baseline="0" dirty="0" smtClean="0">
                          <a:latin typeface="Verdana" pitchFamily="34" charset="0"/>
                          <a:ea typeface="Verdana" pitchFamily="34" charset="0"/>
                          <a:cs typeface="Verdana" pitchFamily="34" charset="0"/>
                        </a:rPr>
                        <a:t> Inclusion Criteria</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r h="370840">
                <a:tc rowSpan="2">
                  <a:txBody>
                    <a:bodyPr/>
                    <a:lstStyle/>
                    <a:p>
                      <a:r>
                        <a:rPr lang="en-US" sz="1400" dirty="0" smtClean="0">
                          <a:latin typeface="Verdana" pitchFamily="34" charset="0"/>
                          <a:ea typeface="Verdana" pitchFamily="34" charset="0"/>
                          <a:cs typeface="Verdana" pitchFamily="34" charset="0"/>
                        </a:rPr>
                        <a:t>Coder 1</a:t>
                      </a:r>
                      <a:endParaRPr lang="en-US" sz="1400" dirty="0">
                        <a:latin typeface="Verdana" pitchFamily="34" charset="0"/>
                        <a:ea typeface="Verdana" pitchFamily="34" charset="0"/>
                        <a:cs typeface="Verdana"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Verdana" pitchFamily="34" charset="0"/>
                          <a:ea typeface="Verdana" pitchFamily="34" charset="0"/>
                          <a:cs typeface="Verdana" pitchFamily="34" charset="0"/>
                        </a:rPr>
                        <a:t>Meets Inclusion Criteria</a:t>
                      </a:r>
                      <a:endParaRPr lang="en-US" sz="1400" dirty="0">
                        <a:latin typeface="Verdana" pitchFamily="34" charset="0"/>
                        <a:ea typeface="Verdana" pitchFamily="34" charset="0"/>
                        <a:cs typeface="Verdana" pitchFamily="34" charset="0"/>
                      </a:endParaRPr>
                    </a:p>
                  </a:txBody>
                  <a:tcPr anchor="ctr">
                    <a:lnL>
                      <a:noFill/>
                    </a:lnL>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345</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Verdana" pitchFamily="34" charset="0"/>
                          <a:ea typeface="Verdana" pitchFamily="34" charset="0"/>
                          <a:cs typeface="Verdana" pitchFamily="34" charset="0"/>
                        </a:rPr>
                        <a:t>41</a:t>
                      </a:r>
                      <a:endParaRPr lang="en-US" sz="1400" dirty="0">
                        <a:latin typeface="Verdana" pitchFamily="34" charset="0"/>
                        <a:ea typeface="Verdana" pitchFamily="34" charset="0"/>
                        <a:cs typeface="Verdana" pitchFamily="34" charset="0"/>
                      </a:endParaRPr>
                    </a:p>
                  </a:txBody>
                  <a:tcPr anchor="ctr">
                    <a:lnT w="12700" cap="flat" cmpd="sng" algn="ctr">
                      <a:solidFill>
                        <a:schemeClr val="tx1"/>
                      </a:solidFill>
                      <a:prstDash val="solid"/>
                      <a:round/>
                      <a:headEnd type="none" w="med" len="med"/>
                      <a:tailEnd type="none" w="med" len="med"/>
                    </a:lnT>
                  </a:tcPr>
                </a:tc>
              </a:tr>
              <a:tr h="370840">
                <a:tc vMerge="1">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Does Not Meet</a:t>
                      </a:r>
                      <a:r>
                        <a:rPr lang="en-US" sz="1400" baseline="0" dirty="0" smtClean="0">
                          <a:latin typeface="Verdana" pitchFamily="34" charset="0"/>
                          <a:ea typeface="Verdana" pitchFamily="34" charset="0"/>
                          <a:cs typeface="Verdana" pitchFamily="34" charset="0"/>
                        </a:rPr>
                        <a:t> Inclusion Criteria</a:t>
                      </a:r>
                      <a:endParaRPr lang="en-US" sz="1400" dirty="0">
                        <a:latin typeface="Verdana" pitchFamily="34" charset="0"/>
                        <a:ea typeface="Verdana" pitchFamily="34" charset="0"/>
                        <a:cs typeface="Verdana" pitchFamily="34" charset="0"/>
                      </a:endParaRPr>
                    </a:p>
                  </a:txBody>
                  <a:tcPr anchor="ctr">
                    <a:lnL>
                      <a:noFill/>
                    </a:lnL>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38</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Verdana" pitchFamily="34" charset="0"/>
                          <a:ea typeface="Verdana" pitchFamily="34" charset="0"/>
                          <a:cs typeface="Verdana" pitchFamily="34" charset="0"/>
                        </a:rPr>
                        <a:t>326</a:t>
                      </a:r>
                      <a:endParaRPr lang="en-US" sz="1400" dirty="0">
                        <a:latin typeface="Verdana" pitchFamily="34" charset="0"/>
                        <a:ea typeface="Verdana" pitchFamily="34" charset="0"/>
                        <a:cs typeface="Verdana" pitchFamily="34" charset="0"/>
                      </a:endParaRPr>
                    </a:p>
                  </a:txBody>
                  <a:tcPr anchor="ctr">
                    <a:lnB w="12700" cap="flat" cmpd="sng" algn="ctr">
                      <a:solidFill>
                        <a:schemeClr val="tx1"/>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1905000" y="4114800"/>
                <a:ext cx="4648200" cy="129266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600" i="1" smtClean="0">
                              <a:latin typeface="Cambria Math"/>
                            </a:rPr>
                          </m:ctrlPr>
                        </m:sSubPr>
                        <m:e>
                          <m:r>
                            <a:rPr lang="en-US" sz="2600" i="1">
                              <a:latin typeface="Cambria Math"/>
                            </a:rPr>
                            <m:t>𝑝</m:t>
                          </m:r>
                        </m:e>
                        <m:sub>
                          <m:r>
                            <m:rPr>
                              <m:sty m:val="p"/>
                            </m:rPr>
                            <a:rPr lang="en-US" sz="2600">
                              <a:latin typeface="Cambria Math"/>
                            </a:rPr>
                            <m:t>o</m:t>
                          </m:r>
                        </m:sub>
                      </m:sSub>
                      <m:r>
                        <a:rPr lang="en-US" sz="2600" i="1">
                          <a:latin typeface="Cambria Math"/>
                        </a:rPr>
                        <m:t>=</m:t>
                      </m:r>
                      <m:r>
                        <a:rPr lang="en-US" sz="2600" b="0" i="1" smtClean="0">
                          <a:latin typeface="Cambria Math"/>
                        </a:rPr>
                        <m:t>?</m:t>
                      </m:r>
                    </m:oMath>
                  </m:oMathPara>
                </a14:m>
                <a:endParaRPr lang="en-US" sz="2600" b="0" dirty="0" smtClean="0"/>
              </a:p>
              <a:p>
                <a:pPr/>
                <a14:m>
                  <m:oMathPara xmlns:m="http://schemas.openxmlformats.org/officeDocument/2006/math">
                    <m:oMathParaPr>
                      <m:jc m:val="left"/>
                    </m:oMathParaPr>
                    <m:oMath xmlns:m="http://schemas.openxmlformats.org/officeDocument/2006/math">
                      <m:sSub>
                        <m:sSubPr>
                          <m:ctrlPr>
                            <a:rPr lang="en-US" sz="2600" i="1">
                              <a:latin typeface="Cambria Math"/>
                            </a:rPr>
                          </m:ctrlPr>
                        </m:sSubPr>
                        <m:e>
                          <m:r>
                            <a:rPr lang="en-US" sz="2600" i="1">
                              <a:latin typeface="Cambria Math"/>
                            </a:rPr>
                            <m:t>𝑝</m:t>
                          </m:r>
                        </m:e>
                        <m:sub>
                          <m:r>
                            <m:rPr>
                              <m:sty m:val="p"/>
                            </m:rPr>
                            <a:rPr lang="en-US" sz="2600" b="0" i="0" smtClean="0">
                              <a:latin typeface="Cambria Math"/>
                            </a:rPr>
                            <m:t>e</m:t>
                          </m:r>
                        </m:sub>
                      </m:sSub>
                      <m:r>
                        <a:rPr lang="en-US" sz="2600" i="1">
                          <a:latin typeface="Cambria Math"/>
                        </a:rPr>
                        <m:t>=?</m:t>
                      </m:r>
                    </m:oMath>
                  </m:oMathPara>
                </a14:m>
                <a:endParaRPr lang="en-US" sz="2600" b="0" dirty="0" smtClean="0"/>
              </a:p>
              <a:p>
                <a:pPr/>
                <a14:m>
                  <m:oMathPara xmlns:m="http://schemas.openxmlformats.org/officeDocument/2006/math">
                    <m:oMathParaPr>
                      <m:jc m:val="left"/>
                    </m:oMathParaPr>
                    <m:oMath xmlns:m="http://schemas.openxmlformats.org/officeDocument/2006/math">
                      <m:r>
                        <a:rPr lang="el-GR" sz="2600" i="1">
                          <a:latin typeface="Cambria Math"/>
                        </a:rPr>
                        <m:t>𝜅</m:t>
                      </m:r>
                      <m:r>
                        <a:rPr lang="en-US" sz="2600" b="0" i="1" smtClean="0">
                          <a:latin typeface="Cambria Math"/>
                        </a:rPr>
                        <m:t>=?</m:t>
                      </m:r>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905000" y="4114800"/>
                <a:ext cx="4648200" cy="129266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3032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Formulating a Problem</a:t>
            </a:r>
            <a:endParaRPr lang="en-US" dirty="0">
              <a:solidFill>
                <a:srgbClr val="4F81BD"/>
              </a:solidFill>
            </a:endParaRPr>
          </a:p>
        </p:txBody>
      </p:sp>
      <p:sp>
        <p:nvSpPr>
          <p:cNvPr id="3" name="Content Placeholder 2"/>
          <p:cNvSpPr>
            <a:spLocks noGrp="1"/>
          </p:cNvSpPr>
          <p:nvPr>
            <p:ph idx="1"/>
          </p:nvPr>
        </p:nvSpPr>
        <p:spPr>
          <a:xfrm>
            <a:off x="1066800" y="1600200"/>
            <a:ext cx="6934200" cy="4525963"/>
          </a:xfrm>
        </p:spPr>
        <p:txBody>
          <a:bodyPr>
            <a:noAutofit/>
          </a:bodyPr>
          <a:lstStyle/>
          <a:p>
            <a:pPr marL="0" indent="0">
              <a:buNone/>
            </a:pPr>
            <a:r>
              <a:rPr lang="en-US" sz="2600" dirty="0" smtClean="0">
                <a:solidFill>
                  <a:srgbClr val="4F81BD"/>
                </a:solidFill>
              </a:rPr>
              <a:t>“How effective are challenge programs in reducing the subsequent antisocial behavior of juveniles with behavior problems? What are the characteristics of the least and most successful programs? Do these programs have favorable effects on other outcomes such as relations with peers, locus-of-control, and self-esteem?”</a:t>
            </a:r>
          </a:p>
          <a:p>
            <a:pPr marL="400050" lvl="1" indent="0" algn="r">
              <a:buNone/>
            </a:pPr>
            <a:r>
              <a:rPr lang="en-US" sz="2600" dirty="0"/>
              <a:t>—</a:t>
            </a:r>
            <a:r>
              <a:rPr lang="en-US" sz="2600" dirty="0" err="1" smtClean="0"/>
              <a:t>Lipsey</a:t>
            </a:r>
            <a:r>
              <a:rPr lang="en-US" sz="2600" dirty="0" smtClean="0"/>
              <a:t> &amp; Wilson (2001)</a:t>
            </a:r>
            <a:endParaRPr lang="en-US" sz="2600" dirty="0"/>
          </a:p>
        </p:txBody>
      </p:sp>
    </p:spTree>
    <p:extLst>
      <p:ext uri="{BB962C8B-B14F-4D97-AF65-F5344CB8AC3E}">
        <p14:creationId xmlns:p14="http://schemas.microsoft.com/office/powerpoint/2010/main" val="154691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Formulating a Problem</a:t>
            </a:r>
            <a:endParaRPr lang="en-US" dirty="0">
              <a:solidFill>
                <a:srgbClr val="4F81BD"/>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The statement of problem on the prior slide yields a preliminary specification of the research literature at issue (studies of the effects of challenge programs on juveniles with behavior problems), the major category of independent variables (program characteristics), and key dependent variables (antisocial behavior, interpersonal relationships, locus-of-control, and self-esteem)</a:t>
            </a:r>
          </a:p>
        </p:txBody>
      </p:sp>
    </p:spTree>
    <p:extLst>
      <p:ext uri="{BB962C8B-B14F-4D97-AF65-F5344CB8AC3E}">
        <p14:creationId xmlns:p14="http://schemas.microsoft.com/office/powerpoint/2010/main" val="101217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Primary Coding Topics</a:t>
            </a:r>
            <a:endParaRPr lang="en-US" dirty="0">
              <a:solidFill>
                <a:srgbClr val="4F81BD"/>
              </a:solidFill>
            </a:endParaRPr>
          </a:p>
        </p:txBody>
      </p:sp>
      <p:sp>
        <p:nvSpPr>
          <p:cNvPr id="3" name="Content Placeholder 2"/>
          <p:cNvSpPr>
            <a:spLocks noGrp="1"/>
          </p:cNvSpPr>
          <p:nvPr>
            <p:ph idx="1"/>
          </p:nvPr>
        </p:nvSpPr>
        <p:spPr/>
        <p:txBody>
          <a:bodyPr/>
          <a:lstStyle/>
          <a:p>
            <a:r>
              <a:rPr lang="en-US" dirty="0"/>
              <a:t>Eligibility criteria and screening form</a:t>
            </a:r>
          </a:p>
          <a:p>
            <a:r>
              <a:rPr lang="en-US" dirty="0"/>
              <a:t>Development of coding protocol</a:t>
            </a:r>
          </a:p>
          <a:p>
            <a:r>
              <a:rPr lang="en-US" dirty="0"/>
              <a:t>Hierarchical nature of data</a:t>
            </a:r>
          </a:p>
          <a:p>
            <a:r>
              <a:rPr lang="en-US" dirty="0"/>
              <a:t>Assessing reliability of coding</a:t>
            </a:r>
          </a:p>
          <a:p>
            <a:r>
              <a:rPr lang="en-US" dirty="0"/>
              <a:t>Training of coders</a:t>
            </a:r>
          </a:p>
          <a:p>
            <a:r>
              <a:rPr lang="en-US" dirty="0"/>
              <a:t>Common </a:t>
            </a:r>
            <a:r>
              <a:rPr lang="en-US" dirty="0" smtClean="0"/>
              <a:t>mistakes</a:t>
            </a:r>
            <a:endParaRPr lang="en-US" dirty="0"/>
          </a:p>
        </p:txBody>
      </p:sp>
    </p:spTree>
    <p:extLst>
      <p:ext uri="{BB962C8B-B14F-4D97-AF65-F5344CB8AC3E}">
        <p14:creationId xmlns:p14="http://schemas.microsoft.com/office/powerpoint/2010/main" val="393217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Study Eligibility Criteria</a:t>
            </a:r>
            <a:endParaRPr lang="en-US" dirty="0">
              <a:solidFill>
                <a:srgbClr val="4F81BD"/>
              </a:solidFill>
            </a:endParaRPr>
          </a:p>
        </p:txBody>
      </p:sp>
      <p:sp>
        <p:nvSpPr>
          <p:cNvPr id="3" name="Content Placeholder 2"/>
          <p:cNvSpPr>
            <a:spLocks noGrp="1"/>
          </p:cNvSpPr>
          <p:nvPr>
            <p:ph idx="1"/>
          </p:nvPr>
        </p:nvSpPr>
        <p:spPr/>
        <p:txBody>
          <a:bodyPr>
            <a:normAutofit fontScale="92500" lnSpcReduction="10000"/>
          </a:bodyPr>
          <a:lstStyle/>
          <a:p>
            <a:r>
              <a:rPr lang="en-US" dirty="0"/>
              <a:t>Flow from research question</a:t>
            </a:r>
          </a:p>
          <a:p>
            <a:r>
              <a:rPr lang="en-US" dirty="0"/>
              <a:t>Identify specifics of:</a:t>
            </a:r>
          </a:p>
          <a:p>
            <a:pPr lvl="1"/>
            <a:r>
              <a:rPr lang="en-US" dirty="0"/>
              <a:t>Defining features of the program/policy/intervention</a:t>
            </a:r>
          </a:p>
          <a:p>
            <a:pPr lvl="1"/>
            <a:r>
              <a:rPr lang="en-US" dirty="0"/>
              <a:t>Eligible </a:t>
            </a:r>
            <a:r>
              <a:rPr lang="en-US" dirty="0" smtClean="0"/>
              <a:t>designs and required methods</a:t>
            </a:r>
            <a:endParaRPr lang="en-US" dirty="0"/>
          </a:p>
          <a:p>
            <a:pPr lvl="1"/>
            <a:r>
              <a:rPr lang="en-US" dirty="0"/>
              <a:t>Key sample features</a:t>
            </a:r>
          </a:p>
          <a:p>
            <a:pPr lvl="1"/>
            <a:r>
              <a:rPr lang="en-US" dirty="0" smtClean="0"/>
              <a:t>Required </a:t>
            </a:r>
            <a:r>
              <a:rPr lang="en-US" dirty="0"/>
              <a:t>statistical data</a:t>
            </a:r>
          </a:p>
          <a:p>
            <a:pPr lvl="1"/>
            <a:r>
              <a:rPr lang="en-US" dirty="0" smtClean="0"/>
              <a:t>Geographic/linguistic </a:t>
            </a:r>
            <a:r>
              <a:rPr lang="en-US" dirty="0"/>
              <a:t>restrictions, if any</a:t>
            </a:r>
          </a:p>
          <a:p>
            <a:pPr lvl="1"/>
            <a:r>
              <a:rPr lang="en-US" dirty="0"/>
              <a:t>Time frame, if any</a:t>
            </a:r>
          </a:p>
          <a:p>
            <a:r>
              <a:rPr lang="en-US" dirty="0"/>
              <a:t>Also explicitly states what is </a:t>
            </a:r>
            <a:r>
              <a:rPr lang="en-US" dirty="0" smtClean="0"/>
              <a:t>excluded</a:t>
            </a:r>
            <a:endParaRPr lang="en-US" dirty="0"/>
          </a:p>
        </p:txBody>
      </p:sp>
    </p:spTree>
    <p:extLst>
      <p:ext uri="{BB962C8B-B14F-4D97-AF65-F5344CB8AC3E}">
        <p14:creationId xmlns:p14="http://schemas.microsoft.com/office/powerpoint/2010/main" val="20646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Screening Form</a:t>
            </a:r>
            <a:endParaRPr lang="en-US" dirty="0">
              <a:solidFill>
                <a:srgbClr val="4F81BD"/>
              </a:solidFill>
            </a:endParaRPr>
          </a:p>
        </p:txBody>
      </p:sp>
      <p:sp>
        <p:nvSpPr>
          <p:cNvPr id="3" name="Content Placeholder 2"/>
          <p:cNvSpPr>
            <a:spLocks noGrp="1"/>
          </p:cNvSpPr>
          <p:nvPr>
            <p:ph idx="1"/>
          </p:nvPr>
        </p:nvSpPr>
        <p:spPr/>
        <p:txBody>
          <a:bodyPr>
            <a:normAutofit lnSpcReduction="10000"/>
          </a:bodyPr>
          <a:lstStyle/>
          <a:p>
            <a:r>
              <a:rPr lang="en-US" dirty="0"/>
              <a:t>Develop a screening form with </a:t>
            </a:r>
            <a:r>
              <a:rPr lang="en-US" dirty="0" smtClean="0"/>
              <a:t>clearly defined criteria</a:t>
            </a:r>
            <a:endParaRPr lang="en-US" dirty="0"/>
          </a:p>
          <a:p>
            <a:r>
              <a:rPr lang="en-US" dirty="0"/>
              <a:t>Complete form for all studies retrieved as potentially eligible</a:t>
            </a:r>
          </a:p>
          <a:p>
            <a:r>
              <a:rPr lang="en-US" dirty="0"/>
              <a:t>Modify criteria after examining sample of studies (controversial)</a:t>
            </a:r>
          </a:p>
          <a:p>
            <a:r>
              <a:rPr lang="en-US" dirty="0"/>
              <a:t>Double-code eligibility</a:t>
            </a:r>
          </a:p>
          <a:p>
            <a:r>
              <a:rPr lang="en-US" dirty="0"/>
              <a:t>Maintain database on results for each study </a:t>
            </a:r>
            <a:r>
              <a:rPr lang="en-US" dirty="0" smtClean="0"/>
              <a:t>screened</a:t>
            </a:r>
            <a:endParaRPr lang="en-US" dirty="0"/>
          </a:p>
        </p:txBody>
      </p:sp>
    </p:spTree>
    <p:extLst>
      <p:ext uri="{BB962C8B-B14F-4D97-AF65-F5344CB8AC3E}">
        <p14:creationId xmlns:p14="http://schemas.microsoft.com/office/powerpoint/2010/main" val="3017574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2240</Words>
  <Application>Microsoft Office PowerPoint</Application>
  <PresentationFormat>On-screen Show (4:3)</PresentationFormat>
  <Paragraphs>348</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Worksheet</vt:lpstr>
      <vt:lpstr>EVAL 6970: Meta-Analysis Formulating a Problem, Coding the Literature, and Review of Research Designs</vt:lpstr>
      <vt:lpstr>Agenda</vt:lpstr>
      <vt:lpstr>Formulating a Problem</vt:lpstr>
      <vt:lpstr>Formulating a Problem</vt:lpstr>
      <vt:lpstr>Formulating a Problem</vt:lpstr>
      <vt:lpstr>Formulating a Problem</vt:lpstr>
      <vt:lpstr>Primary Coding Topics</vt:lpstr>
      <vt:lpstr>Study Eligibility Criteria</vt:lpstr>
      <vt:lpstr>Screening Form</vt:lpstr>
      <vt:lpstr>Development of Coding Protocol</vt:lpstr>
      <vt:lpstr>Development of Coding Protocol</vt:lpstr>
      <vt:lpstr>Development of Coding Protocol</vt:lpstr>
      <vt:lpstr>Article Information</vt:lpstr>
      <vt:lpstr>Coding for Inclusion/Exclusion</vt:lpstr>
      <vt:lpstr>Coding for Inclusion/Exclusion</vt:lpstr>
      <vt:lpstr>Coding Methodology</vt:lpstr>
      <vt:lpstr>Coding Effect Size</vt:lpstr>
      <vt:lpstr>Flat File Structure</vt:lpstr>
      <vt:lpstr>Hierarchical Structure</vt:lpstr>
      <vt:lpstr>More Complex Structure</vt:lpstr>
      <vt:lpstr>Multiple Flat File Structure</vt:lpstr>
      <vt:lpstr>“Working” with Flat Files</vt:lpstr>
      <vt:lpstr>What About Sub-Samples?</vt:lpstr>
      <vt:lpstr>Coding Mechanics</vt:lpstr>
      <vt:lpstr>Coding Directly to Database</vt:lpstr>
      <vt:lpstr>Databases with Forms</vt:lpstr>
      <vt:lpstr>Databases with Forms</vt:lpstr>
      <vt:lpstr>Reliability of Coding</vt:lpstr>
      <vt:lpstr>Coefficient of Agreement</vt:lpstr>
      <vt:lpstr>Coefficient of Agreement</vt:lpstr>
      <vt:lpstr>Coefficient of Agreement</vt:lpstr>
      <vt:lpstr>Cohen’s Kappa</vt:lpstr>
      <vt:lpstr>Cohen’s Kappa</vt:lpstr>
      <vt:lpstr>Cohen’s Kappa</vt:lpstr>
      <vt:lpstr>Training and Calibrating Coders</vt:lpstr>
      <vt:lpstr>Common Mistakes</vt:lpstr>
      <vt:lpstr>Managing the Bibliography</vt:lpstr>
      <vt:lpstr>Research Design Review</vt:lpstr>
      <vt:lpstr>Research Design Review</vt:lpstr>
      <vt:lpstr>Research Design Review</vt:lpstr>
      <vt:lpstr>Today’s In-Class Activity</vt:lpstr>
      <vt:lpstr>Problem #1</vt:lpstr>
      <vt:lpstr>Problem #2</vt:lpstr>
      <vt:lpstr>Problem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 6970: Meta-Analysis Introduction to Meta-Analysis</dc:title>
  <dc:creator>Chris</dc:creator>
  <cp:lastModifiedBy>Daniela Schroeter</cp:lastModifiedBy>
  <cp:revision>53</cp:revision>
  <dcterms:created xsi:type="dcterms:W3CDTF">2010-12-22T15:06:57Z</dcterms:created>
  <dcterms:modified xsi:type="dcterms:W3CDTF">2013-09-12T01:38:10Z</dcterms:modified>
</cp:coreProperties>
</file>