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84" r:id="rId5"/>
    <p:sldId id="259" r:id="rId6"/>
    <p:sldId id="269" r:id="rId7"/>
    <p:sldId id="282" r:id="rId8"/>
    <p:sldId id="261" r:id="rId9"/>
    <p:sldId id="262" r:id="rId10"/>
    <p:sldId id="274" r:id="rId11"/>
    <p:sldId id="275" r:id="rId12"/>
    <p:sldId id="263" r:id="rId13"/>
    <p:sldId id="276" r:id="rId14"/>
    <p:sldId id="277" r:id="rId15"/>
    <p:sldId id="278" r:id="rId16"/>
    <p:sldId id="264" r:id="rId17"/>
    <p:sldId id="279" r:id="rId18"/>
    <p:sldId id="265" r:id="rId19"/>
    <p:sldId id="280" r:id="rId20"/>
    <p:sldId id="281" r:id="rId21"/>
    <p:sldId id="267" r:id="rId22"/>
    <p:sldId id="271" r:id="rId23"/>
    <p:sldId id="272" r:id="rId24"/>
    <p:sldId id="273" r:id="rId25"/>
    <p:sldId id="283" r:id="rId26"/>
    <p:sldId id="258" r:id="rId27"/>
    <p:sldId id="26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44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43001"/>
            <a:ext cx="7315200" cy="2457450"/>
          </a:xfrm>
        </p:spPr>
        <p:txBody>
          <a:bodyPr/>
          <a:lstStyle>
            <a:lvl1pPr algn="r">
              <a:defRPr>
                <a:solidFill>
                  <a:srgbClr val="FF0000"/>
                </a:solidFill>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914400" y="3886200"/>
            <a:ext cx="7315200" cy="1752600"/>
          </a:xfrm>
        </p:spPr>
        <p:txBody>
          <a:bodyPr/>
          <a:lstStyle>
            <a:lvl1pPr marL="0" indent="0" algn="r">
              <a:buNone/>
              <a:defRPr>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05580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D4B3B-E1FC-435B-AAD7-6F2E1A1F4235}" type="datetimeFigureOut">
              <a:rPr lang="en-US" smtClean="0"/>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392082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D4B3B-E1FC-435B-AAD7-6F2E1A1F4235}" type="datetimeFigureOut">
              <a:rPr lang="en-US" smtClean="0"/>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345613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FF0000"/>
                </a:solidFill>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lvl1pPr>
              <a:defRPr>
                <a:solidFill>
                  <a:schemeClr val="bg1"/>
                </a:solidFill>
                <a:latin typeface="Verdana" pitchFamily="34" charset="0"/>
                <a:ea typeface="Verdana" pitchFamily="34" charset="0"/>
                <a:cs typeface="Verdana" pitchFamily="34" charset="0"/>
              </a:defRPr>
            </a:lvl1pPr>
            <a:lvl2pPr>
              <a:defRPr>
                <a:solidFill>
                  <a:schemeClr val="bg1"/>
                </a:solidFill>
                <a:latin typeface="Verdana" pitchFamily="34" charset="0"/>
                <a:ea typeface="Verdana" pitchFamily="34" charset="0"/>
                <a:cs typeface="Verdana" pitchFamily="34" charset="0"/>
              </a:defRPr>
            </a:lvl2pPr>
            <a:lvl3pPr>
              <a:defRPr>
                <a:solidFill>
                  <a:schemeClr val="bg1"/>
                </a:solidFill>
                <a:latin typeface="Verdana" pitchFamily="34" charset="0"/>
                <a:ea typeface="Verdana" pitchFamily="34" charset="0"/>
                <a:cs typeface="Verdana" pitchFamily="34" charset="0"/>
              </a:defRPr>
            </a:lvl3pPr>
            <a:lvl4pPr>
              <a:defRPr>
                <a:solidFill>
                  <a:schemeClr val="bg1"/>
                </a:solidFill>
                <a:latin typeface="Verdana" pitchFamily="34" charset="0"/>
                <a:ea typeface="Verdana" pitchFamily="34" charset="0"/>
                <a:cs typeface="Verdana" pitchFamily="34" charset="0"/>
              </a:defRPr>
            </a:lvl4pPr>
            <a:lvl5pPr>
              <a:defRPr>
                <a:solidFill>
                  <a:schemeClr val="bg1"/>
                </a:solidFill>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283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0D4B3B-E1FC-435B-AAD7-6F2E1A1F4235}" type="datetimeFigureOut">
              <a:rPr lang="en-US" smtClean="0"/>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32403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0D4B3B-E1FC-435B-AAD7-6F2E1A1F4235}" type="datetimeFigureOut">
              <a:rPr lang="en-US" smtClean="0"/>
              <a:t>9/9/14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2253265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0D4B3B-E1FC-435B-AAD7-6F2E1A1F4235}" type="datetimeFigureOut">
              <a:rPr lang="en-US" smtClean="0"/>
              <a:t>9/9/14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3931325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0D4B3B-E1FC-435B-AAD7-6F2E1A1F4235}" type="datetimeFigureOut">
              <a:rPr lang="en-US" smtClean="0"/>
              <a:t>9/9/14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385986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D4B3B-E1FC-435B-AAD7-6F2E1A1F4235}" type="datetimeFigureOut">
              <a:rPr lang="en-US" smtClean="0"/>
              <a:t>9/9/14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388880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D4B3B-E1FC-435B-AAD7-6F2E1A1F4235}" type="datetimeFigureOut">
              <a:rPr lang="en-US" smtClean="0"/>
              <a:t>9/9/14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11284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D4B3B-E1FC-435B-AAD7-6F2E1A1F4235}" type="datetimeFigureOut">
              <a:rPr lang="en-US" smtClean="0"/>
              <a:t>9/9/14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78BFA-3DFA-49CB-8C6C-0A9F48F47CA3}" type="slidenum">
              <a:rPr lang="en-US" smtClean="0"/>
              <a:t>‹#›</a:t>
            </a:fld>
            <a:endParaRPr lang="en-US"/>
          </a:p>
        </p:txBody>
      </p:sp>
    </p:spTree>
    <p:extLst>
      <p:ext uri="{BB962C8B-B14F-4D97-AF65-F5344CB8AC3E}">
        <p14:creationId xmlns:p14="http://schemas.microsoft.com/office/powerpoint/2010/main" val="1908841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D4B3B-E1FC-435B-AAD7-6F2E1A1F4235}" type="datetimeFigureOut">
              <a:rPr lang="en-US" smtClean="0"/>
              <a:t>9/9/14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78BFA-3DFA-49CB-8C6C-0A9F48F47CA3}" type="slidenum">
              <a:rPr lang="en-US" smtClean="0"/>
              <a:t>‹#›</a:t>
            </a:fld>
            <a:endParaRPr lang="en-US"/>
          </a:p>
        </p:txBody>
      </p:sp>
    </p:spTree>
    <p:extLst>
      <p:ext uri="{BB962C8B-B14F-4D97-AF65-F5344CB8AC3E}">
        <p14:creationId xmlns:p14="http://schemas.microsoft.com/office/powerpoint/2010/main" val="3658026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grayscl/>
            <a:alphaModFix amt="27000"/>
          </a:blip>
          <a:stretch>
            <a:fillRect/>
          </a:stretch>
        </p:blipFill>
        <p:spPr>
          <a:xfrm>
            <a:off x="14374" y="0"/>
            <a:ext cx="9129625" cy="6858000"/>
          </a:xfrm>
          <a:prstGeom prst="rect">
            <a:avLst/>
          </a:prstGeom>
        </p:spPr>
      </p:pic>
      <p:sp>
        <p:nvSpPr>
          <p:cNvPr id="2" name="Title 1"/>
          <p:cNvSpPr>
            <a:spLocks noGrp="1"/>
          </p:cNvSpPr>
          <p:nvPr>
            <p:ph type="ctrTitle"/>
          </p:nvPr>
        </p:nvSpPr>
        <p:spPr>
          <a:xfrm>
            <a:off x="685800" y="2190750"/>
            <a:ext cx="8077200" cy="2457450"/>
          </a:xfrm>
        </p:spPr>
        <p:txBody>
          <a:bodyPr/>
          <a:lstStyle/>
          <a:p>
            <a:r>
              <a:rPr lang="en-US" b="1" dirty="0" smtClean="0"/>
              <a:t>EVAL 6970: Cost Analysis for Evaluation</a:t>
            </a:r>
            <a:endParaRPr lang="en-US" b="1" dirty="0"/>
          </a:p>
        </p:txBody>
      </p:sp>
      <p:sp>
        <p:nvSpPr>
          <p:cNvPr id="3" name="Subtitle 2"/>
          <p:cNvSpPr>
            <a:spLocks noGrp="1"/>
          </p:cNvSpPr>
          <p:nvPr>
            <p:ph type="subTitle" idx="1"/>
          </p:nvPr>
        </p:nvSpPr>
        <p:spPr>
          <a:xfrm>
            <a:off x="1447800" y="4876800"/>
            <a:ext cx="7315200" cy="1752600"/>
          </a:xfrm>
        </p:spPr>
        <p:txBody>
          <a:bodyPr/>
          <a:lstStyle/>
          <a:p>
            <a:r>
              <a:rPr lang="en-US" sz="3000" dirty="0" smtClean="0"/>
              <a:t>Dr. Chris L. S. Coryn</a:t>
            </a:r>
          </a:p>
          <a:p>
            <a:r>
              <a:rPr lang="en-US" sz="3000" dirty="0" smtClean="0"/>
              <a:t>Nick Saxton</a:t>
            </a:r>
          </a:p>
          <a:p>
            <a:r>
              <a:rPr lang="en-US" sz="2400" dirty="0" smtClean="0"/>
              <a:t>Fall 2014</a:t>
            </a:r>
            <a:endParaRPr lang="en-US" sz="2400" dirty="0"/>
          </a:p>
        </p:txBody>
      </p:sp>
    </p:spTree>
    <p:extLst>
      <p:ext uri="{BB962C8B-B14F-4D97-AF65-F5344CB8AC3E}">
        <p14:creationId xmlns:p14="http://schemas.microsoft.com/office/powerpoint/2010/main" val="450359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Cost-effectiveness analysis</a:t>
            </a:r>
            <a:endParaRPr lang="en-US" dirty="0"/>
          </a:p>
        </p:txBody>
      </p:sp>
      <p:sp>
        <p:nvSpPr>
          <p:cNvPr id="3" name="Content Placeholder 2"/>
          <p:cNvSpPr>
            <a:spLocks noGrp="1"/>
          </p:cNvSpPr>
          <p:nvPr>
            <p:ph idx="1"/>
          </p:nvPr>
        </p:nvSpPr>
        <p:spPr/>
        <p:txBody>
          <a:bodyPr>
            <a:normAutofit/>
          </a:bodyPr>
          <a:lstStyle/>
          <a:p>
            <a:r>
              <a:rPr lang="en-US" dirty="0" smtClean="0"/>
              <a:t>Enables the selection of those alternatives that provide maximum effectiveness per unit of cost or that require the least cost per unit of effectiveness</a:t>
            </a:r>
          </a:p>
          <a:p>
            <a:r>
              <a:rPr lang="en-US" dirty="0"/>
              <a:t>A</a:t>
            </a:r>
            <a:r>
              <a:rPr lang="en-US" dirty="0" smtClean="0"/>
              <a:t> method for making </a:t>
            </a:r>
            <a:r>
              <a:rPr lang="en-US" i="1" dirty="0" smtClean="0"/>
              <a:t>relative</a:t>
            </a:r>
            <a:r>
              <a:rPr lang="en-US" dirty="0" smtClean="0"/>
              <a:t> comparisons between alternatives rather than </a:t>
            </a:r>
            <a:r>
              <a:rPr lang="en-US" i="1" dirty="0" smtClean="0"/>
              <a:t>absolute</a:t>
            </a:r>
            <a:r>
              <a:rPr lang="en-US" dirty="0" smtClean="0"/>
              <a:t> judgments about worth </a:t>
            </a:r>
            <a:endParaRPr lang="en-US" dirty="0" smtClean="0"/>
          </a:p>
        </p:txBody>
      </p:sp>
      <p:sp>
        <p:nvSpPr>
          <p:cNvPr id="4" name="TextBox 3"/>
          <p:cNvSpPr txBox="1"/>
          <p:nvPr/>
        </p:nvSpPr>
        <p:spPr>
          <a:xfrm>
            <a:off x="306917" y="2878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970651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51380157"/>
              </p:ext>
            </p:extLst>
          </p:nvPr>
        </p:nvGraphicFramePr>
        <p:xfrm>
          <a:off x="228599" y="381000"/>
          <a:ext cx="8686801" cy="4404360"/>
        </p:xfrm>
        <a:graphic>
          <a:graphicData uri="http://schemas.openxmlformats.org/drawingml/2006/table">
            <a:tbl>
              <a:tblPr firstRow="1" bandRow="1">
                <a:tableStyleId>{5C22544A-7EE6-4342-B048-85BDC9FD1C3A}</a:tableStyleId>
              </a:tblPr>
              <a:tblGrid>
                <a:gridCol w="2857501"/>
                <a:gridCol w="1714500"/>
                <a:gridCol w="2057400"/>
                <a:gridCol w="2057400"/>
              </a:tblGrid>
              <a:tr h="370840">
                <a:tc>
                  <a:txBody>
                    <a:bodyPr/>
                    <a:lstStyle/>
                    <a:p>
                      <a:r>
                        <a:rPr lang="en-US" sz="1600" b="0" i="1" dirty="0" smtClean="0">
                          <a:solidFill>
                            <a:srgbClr val="FF0000"/>
                          </a:solidFill>
                          <a:latin typeface="Verdana"/>
                          <a:cs typeface="Verdana"/>
                        </a:rPr>
                        <a:t>Intervention</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Cost per student per year</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Effect on test score (points)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Cost/effectiveness ratio (cost per unit of effectiveness)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chemeClr val="bg1"/>
                          </a:solidFill>
                          <a:latin typeface="Verdana"/>
                          <a:cs typeface="Verdana"/>
                        </a:rPr>
                        <a:t>Infrastructure</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1"/>
                      <a:r>
                        <a:rPr lang="en-US" sz="1600" dirty="0" smtClean="0">
                          <a:solidFill>
                            <a:schemeClr val="bg1"/>
                          </a:solidFill>
                          <a:latin typeface="Verdana"/>
                          <a:cs typeface="Verdana"/>
                        </a:rPr>
                        <a:t>Water</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$1.81</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3.51</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$0.52</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1"/>
                      <a:r>
                        <a:rPr lang="en-US" sz="1600" dirty="0" smtClean="0">
                          <a:solidFill>
                            <a:schemeClr val="bg1"/>
                          </a:solidFill>
                          <a:latin typeface="Verdana"/>
                          <a:cs typeface="Verdana"/>
                        </a:rPr>
                        <a:t>School furniture</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$5.45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1"/>
                      <a:r>
                        <a:rPr lang="en-US" sz="1600" dirty="0" smtClean="0">
                          <a:solidFill>
                            <a:schemeClr val="bg1"/>
                          </a:solidFill>
                          <a:latin typeface="Verdana"/>
                          <a:cs typeface="Verdana"/>
                        </a:rPr>
                        <a:t>School facilities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$8.80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7.23</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$1.22</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1"/>
                      <a:r>
                        <a:rPr lang="en-US" sz="1600" dirty="0" smtClean="0">
                          <a:solidFill>
                            <a:schemeClr val="bg1"/>
                          </a:solidFill>
                          <a:latin typeface="Verdana"/>
                          <a:cs typeface="Verdana"/>
                        </a:rPr>
                        <a:t>“Hardware”</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$16.06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8.97</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$1.79</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0"/>
                      <a:r>
                        <a:rPr lang="en-US" sz="1600" dirty="0" smtClean="0">
                          <a:solidFill>
                            <a:schemeClr val="bg1"/>
                          </a:solidFill>
                          <a:latin typeface="Verdana"/>
                          <a:cs typeface="Verdana"/>
                        </a:rPr>
                        <a:t>Material inputs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1"/>
                      <a:r>
                        <a:rPr lang="en-US" sz="1600" dirty="0" smtClean="0">
                          <a:solidFill>
                            <a:schemeClr val="bg1"/>
                          </a:solidFill>
                          <a:latin typeface="Verdana"/>
                          <a:cs typeface="Verdana"/>
                        </a:rPr>
                        <a:t>Textbook usage</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$1.65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6.40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$0.26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1"/>
                      <a:r>
                        <a:rPr lang="en-US" sz="1600" dirty="0" smtClean="0">
                          <a:solidFill>
                            <a:schemeClr val="bg1"/>
                          </a:solidFill>
                          <a:latin typeface="Verdana"/>
                          <a:cs typeface="Verdana"/>
                        </a:rPr>
                        <a:t>Writing material</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$1.76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4.70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$0.37</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pPr lvl="1"/>
                      <a:r>
                        <a:rPr lang="en-US" sz="1600" dirty="0" smtClean="0">
                          <a:solidFill>
                            <a:schemeClr val="bg1"/>
                          </a:solidFill>
                          <a:latin typeface="Verdana"/>
                          <a:cs typeface="Verdana"/>
                        </a:rPr>
                        <a:t>“Software”</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algn="r"/>
                      <a:r>
                        <a:rPr lang="en-US" sz="1600" dirty="0" smtClean="0">
                          <a:solidFill>
                            <a:schemeClr val="bg1"/>
                          </a:solidFill>
                          <a:latin typeface="Verdana"/>
                          <a:cs typeface="Verdana"/>
                        </a:rPr>
                        <a:t>$3.41</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algn="r"/>
                      <a:r>
                        <a:rPr lang="en-US" sz="1600" dirty="0" smtClean="0">
                          <a:solidFill>
                            <a:schemeClr val="bg1"/>
                          </a:solidFill>
                          <a:latin typeface="Verdana"/>
                          <a:cs typeface="Verdana"/>
                        </a:rPr>
                        <a:t>4.86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algn="ctr"/>
                      <a:r>
                        <a:rPr lang="en-US" sz="1600" dirty="0" smtClean="0">
                          <a:solidFill>
                            <a:schemeClr val="bg1"/>
                          </a:solidFill>
                          <a:latin typeface="Verdana"/>
                          <a:cs typeface="Verdana"/>
                        </a:rPr>
                        <a:t>$0.70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5629351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a:t>
            </a:r>
            <a:endParaRPr lang="en-US" dirty="0"/>
          </a:p>
        </p:txBody>
      </p:sp>
      <p:sp>
        <p:nvSpPr>
          <p:cNvPr id="3" name="Content Placeholder 2"/>
          <p:cNvSpPr>
            <a:spLocks noGrp="1"/>
          </p:cNvSpPr>
          <p:nvPr>
            <p:ph idx="1"/>
          </p:nvPr>
        </p:nvSpPr>
        <p:spPr/>
        <p:txBody>
          <a:bodyPr>
            <a:normAutofit/>
          </a:bodyPr>
          <a:lstStyle/>
          <a:p>
            <a:r>
              <a:rPr lang="en-US" dirty="0" smtClean="0"/>
              <a:t>Evaluation of alternatives according to their costs and benefits when each is measured in monetary terms</a:t>
            </a:r>
          </a:p>
          <a:p>
            <a:r>
              <a:rPr lang="en-US" dirty="0" smtClean="0"/>
              <a:t>Can be used to determine </a:t>
            </a:r>
            <a:r>
              <a:rPr lang="en-US" i="1" dirty="0" smtClean="0"/>
              <a:t>absolute</a:t>
            </a:r>
            <a:r>
              <a:rPr lang="en-US" dirty="0" smtClean="0"/>
              <a:t> or </a:t>
            </a:r>
            <a:r>
              <a:rPr lang="en-US" i="1" dirty="0" smtClean="0"/>
              <a:t>relative</a:t>
            </a:r>
            <a:r>
              <a:rPr lang="en-US" dirty="0" smtClean="0"/>
              <a:t> cost-benefit(s)</a:t>
            </a:r>
            <a:endParaRPr lang="en-US" dirty="0" smtClean="0"/>
          </a:p>
          <a:p>
            <a:endParaRPr lang="en-US" dirty="0" smtClean="0"/>
          </a:p>
        </p:txBody>
      </p:sp>
    </p:spTree>
    <p:extLst>
      <p:ext uri="{BB962C8B-B14F-4D97-AF65-F5344CB8AC3E}">
        <p14:creationId xmlns:p14="http://schemas.microsoft.com/office/powerpoint/2010/main" val="37387439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all alternatives can be evaluated in terms of monetary values and costs, it can be determined</a:t>
            </a:r>
          </a:p>
          <a:p>
            <a:pPr marL="971550" lvl="1" indent="-514350">
              <a:buFont typeface="+mj-lt"/>
              <a:buAutoNum type="alphaLcPeriod"/>
            </a:pPr>
            <a:r>
              <a:rPr lang="en-US" dirty="0" smtClean="0"/>
              <a:t>If any particular alternative has benefits exceeding its costs</a:t>
            </a:r>
          </a:p>
          <a:p>
            <a:pPr marL="971550" lvl="1" indent="-514350">
              <a:buFont typeface="+mj-lt"/>
              <a:buAutoNum type="alphaLcPeriod"/>
            </a:pPr>
            <a:r>
              <a:rPr lang="en-US" dirty="0" smtClean="0"/>
              <a:t>Which set of alternatives with different objectives has the highest ratio of benefits to costs</a:t>
            </a:r>
          </a:p>
          <a:p>
            <a:pPr marL="971550" lvl="1" indent="-514350">
              <a:buFont typeface="+mj-lt"/>
              <a:buAutoNum type="alphaLcPeriod"/>
            </a:pPr>
            <a:r>
              <a:rPr lang="en-US" dirty="0" smtClean="0"/>
              <a:t>Which of a set of alternatives among different areas shows the highest benefit-cost ratio to determine where investments should be made</a:t>
            </a:r>
            <a:endParaRPr lang="en-US" dirty="0" smtClean="0"/>
          </a:p>
        </p:txBody>
      </p:sp>
    </p:spTree>
    <p:extLst>
      <p:ext uri="{BB962C8B-B14F-4D97-AF65-F5344CB8AC3E}">
        <p14:creationId xmlns:p14="http://schemas.microsoft.com/office/powerpoint/2010/main" val="10177856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a:t>
            </a:r>
            <a:endParaRPr lang="en-US" dirty="0"/>
          </a:p>
        </p:txBody>
      </p:sp>
      <p:sp>
        <p:nvSpPr>
          <p:cNvPr id="3" name="Content Placeholder 2"/>
          <p:cNvSpPr>
            <a:spLocks noGrp="1"/>
          </p:cNvSpPr>
          <p:nvPr>
            <p:ph idx="1"/>
          </p:nvPr>
        </p:nvSpPr>
        <p:spPr/>
        <p:txBody>
          <a:bodyPr>
            <a:normAutofit/>
          </a:bodyPr>
          <a:lstStyle/>
          <a:p>
            <a:r>
              <a:rPr lang="en-US" dirty="0" smtClean="0"/>
              <a:t>As long as costs and benefits can be meaningfully expressed in monetary units, comparisons can be made among differing objectives</a:t>
            </a:r>
          </a:p>
          <a:p>
            <a:r>
              <a:rPr lang="en-US" dirty="0" smtClean="0"/>
              <a:t>If important benefits cannot be expressed in monetary units then cost-benefit is inappropriate</a:t>
            </a:r>
            <a:endParaRPr lang="en-US" dirty="0" smtClean="0"/>
          </a:p>
          <a:p>
            <a:endParaRPr lang="en-US" dirty="0" smtClean="0"/>
          </a:p>
        </p:txBody>
      </p:sp>
    </p:spTree>
    <p:extLst>
      <p:ext uri="{BB962C8B-B14F-4D97-AF65-F5344CB8AC3E}">
        <p14:creationId xmlns:p14="http://schemas.microsoft.com/office/powerpoint/2010/main" val="39235158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4450666"/>
              </p:ext>
            </p:extLst>
          </p:nvPr>
        </p:nvGraphicFramePr>
        <p:xfrm>
          <a:off x="228600" y="381000"/>
          <a:ext cx="8610600" cy="4648200"/>
        </p:xfrm>
        <a:graphic>
          <a:graphicData uri="http://schemas.openxmlformats.org/drawingml/2006/table">
            <a:tbl>
              <a:tblPr firstRow="1" bandRow="1">
                <a:tableStyleId>{5C22544A-7EE6-4342-B048-85BDC9FD1C3A}</a:tableStyleId>
              </a:tblPr>
              <a:tblGrid>
                <a:gridCol w="1182958"/>
                <a:gridCol w="1332062"/>
                <a:gridCol w="700100"/>
                <a:gridCol w="318536"/>
                <a:gridCol w="1096992"/>
                <a:gridCol w="313426"/>
                <a:gridCol w="1410419"/>
                <a:gridCol w="1410419"/>
                <a:gridCol w="845688"/>
              </a:tblGrid>
              <a:tr h="370840">
                <a:tc>
                  <a:txBody>
                    <a:bodyPr/>
                    <a:lstStyle/>
                    <a:p>
                      <a:r>
                        <a:rPr lang="en-US" sz="1600" b="0" i="1" dirty="0" smtClean="0">
                          <a:solidFill>
                            <a:srgbClr val="FF0000"/>
                          </a:solidFill>
                          <a:latin typeface="Verdana"/>
                          <a:cs typeface="Verdana"/>
                        </a:rPr>
                        <a:t>Academy</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Costs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Dropouts saved</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Benefit per dropout</a:t>
                      </a:r>
                      <a:r>
                        <a:rPr lang="en-US" sz="1600" b="0" i="1" baseline="0" dirty="0" smtClean="0">
                          <a:solidFill>
                            <a:srgbClr val="FF0000"/>
                          </a:solidFill>
                          <a:latin typeface="Verdana"/>
                          <a:cs typeface="Verdana"/>
                        </a:rPr>
                        <a:t> saved</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Benefits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Net benefits (total benefits – total costs)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Benefit-cost ratio</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A</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$89,424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-3.4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X</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$86,000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-$292,400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-$381,824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C</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$174,600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21.5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$1,849,000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$1,674,400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10.59</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E</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$106,998</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1.8</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154,800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$47,802</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1.45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F</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$35,280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$172,000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$136,720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4.88</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G</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$382,830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5.8</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$498,800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$115,970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1.30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H</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$57,534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-$172,000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-$229,534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J</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$136,572</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0.2</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$17,200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$119,372</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0.13</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K</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$218,226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3.4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$292,400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$74,174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1.34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Total</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chemeClr val="bg1"/>
                          </a:solidFill>
                          <a:latin typeface="Verdana"/>
                          <a:cs typeface="Verdana"/>
                        </a:rPr>
                        <a:t>1,201,464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29.3</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X</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$86,000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$2,519,800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$1,318,336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ctr"/>
                      <a:r>
                        <a:rPr lang="en-US" sz="1600" dirty="0" smtClean="0">
                          <a:solidFill>
                            <a:schemeClr val="bg1"/>
                          </a:solidFill>
                          <a:latin typeface="Verdana"/>
                          <a:cs typeface="Verdana"/>
                        </a:rPr>
                        <a:t>2.10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082131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Cost-utility analysis</a:t>
            </a:r>
            <a:endParaRPr lang="en-US" dirty="0"/>
          </a:p>
        </p:txBody>
      </p:sp>
      <p:sp>
        <p:nvSpPr>
          <p:cNvPr id="3" name="Content Placeholder 2"/>
          <p:cNvSpPr>
            <a:spLocks noGrp="1"/>
          </p:cNvSpPr>
          <p:nvPr>
            <p:ph idx="1"/>
          </p:nvPr>
        </p:nvSpPr>
        <p:spPr/>
        <p:txBody>
          <a:bodyPr>
            <a:normAutofit/>
          </a:bodyPr>
          <a:lstStyle/>
          <a:p>
            <a:r>
              <a:rPr lang="en-US" dirty="0" smtClean="0"/>
              <a:t>Multiple measures of effectiveness are combined into a composite estimate of ‘utility’</a:t>
            </a:r>
          </a:p>
          <a:p>
            <a:r>
              <a:rPr lang="en-US" dirty="0" smtClean="0"/>
              <a:t>Often different “importance weights” are assigned to different measures of effectiveness</a:t>
            </a:r>
          </a:p>
          <a:p>
            <a:r>
              <a:rPr lang="en-US" dirty="0" smtClean="0"/>
              <a:t>Can only be used to assess </a:t>
            </a:r>
            <a:r>
              <a:rPr lang="en-US" i="1" dirty="0" smtClean="0"/>
              <a:t>relative</a:t>
            </a:r>
            <a:r>
              <a:rPr lang="en-US" dirty="0" smtClean="0"/>
              <a:t> utility of alternatives rather than </a:t>
            </a:r>
            <a:r>
              <a:rPr lang="en-US" i="1" dirty="0" smtClean="0"/>
              <a:t>absolute</a:t>
            </a:r>
            <a:r>
              <a:rPr lang="en-US" dirty="0" smtClean="0"/>
              <a:t> utility</a:t>
            </a:r>
            <a:endParaRPr lang="en-US" dirty="0" smtClean="0"/>
          </a:p>
          <a:p>
            <a:endParaRPr lang="en-US" dirty="0" smtClean="0"/>
          </a:p>
        </p:txBody>
      </p:sp>
    </p:spTree>
    <p:extLst>
      <p:ext uri="{BB962C8B-B14F-4D97-AF65-F5344CB8AC3E}">
        <p14:creationId xmlns:p14="http://schemas.microsoft.com/office/powerpoint/2010/main" val="37387439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0573465"/>
              </p:ext>
            </p:extLst>
          </p:nvPr>
        </p:nvGraphicFramePr>
        <p:xfrm>
          <a:off x="228600" y="381000"/>
          <a:ext cx="8686801" cy="3870960"/>
        </p:xfrm>
        <a:graphic>
          <a:graphicData uri="http://schemas.openxmlformats.org/drawingml/2006/table">
            <a:tbl>
              <a:tblPr firstRow="1" bandRow="1">
                <a:tableStyleId>{5C22544A-7EE6-4342-B048-85BDC9FD1C3A}</a:tableStyleId>
              </a:tblPr>
              <a:tblGrid>
                <a:gridCol w="1449196"/>
                <a:gridCol w="989204"/>
                <a:gridCol w="1028700"/>
                <a:gridCol w="1028700"/>
                <a:gridCol w="1028700"/>
                <a:gridCol w="1028700"/>
                <a:gridCol w="1219200"/>
                <a:gridCol w="914401"/>
              </a:tblGrid>
              <a:tr h="370840">
                <a:tc>
                  <a:txBody>
                    <a:bodyPr/>
                    <a:lstStyle/>
                    <a:p>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gridSpan="4">
                  <a:txBody>
                    <a:bodyPr/>
                    <a:lstStyle/>
                    <a:p>
                      <a:pPr algn="ctr"/>
                      <a:r>
                        <a:rPr lang="en-US" sz="1600" b="0" i="1" dirty="0" smtClean="0">
                          <a:solidFill>
                            <a:srgbClr val="FF0000"/>
                          </a:solidFill>
                          <a:latin typeface="Verdana"/>
                          <a:cs typeface="Verdana"/>
                        </a:rPr>
                        <a:t>Measures of effectiveness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hMerge="1">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hMerge="1">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hMerge="1">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b="0" i="1" dirty="0" smtClean="0">
                          <a:solidFill>
                            <a:srgbClr val="FF0000"/>
                          </a:solidFill>
                          <a:latin typeface="Verdana"/>
                          <a:cs typeface="Verdana"/>
                        </a:rPr>
                        <a:t>Alternative</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Cost</a:t>
                      </a:r>
                      <a:r>
                        <a:rPr lang="en-US" sz="1600" b="0" i="1" baseline="0" dirty="0" smtClean="0">
                          <a:solidFill>
                            <a:srgbClr val="FF0000"/>
                          </a:solidFill>
                          <a:latin typeface="Verdana"/>
                          <a:cs typeface="Verdana"/>
                        </a:rPr>
                        <a:t> per student</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Speed</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Comprehension</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Word knowledge</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Student satisfaction</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Overall utility (weighted sum)</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Cost/utility</a:t>
                      </a:r>
                      <a:r>
                        <a:rPr lang="en-US" sz="1600" b="0" i="1" baseline="0" dirty="0" smtClean="0">
                          <a:solidFill>
                            <a:srgbClr val="FF0000"/>
                          </a:solidFill>
                          <a:latin typeface="Verdana"/>
                          <a:cs typeface="Verdana"/>
                        </a:rPr>
                        <a:t> ratio</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A</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$168</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8</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7</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6.7</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$25.26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B</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$153</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4</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6</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3</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4.5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$34.00</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C</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$210</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9</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7</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7</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7.6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$27.81</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D</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$195</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9</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9</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7.2</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$27.27</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E</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$279</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9</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6</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4</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6</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6.4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$43.94</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Importance</a:t>
                      </a:r>
                      <a:r>
                        <a:rPr lang="en-US" sz="1600" baseline="0" dirty="0" smtClean="0">
                          <a:solidFill>
                            <a:srgbClr val="FFFFFF"/>
                          </a:solidFill>
                          <a:latin typeface="Verdana"/>
                          <a:cs typeface="Verdana"/>
                        </a:rPr>
                        <a:t> weight</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0.25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0.40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Verdana"/>
                          <a:cs typeface="Verdana"/>
                        </a:rPr>
                        <a:t>0.20</a:t>
                      </a: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0.15</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188052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Cost-feasibility analysis</a:t>
            </a:r>
            <a:endParaRPr lang="en-US" dirty="0"/>
          </a:p>
        </p:txBody>
      </p:sp>
      <p:sp>
        <p:nvSpPr>
          <p:cNvPr id="3" name="Content Placeholder 2"/>
          <p:cNvSpPr>
            <a:spLocks noGrp="1"/>
          </p:cNvSpPr>
          <p:nvPr>
            <p:ph idx="1"/>
          </p:nvPr>
        </p:nvSpPr>
        <p:spPr/>
        <p:txBody>
          <a:bodyPr>
            <a:normAutofit fontScale="92500"/>
          </a:bodyPr>
          <a:lstStyle/>
          <a:p>
            <a:r>
              <a:rPr lang="en-US" dirty="0" smtClean="0"/>
              <a:t>A method for estimating only the costs of an alternative in order to ascertain whether or not it can be considered</a:t>
            </a:r>
          </a:p>
          <a:p>
            <a:r>
              <a:rPr lang="en-US" dirty="0" smtClean="0"/>
              <a:t>Determines only whether or not alternatives are within boundaries of consideration, not which ones </a:t>
            </a:r>
            <a:r>
              <a:rPr lang="en-US" dirty="0"/>
              <a:t>s</a:t>
            </a:r>
            <a:r>
              <a:rPr lang="en-US" dirty="0" smtClean="0"/>
              <a:t>hould actually be selected</a:t>
            </a:r>
          </a:p>
          <a:p>
            <a:r>
              <a:rPr lang="en-US" dirty="0" smtClean="0"/>
              <a:t>Outcomes are not measured, therefore cannot determine worth of alternatives</a:t>
            </a:r>
            <a:endParaRPr lang="en-US" dirty="0" smtClean="0"/>
          </a:p>
          <a:p>
            <a:endParaRPr lang="en-US" dirty="0" smtClean="0"/>
          </a:p>
        </p:txBody>
      </p:sp>
    </p:spTree>
    <p:extLst>
      <p:ext uri="{BB962C8B-B14F-4D97-AF65-F5344CB8AC3E}">
        <p14:creationId xmlns:p14="http://schemas.microsoft.com/office/powerpoint/2010/main" val="37387439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0186408"/>
              </p:ext>
            </p:extLst>
          </p:nvPr>
        </p:nvGraphicFramePr>
        <p:xfrm>
          <a:off x="1219200" y="1483360"/>
          <a:ext cx="6781800" cy="1691640"/>
        </p:xfrm>
        <a:graphic>
          <a:graphicData uri="http://schemas.openxmlformats.org/drawingml/2006/table">
            <a:tbl>
              <a:tblPr firstRow="1" bandRow="1">
                <a:tableStyleId>{5C22544A-7EE6-4342-B048-85BDC9FD1C3A}</a:tableStyleId>
              </a:tblPr>
              <a:tblGrid>
                <a:gridCol w="2676018"/>
                <a:gridCol w="2052891"/>
                <a:gridCol w="2052891"/>
              </a:tblGrid>
              <a:tr h="370840">
                <a:tc>
                  <a:txBody>
                    <a:bodyPr/>
                    <a:lstStyle/>
                    <a:p>
                      <a:r>
                        <a:rPr lang="en-US" sz="1600" b="0" i="1" dirty="0" smtClean="0">
                          <a:solidFill>
                            <a:srgbClr val="FF0000"/>
                          </a:solidFill>
                          <a:latin typeface="Verdana"/>
                          <a:cs typeface="Verdana"/>
                        </a:rPr>
                        <a:t>Maximum class size</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Total</a:t>
                      </a:r>
                      <a:r>
                        <a:rPr lang="en-US" sz="1600" b="0" i="1" baseline="0" dirty="0" smtClean="0">
                          <a:solidFill>
                            <a:srgbClr val="FF0000"/>
                          </a:solidFill>
                          <a:latin typeface="Verdana"/>
                          <a:cs typeface="Verdana"/>
                        </a:rPr>
                        <a:t> operational costs (in billions)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Per-pupil</a:t>
                      </a:r>
                      <a:r>
                        <a:rPr lang="en-US" sz="1600" b="0" i="1" baseline="0" dirty="0" smtClean="0">
                          <a:solidFill>
                            <a:srgbClr val="FF0000"/>
                          </a:solidFill>
                          <a:latin typeface="Verdana"/>
                          <a:cs typeface="Verdana"/>
                        </a:rPr>
                        <a:t> operational costs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20</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$2,127</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$189</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18</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$5,049</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$448</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rgbClr val="FFFFFF"/>
                          </a:solidFill>
                          <a:latin typeface="Verdana"/>
                          <a:cs typeface="Verdana"/>
                        </a:rPr>
                        <a:t>15</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dirty="0" smtClean="0">
                          <a:solidFill>
                            <a:srgbClr val="FFFFFF"/>
                          </a:solidFill>
                          <a:latin typeface="Verdana"/>
                          <a:cs typeface="Verdana"/>
                        </a:rPr>
                        <a:t>$11,047</a:t>
                      </a:r>
                      <a:endParaRPr lang="en-US" sz="1600" dirty="0">
                        <a:solidFill>
                          <a:srgbClr val="FFFFFF"/>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pPr algn="r"/>
                      <a:r>
                        <a:rPr lang="en-US" sz="1600" dirty="0" smtClean="0">
                          <a:solidFill>
                            <a:schemeClr val="bg1"/>
                          </a:solidFill>
                          <a:latin typeface="Verdana"/>
                          <a:cs typeface="Verdana"/>
                        </a:rPr>
                        <a:t>$981</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086105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The importance of cost-analysis for evaluation and decision making</a:t>
            </a:r>
          </a:p>
          <a:p>
            <a:r>
              <a:rPr lang="en-US" dirty="0" smtClean="0"/>
              <a:t>Introduce </a:t>
            </a:r>
            <a:r>
              <a:rPr lang="en-US" dirty="0" smtClean="0"/>
              <a:t>and describe four modes of cost analysis</a:t>
            </a:r>
          </a:p>
          <a:p>
            <a:r>
              <a:rPr lang="en-US" dirty="0" smtClean="0"/>
              <a:t>Discussion</a:t>
            </a:r>
          </a:p>
          <a:p>
            <a:r>
              <a:rPr lang="en-US" dirty="0" smtClean="0"/>
              <a:t>Activities</a:t>
            </a:r>
            <a:endParaRPr lang="en-US" dirty="0" smtClean="0"/>
          </a:p>
          <a:p>
            <a:endParaRPr lang="en-US" dirty="0" smtClean="0"/>
          </a:p>
          <a:p>
            <a:endParaRPr lang="en-US" dirty="0" smtClean="0"/>
          </a:p>
        </p:txBody>
      </p:sp>
    </p:spTree>
    <p:extLst>
      <p:ext uri="{BB962C8B-B14F-4D97-AF65-F5344CB8AC3E}">
        <p14:creationId xmlns:p14="http://schemas.microsoft.com/office/powerpoint/2010/main" val="40352957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grayscl/>
            <a:alphaModFix amt="27000"/>
          </a:blip>
          <a:stretch>
            <a:fillRect/>
          </a:stretch>
        </p:blipFill>
        <p:spPr>
          <a:xfrm>
            <a:off x="14374" y="0"/>
            <a:ext cx="9129625" cy="6858000"/>
          </a:xfrm>
          <a:prstGeom prst="rect">
            <a:avLst/>
          </a:prstGeom>
        </p:spPr>
      </p:pic>
      <p:sp>
        <p:nvSpPr>
          <p:cNvPr id="2" name="Title 1"/>
          <p:cNvSpPr>
            <a:spLocks noGrp="1"/>
          </p:cNvSpPr>
          <p:nvPr>
            <p:ph type="ctrTitle"/>
          </p:nvPr>
        </p:nvSpPr>
        <p:spPr>
          <a:xfrm>
            <a:off x="685800" y="2190750"/>
            <a:ext cx="8077200" cy="2457450"/>
          </a:xfrm>
        </p:spPr>
        <p:txBody>
          <a:bodyPr>
            <a:normAutofit/>
          </a:bodyPr>
          <a:lstStyle/>
          <a:p>
            <a:r>
              <a:rPr lang="en-US" b="1" dirty="0" smtClean="0"/>
              <a:t>Summary of cost-analysis approaches</a:t>
            </a:r>
            <a:endParaRPr lang="en-US" b="1" dirty="0"/>
          </a:p>
        </p:txBody>
      </p:sp>
    </p:spTree>
    <p:extLst>
      <p:ext uri="{BB962C8B-B14F-4D97-AF65-F5344CB8AC3E}">
        <p14:creationId xmlns:p14="http://schemas.microsoft.com/office/powerpoint/2010/main" val="3847006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69098229"/>
              </p:ext>
            </p:extLst>
          </p:nvPr>
        </p:nvGraphicFramePr>
        <p:xfrm>
          <a:off x="152399" y="381000"/>
          <a:ext cx="8839201" cy="6035041"/>
        </p:xfrm>
        <a:graphic>
          <a:graphicData uri="http://schemas.openxmlformats.org/drawingml/2006/table">
            <a:tbl>
              <a:tblPr firstRow="1" bandRow="1">
                <a:tableStyleId>{5C22544A-7EE6-4342-B048-85BDC9FD1C3A}</a:tableStyleId>
              </a:tblPr>
              <a:tblGrid>
                <a:gridCol w="1524001"/>
                <a:gridCol w="1524000"/>
                <a:gridCol w="1371600"/>
                <a:gridCol w="1371600"/>
                <a:gridCol w="1371600"/>
                <a:gridCol w="1676400"/>
              </a:tblGrid>
              <a:tr h="370840">
                <a:tc>
                  <a:txBody>
                    <a:bodyPr/>
                    <a:lstStyle/>
                    <a:p>
                      <a:r>
                        <a:rPr lang="en-US" sz="1600" b="0" i="1" dirty="0" smtClean="0">
                          <a:solidFill>
                            <a:srgbClr val="FF0000"/>
                          </a:solidFill>
                          <a:latin typeface="Verdana"/>
                          <a:cs typeface="Verdana"/>
                        </a:rPr>
                        <a:t>Type of analysis</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Analytical questions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costs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outcomes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Strengths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Weaknesses</a:t>
                      </a:r>
                      <a:endParaRPr lang="en-US" sz="1600" b="0" i="1" dirty="0">
                        <a:solidFill>
                          <a:srgbClr val="FF0000"/>
                        </a:solidFill>
                        <a:latin typeface="Verdana"/>
                        <a:cs typeface="Verdana"/>
                      </a:endParaRPr>
                    </a:p>
                  </a:txBody>
                  <a:tcPr anchor="ctr">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chemeClr val="bg1"/>
                          </a:solidFill>
                          <a:latin typeface="Verdana"/>
                          <a:cs typeface="Verdana"/>
                        </a:rPr>
                        <a:t>Cost-effectiveness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Which alternative yields a given level of effectiveness for the lowest cost?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Monetary value of resources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Units</a:t>
                      </a:r>
                      <a:r>
                        <a:rPr lang="en-US" sz="1600" baseline="0" dirty="0" smtClean="0">
                          <a:solidFill>
                            <a:schemeClr val="bg1"/>
                          </a:solidFill>
                          <a:latin typeface="Verdana"/>
                          <a:cs typeface="Verdana"/>
                        </a:rPr>
                        <a:t> of effectiveness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Easy to incorporate standard evaluations of effectiveness</a:t>
                      </a:r>
                    </a:p>
                    <a:p>
                      <a:pPr marL="285750" indent="-285750">
                        <a:buFont typeface="Arial"/>
                        <a:buChar char="•"/>
                      </a:pPr>
                      <a:r>
                        <a:rPr lang="en-US" sz="1600" dirty="0" smtClean="0">
                          <a:solidFill>
                            <a:schemeClr val="bg1"/>
                          </a:solidFill>
                          <a:latin typeface="Verdana"/>
                          <a:cs typeface="Verdana"/>
                        </a:rPr>
                        <a:t>Useful for alternatives</a:t>
                      </a:r>
                      <a:r>
                        <a:rPr lang="en-US" sz="1600" baseline="0" dirty="0" smtClean="0">
                          <a:solidFill>
                            <a:schemeClr val="bg1"/>
                          </a:solidFill>
                          <a:latin typeface="Verdana"/>
                          <a:cs typeface="Verdana"/>
                        </a:rPr>
                        <a:t> with a single or small number of objectives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Difficult to interpret results when there are multiple measures of effectiveness</a:t>
                      </a:r>
                    </a:p>
                    <a:p>
                      <a:pPr marL="285750" indent="-285750">
                        <a:buFont typeface="Arial"/>
                        <a:buChar char="•"/>
                      </a:pPr>
                      <a:r>
                        <a:rPr lang="en-US" sz="1600" dirty="0" smtClean="0">
                          <a:solidFill>
                            <a:schemeClr val="bg1"/>
                          </a:solidFill>
                          <a:latin typeface="Verdana"/>
                          <a:cs typeface="Verdana"/>
                        </a:rPr>
                        <a:t>Cannot judge overall worth of a single alternative; useful</a:t>
                      </a:r>
                      <a:r>
                        <a:rPr lang="en-US" sz="1600" baseline="0" dirty="0" smtClean="0">
                          <a:solidFill>
                            <a:schemeClr val="bg1"/>
                          </a:solidFill>
                          <a:latin typeface="Verdana"/>
                          <a:cs typeface="Verdana"/>
                        </a:rPr>
                        <a:t> only for comparing two or more alternatives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29170657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59988310"/>
              </p:ext>
            </p:extLst>
          </p:nvPr>
        </p:nvGraphicFramePr>
        <p:xfrm>
          <a:off x="152399" y="381000"/>
          <a:ext cx="8839201" cy="4572000"/>
        </p:xfrm>
        <a:graphic>
          <a:graphicData uri="http://schemas.openxmlformats.org/drawingml/2006/table">
            <a:tbl>
              <a:tblPr firstRow="1" bandRow="1">
                <a:tableStyleId>{5C22544A-7EE6-4342-B048-85BDC9FD1C3A}</a:tableStyleId>
              </a:tblPr>
              <a:tblGrid>
                <a:gridCol w="1524001"/>
                <a:gridCol w="1524000"/>
                <a:gridCol w="1371600"/>
                <a:gridCol w="1371600"/>
                <a:gridCol w="1371600"/>
                <a:gridCol w="1676400"/>
              </a:tblGrid>
              <a:tr h="370840">
                <a:tc>
                  <a:txBody>
                    <a:bodyPr/>
                    <a:lstStyle/>
                    <a:p>
                      <a:r>
                        <a:rPr lang="en-US" sz="1600" b="0" i="1" dirty="0" smtClean="0">
                          <a:solidFill>
                            <a:srgbClr val="FF0000"/>
                          </a:solidFill>
                          <a:latin typeface="Verdana"/>
                          <a:cs typeface="Verdana"/>
                        </a:rPr>
                        <a:t>Type of analysis</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Analytical questions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costs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outcomes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Strengths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Weaknesses</a:t>
                      </a:r>
                      <a:endParaRPr lang="en-US" sz="1600" b="0" i="1" dirty="0">
                        <a:solidFill>
                          <a:srgbClr val="FF0000"/>
                        </a:solidFill>
                        <a:latin typeface="Verdana"/>
                        <a:cs typeface="Verdana"/>
                      </a:endParaRPr>
                    </a:p>
                  </a:txBody>
                  <a:tcPr anchor="ctr">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chemeClr val="bg1"/>
                          </a:solidFill>
                          <a:latin typeface="Verdana"/>
                          <a:cs typeface="Verdana"/>
                        </a:rPr>
                        <a:t>Cost-benefit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Which alternative yields a given level of benefits for the lowest cost?</a:t>
                      </a:r>
                    </a:p>
                    <a:p>
                      <a:pPr marL="285750" indent="-285750">
                        <a:buFont typeface="Arial"/>
                        <a:buChar char="•"/>
                      </a:pPr>
                      <a:r>
                        <a:rPr lang="en-US" sz="1600" dirty="0" smtClean="0">
                          <a:solidFill>
                            <a:schemeClr val="bg1"/>
                          </a:solidFill>
                          <a:latin typeface="Verdana"/>
                          <a:cs typeface="Verdana"/>
                        </a:rPr>
                        <a:t>Are the benefits of a single alternative larger than its costs?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Monetary value of resources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Monetary value of benefits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Can be used to judge absolute worth</a:t>
                      </a:r>
                    </a:p>
                    <a:p>
                      <a:pPr marL="285750" indent="-285750">
                        <a:buFont typeface="Arial"/>
                        <a:buChar char="•"/>
                      </a:pPr>
                      <a:r>
                        <a:rPr lang="en-US" sz="1600" dirty="0" smtClean="0">
                          <a:solidFill>
                            <a:schemeClr val="bg1"/>
                          </a:solidFill>
                          <a:latin typeface="Verdana"/>
                          <a:cs typeface="Verdana"/>
                        </a:rPr>
                        <a:t>Can</a:t>
                      </a:r>
                      <a:r>
                        <a:rPr lang="en-US" sz="1600" baseline="0" dirty="0" smtClean="0">
                          <a:solidFill>
                            <a:schemeClr val="bg1"/>
                          </a:solidFill>
                          <a:latin typeface="Verdana"/>
                          <a:cs typeface="Verdana"/>
                        </a:rPr>
                        <a:t> compare results across a wide variety of alternatives</a:t>
                      </a:r>
                      <a:endParaRPr lang="en-US" sz="1600" dirty="0" smtClean="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Often</a:t>
                      </a:r>
                      <a:r>
                        <a:rPr lang="en-US" sz="1600" baseline="0" dirty="0" smtClean="0">
                          <a:solidFill>
                            <a:schemeClr val="bg1"/>
                          </a:solidFill>
                          <a:latin typeface="Verdana"/>
                          <a:cs typeface="Verdana"/>
                        </a:rPr>
                        <a:t> difficult to place monetary value on all relevant benefits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5037181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8253148"/>
              </p:ext>
            </p:extLst>
          </p:nvPr>
        </p:nvGraphicFramePr>
        <p:xfrm>
          <a:off x="152399" y="381000"/>
          <a:ext cx="8839201" cy="6035041"/>
        </p:xfrm>
        <a:graphic>
          <a:graphicData uri="http://schemas.openxmlformats.org/drawingml/2006/table">
            <a:tbl>
              <a:tblPr firstRow="1" bandRow="1">
                <a:tableStyleId>{5C22544A-7EE6-4342-B048-85BDC9FD1C3A}</a:tableStyleId>
              </a:tblPr>
              <a:tblGrid>
                <a:gridCol w="1295401"/>
                <a:gridCol w="1371600"/>
                <a:gridCol w="1371600"/>
                <a:gridCol w="1371600"/>
                <a:gridCol w="1752600"/>
                <a:gridCol w="1676400"/>
              </a:tblGrid>
              <a:tr h="370840">
                <a:tc>
                  <a:txBody>
                    <a:bodyPr/>
                    <a:lstStyle/>
                    <a:p>
                      <a:r>
                        <a:rPr lang="en-US" sz="1600" b="0" i="1" dirty="0" smtClean="0">
                          <a:solidFill>
                            <a:srgbClr val="FF0000"/>
                          </a:solidFill>
                          <a:latin typeface="Verdana"/>
                          <a:cs typeface="Verdana"/>
                        </a:rPr>
                        <a:t>Type of analysis</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Analytical questions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costs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outcomes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Strengths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Weaknesses</a:t>
                      </a:r>
                      <a:endParaRPr lang="en-US" sz="1600" b="0" i="1" dirty="0">
                        <a:solidFill>
                          <a:srgbClr val="FF0000"/>
                        </a:solidFill>
                        <a:latin typeface="Verdana"/>
                        <a:cs typeface="Verdana"/>
                      </a:endParaRPr>
                    </a:p>
                  </a:txBody>
                  <a:tcPr anchor="ctr">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chemeClr val="bg1"/>
                          </a:solidFill>
                          <a:latin typeface="Verdana"/>
                          <a:cs typeface="Verdana"/>
                        </a:rPr>
                        <a:t>Cost-utility</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Which alternative yields a given level of utility at the lowest cost?</a:t>
                      </a: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Monetary value of resources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Units of utility</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Incorporates</a:t>
                      </a:r>
                      <a:r>
                        <a:rPr lang="en-US" sz="1600" baseline="0" dirty="0" smtClean="0">
                          <a:solidFill>
                            <a:schemeClr val="bg1"/>
                          </a:solidFill>
                          <a:latin typeface="Verdana"/>
                          <a:cs typeface="Verdana"/>
                        </a:rPr>
                        <a:t> individual preferences for units of effectiveness</a:t>
                      </a:r>
                    </a:p>
                    <a:p>
                      <a:pPr marL="285750" indent="-285750">
                        <a:buFont typeface="Arial"/>
                        <a:buChar char="•"/>
                      </a:pPr>
                      <a:r>
                        <a:rPr lang="en-US" sz="1600" baseline="0" dirty="0" smtClean="0">
                          <a:solidFill>
                            <a:schemeClr val="bg1"/>
                          </a:solidFill>
                          <a:latin typeface="Verdana"/>
                          <a:cs typeface="Verdana"/>
                        </a:rPr>
                        <a:t>Can incorporate multiple measures of effectiveness into single units of utility</a:t>
                      </a:r>
                    </a:p>
                    <a:p>
                      <a:pPr marL="285750" indent="-285750">
                        <a:buFont typeface="Arial"/>
                        <a:buChar char="•"/>
                      </a:pPr>
                      <a:r>
                        <a:rPr lang="en-US" sz="1600" baseline="0" dirty="0" smtClean="0">
                          <a:solidFill>
                            <a:schemeClr val="bg1"/>
                          </a:solidFill>
                          <a:latin typeface="Verdana"/>
                          <a:cs typeface="Verdana"/>
                        </a:rPr>
                        <a:t>Promotes stakeholder participation in decision making</a:t>
                      </a:r>
                      <a:endParaRPr lang="en-US" sz="1600" dirty="0" smtClean="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Sometimes difficult</a:t>
                      </a:r>
                      <a:r>
                        <a:rPr lang="en-US" sz="1600" baseline="0" dirty="0" smtClean="0">
                          <a:solidFill>
                            <a:schemeClr val="bg1"/>
                          </a:solidFill>
                          <a:latin typeface="Verdana"/>
                          <a:cs typeface="Verdana"/>
                        </a:rPr>
                        <a:t> to arrive at consistent and accurate measures of individual preferences</a:t>
                      </a:r>
                    </a:p>
                    <a:p>
                      <a:pPr marL="285750" indent="-285750">
                        <a:buFont typeface="Arial"/>
                        <a:buChar char="•"/>
                      </a:pPr>
                      <a:r>
                        <a:rPr lang="en-US" sz="1600" baseline="0" dirty="0" smtClean="0">
                          <a:solidFill>
                            <a:schemeClr val="bg1"/>
                          </a:solidFill>
                          <a:latin typeface="Verdana"/>
                          <a:cs typeface="Verdana"/>
                        </a:rPr>
                        <a:t>Cannot judge overall worth of a single alternative; only useful for comparing two or more alternatives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249500168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6765782"/>
              </p:ext>
            </p:extLst>
          </p:nvPr>
        </p:nvGraphicFramePr>
        <p:xfrm>
          <a:off x="152399" y="381000"/>
          <a:ext cx="8839201" cy="4328159"/>
        </p:xfrm>
        <a:graphic>
          <a:graphicData uri="http://schemas.openxmlformats.org/drawingml/2006/table">
            <a:tbl>
              <a:tblPr firstRow="1" bandRow="1">
                <a:tableStyleId>{5C22544A-7EE6-4342-B048-85BDC9FD1C3A}</a:tableStyleId>
              </a:tblPr>
              <a:tblGrid>
                <a:gridCol w="1524001"/>
                <a:gridCol w="1524000"/>
                <a:gridCol w="1371600"/>
                <a:gridCol w="1371600"/>
                <a:gridCol w="1371600"/>
                <a:gridCol w="1676400"/>
              </a:tblGrid>
              <a:tr h="370840">
                <a:tc>
                  <a:txBody>
                    <a:bodyPr/>
                    <a:lstStyle/>
                    <a:p>
                      <a:r>
                        <a:rPr lang="en-US" sz="1600" b="0" i="1" dirty="0" smtClean="0">
                          <a:solidFill>
                            <a:srgbClr val="FF0000"/>
                          </a:solidFill>
                          <a:latin typeface="Verdana"/>
                          <a:cs typeface="Verdana"/>
                        </a:rPr>
                        <a:t>Type of analysis</a:t>
                      </a:r>
                      <a:endParaRPr lang="en-US" sz="1600" b="0" i="1" dirty="0">
                        <a:solidFill>
                          <a:srgbClr val="FF0000"/>
                        </a:solidFill>
                        <a:latin typeface="Verdana"/>
                        <a:cs typeface="Verdana"/>
                      </a:endParaRPr>
                    </a:p>
                  </a:txBody>
                  <a:tcPr anchor="ctr">
                    <a:lnL w="28575" cap="flat" cmpd="sng" algn="ctr">
                      <a:solidFill>
                        <a:prstClr val="white"/>
                      </a:solidFill>
                      <a:prstDash val="solid"/>
                      <a:round/>
                      <a:headEnd type="none" w="med" len="med"/>
                      <a:tailEnd type="none" w="med" len="med"/>
                    </a:lnL>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Analytical questions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costs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Measure of outcomes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Strengths</a:t>
                      </a:r>
                      <a:endParaRPr lang="en-US" sz="1600" b="0" i="1" dirty="0">
                        <a:solidFill>
                          <a:srgbClr val="FF0000"/>
                        </a:solidFill>
                        <a:latin typeface="Verdana"/>
                        <a:cs typeface="Verdana"/>
                      </a:endParaRPr>
                    </a:p>
                  </a:txBody>
                  <a:tcPr anchor="ct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c>
                  <a:txBody>
                    <a:bodyPr/>
                    <a:lstStyle/>
                    <a:p>
                      <a:r>
                        <a:rPr lang="en-US" sz="1600" b="0" i="1" dirty="0" smtClean="0">
                          <a:solidFill>
                            <a:srgbClr val="FF0000"/>
                          </a:solidFill>
                          <a:latin typeface="Verdana"/>
                          <a:cs typeface="Verdana"/>
                        </a:rPr>
                        <a:t>Weaknesses</a:t>
                      </a:r>
                      <a:endParaRPr lang="en-US" sz="1600" b="0" i="1" dirty="0">
                        <a:solidFill>
                          <a:srgbClr val="FF0000"/>
                        </a:solidFill>
                        <a:latin typeface="Verdana"/>
                        <a:cs typeface="Verdana"/>
                      </a:endParaRPr>
                    </a:p>
                  </a:txBody>
                  <a:tcPr anchor="ctr">
                    <a:lnR w="28575" cap="flat" cmpd="sng" algn="ctr">
                      <a:solidFill>
                        <a:prstClr val="white"/>
                      </a:solidFill>
                      <a:prstDash val="solid"/>
                      <a:round/>
                      <a:headEnd type="none" w="med" len="med"/>
                      <a:tailEnd type="none" w="med" len="med"/>
                    </a:lnR>
                    <a:lnT w="28575" cap="flat" cmpd="sng" algn="ctr">
                      <a:solidFill>
                        <a:prstClr val="white"/>
                      </a:solidFill>
                      <a:prstDash val="solid"/>
                      <a:round/>
                      <a:headEnd type="none" w="med" len="med"/>
                      <a:tailEnd type="none" w="med" len="med"/>
                    </a:lnT>
                    <a:lnB w="28575" cap="flat" cmpd="sng" algn="ctr">
                      <a:solidFill>
                        <a:prstClr val="white"/>
                      </a:solidFill>
                      <a:prstDash val="solid"/>
                      <a:round/>
                      <a:headEnd type="none" w="med" len="med"/>
                      <a:tailEnd type="none" w="med" len="med"/>
                    </a:lnB>
                    <a:noFill/>
                  </a:tcPr>
                </a:tc>
              </a:tr>
              <a:tr h="370840">
                <a:tc>
                  <a:txBody>
                    <a:bodyPr/>
                    <a:lstStyle/>
                    <a:p>
                      <a:r>
                        <a:rPr lang="en-US" sz="1600" dirty="0" smtClean="0">
                          <a:solidFill>
                            <a:schemeClr val="bg1"/>
                          </a:solidFill>
                          <a:latin typeface="Verdana"/>
                          <a:cs typeface="Verdana"/>
                        </a:rPr>
                        <a:t>Cost-feasibility</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Can</a:t>
                      </a:r>
                      <a:r>
                        <a:rPr lang="en-US" sz="1600" baseline="0" dirty="0" smtClean="0">
                          <a:solidFill>
                            <a:schemeClr val="bg1"/>
                          </a:solidFill>
                          <a:latin typeface="Verdana"/>
                          <a:cs typeface="Verdana"/>
                        </a:rPr>
                        <a:t> a single alternative be carried out within an existing budget?</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Monetary value of resources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r>
                        <a:rPr lang="en-US" sz="1600" dirty="0" smtClean="0">
                          <a:solidFill>
                            <a:schemeClr val="bg1"/>
                          </a:solidFill>
                          <a:latin typeface="Verdana"/>
                          <a:cs typeface="Verdana"/>
                        </a:rPr>
                        <a:t>None</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Permits</a:t>
                      </a:r>
                      <a:r>
                        <a:rPr lang="en-US" sz="1600" baseline="0" dirty="0" smtClean="0">
                          <a:solidFill>
                            <a:schemeClr val="bg1"/>
                          </a:solidFill>
                          <a:latin typeface="Verdana"/>
                          <a:cs typeface="Verdana"/>
                        </a:rPr>
                        <a:t> alternatives that are not feasible to be immediately ruled out, before evaluating outcomes</a:t>
                      </a:r>
                      <a:endParaRPr lang="en-US" sz="1600" dirty="0" smtClean="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c>
                  <a:txBody>
                    <a:bodyPr/>
                    <a:lstStyle/>
                    <a:p>
                      <a:pPr marL="285750" indent="-285750">
                        <a:buFont typeface="Arial"/>
                        <a:buChar char="•"/>
                      </a:pPr>
                      <a:r>
                        <a:rPr lang="en-US" sz="1600" dirty="0" smtClean="0">
                          <a:solidFill>
                            <a:schemeClr val="bg1"/>
                          </a:solidFill>
                          <a:latin typeface="Verdana"/>
                          <a:cs typeface="Verdana"/>
                        </a:rPr>
                        <a:t>Cannot judge overall worth because it does not incorporate outcome measures</a:t>
                      </a:r>
                      <a:endParaRPr lang="en-US" sz="1600" dirty="0">
                        <a:solidFill>
                          <a:schemeClr val="bg1"/>
                        </a:solidFill>
                        <a:latin typeface="Verdana"/>
                        <a:cs typeface="Verdana"/>
                      </a:endParaRPr>
                    </a:p>
                  </a:txBody>
                  <a:tcPr>
                    <a:lnT w="28575" cap="flat" cmpd="sng" algn="ctr">
                      <a:solidFill>
                        <a:prstClr val="white"/>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249500168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grayscl/>
            <a:alphaModFix amt="27000"/>
          </a:blip>
          <a:stretch>
            <a:fillRect/>
          </a:stretch>
        </p:blipFill>
        <p:spPr>
          <a:xfrm>
            <a:off x="14374" y="0"/>
            <a:ext cx="9129625" cy="6858000"/>
          </a:xfrm>
          <a:prstGeom prst="rect">
            <a:avLst/>
          </a:prstGeom>
        </p:spPr>
      </p:pic>
      <p:sp>
        <p:nvSpPr>
          <p:cNvPr id="2" name="Title 1"/>
          <p:cNvSpPr>
            <a:spLocks noGrp="1"/>
          </p:cNvSpPr>
          <p:nvPr>
            <p:ph type="ctrTitle"/>
          </p:nvPr>
        </p:nvSpPr>
        <p:spPr>
          <a:xfrm>
            <a:off x="685800" y="2190750"/>
            <a:ext cx="8077200" cy="2457450"/>
          </a:xfrm>
        </p:spPr>
        <p:txBody>
          <a:bodyPr>
            <a:normAutofit/>
          </a:bodyPr>
          <a:lstStyle/>
          <a:p>
            <a:r>
              <a:rPr lang="en-US" b="1" dirty="0" smtClean="0"/>
              <a:t>Activities</a:t>
            </a:r>
            <a:endParaRPr lang="en-US" b="1" dirty="0"/>
          </a:p>
        </p:txBody>
      </p:sp>
    </p:spTree>
    <p:extLst>
      <p:ext uri="{BB962C8B-B14F-4D97-AF65-F5344CB8AC3E}">
        <p14:creationId xmlns:p14="http://schemas.microsoft.com/office/powerpoint/2010/main" val="7953756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WMU is currently in the process of conducting an “</a:t>
            </a:r>
            <a:r>
              <a:rPr lang="en-US" dirty="0"/>
              <a:t>a</a:t>
            </a:r>
            <a:r>
              <a:rPr lang="en-US" dirty="0" smtClean="0"/>
              <a:t>cademic </a:t>
            </a:r>
            <a:r>
              <a:rPr lang="en-US" dirty="0"/>
              <a:t>p</a:t>
            </a:r>
            <a:r>
              <a:rPr lang="en-US" dirty="0" smtClean="0"/>
              <a:t>rogram </a:t>
            </a:r>
            <a:r>
              <a:rPr lang="en-US" dirty="0"/>
              <a:t>r</a:t>
            </a:r>
            <a:r>
              <a:rPr lang="en-US" dirty="0" smtClean="0"/>
              <a:t>eview”</a:t>
            </a:r>
          </a:p>
          <a:p>
            <a:pPr lvl="1"/>
            <a:r>
              <a:rPr lang="en-US" dirty="0"/>
              <a:t>Programs will likely be terminated, expanded, restructured, or combined</a:t>
            </a:r>
          </a:p>
          <a:p>
            <a:r>
              <a:rPr lang="en-US" dirty="0" smtClean="0"/>
              <a:t>In </a:t>
            </a:r>
            <a:r>
              <a:rPr lang="en-US" dirty="0" smtClean="0"/>
              <a:t>small groups, take one position or the other (to use or not use cost analysis) and support your position with at least three reasons for using or not using cost analysis in this </a:t>
            </a:r>
            <a:r>
              <a:rPr lang="en-US" dirty="0" smtClean="0"/>
              <a:t>context</a:t>
            </a:r>
          </a:p>
          <a:p>
            <a:pPr lvl="1"/>
            <a:r>
              <a:rPr lang="en-US" dirty="0" smtClean="0"/>
              <a:t>If you support the use of cost analysis, which of the types discussed today would be most appropriate and why? </a:t>
            </a:r>
          </a:p>
          <a:p>
            <a:pPr lvl="1"/>
            <a:r>
              <a:rPr lang="en-US" dirty="0" smtClean="0"/>
              <a:t>If you do not support the use of cost analysis, why not?</a:t>
            </a:r>
            <a:endParaRPr lang="en-US" dirty="0" smtClean="0"/>
          </a:p>
        </p:txBody>
      </p:sp>
    </p:spTree>
    <p:extLst>
      <p:ext uri="{BB962C8B-B14F-4D97-AF65-F5344CB8AC3E}">
        <p14:creationId xmlns:p14="http://schemas.microsoft.com/office/powerpoint/2010/main" val="26910066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p:txBody>
          <a:bodyPr>
            <a:normAutofit/>
          </a:bodyPr>
          <a:lstStyle/>
          <a:p>
            <a:r>
              <a:rPr lang="en-US" dirty="0" smtClean="0"/>
              <a:t>Individually or in small groups, identify a program that you might use for the course’s ‘application paper’ assignment (see course syllabus) and determine what mode, or modes, of cost-analysis might be appropriate</a:t>
            </a:r>
            <a:r>
              <a:rPr lang="en-US" dirty="0" smtClean="0"/>
              <a:t> </a:t>
            </a:r>
            <a:endParaRPr lang="en-US" dirty="0" smtClean="0"/>
          </a:p>
        </p:txBody>
      </p:sp>
    </p:spTree>
    <p:extLst>
      <p:ext uri="{BB962C8B-B14F-4D97-AF65-F5344CB8AC3E}">
        <p14:creationId xmlns:p14="http://schemas.microsoft.com/office/powerpoint/2010/main" val="42787767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2057400"/>
          </a:xfrm>
        </p:spPr>
        <p:txBody>
          <a:bodyPr>
            <a:normAutofit/>
          </a:bodyPr>
          <a:lstStyle/>
          <a:p>
            <a:pPr algn="ctr"/>
            <a:r>
              <a:rPr lang="en-US" sz="6000" dirty="0" err="1" smtClean="0"/>
              <a:t>e·val·u·a·tion</a:t>
            </a:r>
            <a:r>
              <a:rPr lang="en-US" sz="4800" dirty="0" smtClean="0"/>
              <a:t/>
            </a:r>
            <a:br>
              <a:rPr lang="en-US" sz="4800" dirty="0" smtClean="0"/>
            </a:br>
            <a:r>
              <a:rPr lang="en-US" sz="3000" i="1" dirty="0" smtClean="0">
                <a:solidFill>
                  <a:schemeClr val="bg1">
                    <a:lumMod val="75000"/>
                  </a:schemeClr>
                </a:solidFill>
              </a:rPr>
              <a:t>noun</a:t>
            </a:r>
            <a:endParaRPr lang="en-US" sz="3000" i="1" dirty="0">
              <a:solidFill>
                <a:schemeClr val="bg1">
                  <a:lumMod val="75000"/>
                </a:schemeClr>
              </a:solidFill>
            </a:endParaRPr>
          </a:p>
        </p:txBody>
      </p:sp>
      <p:sp>
        <p:nvSpPr>
          <p:cNvPr id="3" name="Content Placeholder 2"/>
          <p:cNvSpPr>
            <a:spLocks noGrp="1"/>
          </p:cNvSpPr>
          <p:nvPr>
            <p:ph idx="1"/>
          </p:nvPr>
        </p:nvSpPr>
        <p:spPr>
          <a:xfrm>
            <a:off x="457200" y="3657600"/>
            <a:ext cx="8229600" cy="2895600"/>
          </a:xfrm>
        </p:spPr>
        <p:txBody>
          <a:bodyPr/>
          <a:lstStyle/>
          <a:p>
            <a:pPr marL="0" indent="0">
              <a:buNone/>
            </a:pPr>
            <a:r>
              <a:rPr lang="en-US" dirty="0" smtClean="0"/>
              <a:t>The act or process of determining the merit, worth, or significance of something or the product of the process</a:t>
            </a:r>
            <a:endParaRPr lang="en-US" dirty="0"/>
          </a:p>
        </p:txBody>
      </p:sp>
    </p:spTree>
    <p:extLst>
      <p:ext uri="{BB962C8B-B14F-4D97-AF65-F5344CB8AC3E}">
        <p14:creationId xmlns:p14="http://schemas.microsoft.com/office/powerpoint/2010/main" val="303030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grayscl/>
            <a:alphaModFix amt="27000"/>
          </a:blip>
          <a:stretch>
            <a:fillRect/>
          </a:stretch>
        </p:blipFill>
        <p:spPr>
          <a:xfrm>
            <a:off x="14374" y="0"/>
            <a:ext cx="9129625" cy="6858000"/>
          </a:xfrm>
          <a:prstGeom prst="rect">
            <a:avLst/>
          </a:prstGeom>
        </p:spPr>
      </p:pic>
      <p:sp>
        <p:nvSpPr>
          <p:cNvPr id="2" name="Title 1"/>
          <p:cNvSpPr>
            <a:spLocks noGrp="1"/>
          </p:cNvSpPr>
          <p:nvPr>
            <p:ph type="ctrTitle"/>
          </p:nvPr>
        </p:nvSpPr>
        <p:spPr>
          <a:xfrm>
            <a:off x="685800" y="2190750"/>
            <a:ext cx="8077200" cy="2457450"/>
          </a:xfrm>
        </p:spPr>
        <p:txBody>
          <a:bodyPr/>
          <a:lstStyle/>
          <a:p>
            <a:r>
              <a:rPr lang="en-US" b="1" dirty="0" smtClean="0"/>
              <a:t>Importance of cost-analysis for evaluation and decision making</a:t>
            </a:r>
            <a:endParaRPr lang="en-US" b="1" dirty="0"/>
          </a:p>
        </p:txBody>
      </p:sp>
    </p:spTree>
    <p:extLst>
      <p:ext uri="{BB962C8B-B14F-4D97-AF65-F5344CB8AC3E}">
        <p14:creationId xmlns:p14="http://schemas.microsoft.com/office/powerpoint/2010/main" val="574138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dirty="0" smtClean="0"/>
              <a:t>Importance of cost-effective analysis</a:t>
            </a:r>
            <a:endParaRPr lang="en-US" dirty="0"/>
          </a:p>
        </p:txBody>
      </p:sp>
      <p:sp>
        <p:nvSpPr>
          <p:cNvPr id="3" name="Content Placeholder 2"/>
          <p:cNvSpPr>
            <a:spLocks noGrp="1"/>
          </p:cNvSpPr>
          <p:nvPr>
            <p:ph idx="1"/>
          </p:nvPr>
        </p:nvSpPr>
        <p:spPr>
          <a:xfrm>
            <a:off x="457200" y="1905000"/>
            <a:ext cx="8229600" cy="4648200"/>
          </a:xfrm>
        </p:spPr>
        <p:txBody>
          <a:bodyPr/>
          <a:lstStyle/>
          <a:p>
            <a:r>
              <a:rPr lang="en-US" dirty="0" smtClean="0"/>
              <a:t>As a means for making more efficient use of available resources</a:t>
            </a:r>
          </a:p>
          <a:p>
            <a:r>
              <a:rPr lang="en-US" dirty="0" smtClean="0"/>
              <a:t>To reduce the costs of attaining particular objectives</a:t>
            </a:r>
          </a:p>
          <a:p>
            <a:r>
              <a:rPr lang="en-US" dirty="0" smtClean="0"/>
              <a:t>To maximize what can be accomplished using available resources</a:t>
            </a:r>
            <a:endParaRPr lang="en-US" dirty="0"/>
          </a:p>
        </p:txBody>
      </p:sp>
    </p:spTree>
    <p:extLst>
      <p:ext uri="{BB962C8B-B14F-4D97-AF65-F5344CB8AC3E}">
        <p14:creationId xmlns:p14="http://schemas.microsoft.com/office/powerpoint/2010/main" val="208101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dirty="0" smtClean="0"/>
              <a:t>Importance of cost-effective analysis</a:t>
            </a:r>
            <a:endParaRPr lang="en-US" dirty="0"/>
          </a:p>
        </p:txBody>
      </p:sp>
      <p:sp>
        <p:nvSpPr>
          <p:cNvPr id="3" name="Content Placeholder 2"/>
          <p:cNvSpPr>
            <a:spLocks noGrp="1"/>
          </p:cNvSpPr>
          <p:nvPr>
            <p:ph idx="1"/>
          </p:nvPr>
        </p:nvSpPr>
        <p:spPr>
          <a:xfrm>
            <a:off x="457200" y="1905000"/>
            <a:ext cx="8229600" cy="4648200"/>
          </a:xfrm>
        </p:spPr>
        <p:txBody>
          <a:bodyPr/>
          <a:lstStyle/>
          <a:p>
            <a:r>
              <a:rPr lang="en-US" dirty="0" smtClean="0"/>
              <a:t>As a means for making comparisons among alternatives courses of action</a:t>
            </a:r>
          </a:p>
          <a:p>
            <a:pPr lvl="1"/>
            <a:r>
              <a:rPr lang="en-US" dirty="0" smtClean="0"/>
              <a:t>Effectiveness and costs should not be considered in isolation</a:t>
            </a:r>
          </a:p>
          <a:p>
            <a:r>
              <a:rPr lang="en-US" dirty="0" smtClean="0"/>
              <a:t>Ultimately, to provide a basis for non-arbitrary, informed decision making</a:t>
            </a:r>
          </a:p>
        </p:txBody>
      </p:sp>
    </p:spTree>
    <p:extLst>
      <p:ext uri="{BB962C8B-B14F-4D97-AF65-F5344CB8AC3E}">
        <p14:creationId xmlns:p14="http://schemas.microsoft.com/office/powerpoint/2010/main" val="213364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dirty="0" smtClean="0"/>
              <a:t>Importance of cost-effective analysis</a:t>
            </a:r>
            <a:endParaRPr lang="en-US" dirty="0"/>
          </a:p>
        </p:txBody>
      </p:sp>
      <p:sp>
        <p:nvSpPr>
          <p:cNvPr id="3" name="Content Placeholder 2"/>
          <p:cNvSpPr>
            <a:spLocks noGrp="1"/>
          </p:cNvSpPr>
          <p:nvPr>
            <p:ph idx="1"/>
          </p:nvPr>
        </p:nvSpPr>
        <p:spPr>
          <a:xfrm>
            <a:off x="457200" y="1905000"/>
            <a:ext cx="8229600" cy="4648200"/>
          </a:xfrm>
        </p:spPr>
        <p:txBody>
          <a:bodyPr/>
          <a:lstStyle/>
          <a:p>
            <a:r>
              <a:rPr lang="en-US" dirty="0" smtClean="0"/>
              <a:t>Cost-analysis (of any type) is rarely considered in most evaluations</a:t>
            </a:r>
          </a:p>
          <a:p>
            <a:pPr lvl="1"/>
            <a:r>
              <a:rPr lang="en-US" dirty="0" smtClean="0"/>
              <a:t>Private sector evaluations are often an exception as return on investment is very frequently a part of such evaluations</a:t>
            </a:r>
          </a:p>
        </p:txBody>
      </p:sp>
    </p:spTree>
    <p:extLst>
      <p:ext uri="{BB962C8B-B14F-4D97-AF65-F5344CB8AC3E}">
        <p14:creationId xmlns:p14="http://schemas.microsoft.com/office/powerpoint/2010/main" val="102686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grayscl/>
            <a:alphaModFix amt="27000"/>
          </a:blip>
          <a:stretch>
            <a:fillRect/>
          </a:stretch>
        </p:blipFill>
        <p:spPr>
          <a:xfrm>
            <a:off x="14374" y="0"/>
            <a:ext cx="9129625" cy="6858000"/>
          </a:xfrm>
          <a:prstGeom prst="rect">
            <a:avLst/>
          </a:prstGeom>
        </p:spPr>
      </p:pic>
      <p:sp>
        <p:nvSpPr>
          <p:cNvPr id="2" name="Title 1"/>
          <p:cNvSpPr>
            <a:spLocks noGrp="1"/>
          </p:cNvSpPr>
          <p:nvPr>
            <p:ph type="ctrTitle"/>
          </p:nvPr>
        </p:nvSpPr>
        <p:spPr>
          <a:xfrm>
            <a:off x="685800" y="2190750"/>
            <a:ext cx="8077200" cy="2457450"/>
          </a:xfrm>
        </p:spPr>
        <p:txBody>
          <a:bodyPr/>
          <a:lstStyle/>
          <a:p>
            <a:r>
              <a:rPr lang="en-US" b="1" dirty="0" smtClean="0"/>
              <a:t>Cost-analysis approaches in evaluation and decision</a:t>
            </a:r>
            <a:r>
              <a:rPr lang="en-US" b="1" dirty="0"/>
              <a:t> </a:t>
            </a:r>
            <a:r>
              <a:rPr lang="en-US" b="1" dirty="0" smtClean="0"/>
              <a:t>making</a:t>
            </a:r>
            <a:endParaRPr lang="en-US" b="1" dirty="0"/>
          </a:p>
        </p:txBody>
      </p:sp>
    </p:spTree>
    <p:extLst>
      <p:ext uri="{BB962C8B-B14F-4D97-AF65-F5344CB8AC3E}">
        <p14:creationId xmlns:p14="http://schemas.microsoft.com/office/powerpoint/2010/main" val="13477715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Cost-effectiveness analysis</a:t>
            </a:r>
            <a:endParaRPr lang="en-US" dirty="0"/>
          </a:p>
        </p:txBody>
      </p:sp>
      <p:sp>
        <p:nvSpPr>
          <p:cNvPr id="3" name="Content Placeholder 2"/>
          <p:cNvSpPr>
            <a:spLocks noGrp="1"/>
          </p:cNvSpPr>
          <p:nvPr>
            <p:ph idx="1"/>
          </p:nvPr>
        </p:nvSpPr>
        <p:spPr/>
        <p:txBody>
          <a:bodyPr>
            <a:normAutofit/>
          </a:bodyPr>
          <a:lstStyle/>
          <a:p>
            <a:r>
              <a:rPr lang="en-US" dirty="0" smtClean="0"/>
              <a:t>Evaluation of alternatives according to both their costs and their effects with regard to producing some outcome</a:t>
            </a:r>
          </a:p>
          <a:p>
            <a:r>
              <a:rPr lang="en-US" dirty="0" smtClean="0"/>
              <a:t>Assumes that</a:t>
            </a:r>
          </a:p>
          <a:p>
            <a:pPr marL="971550" lvl="1" indent="-514350">
              <a:buFont typeface="+mj-lt"/>
              <a:buAutoNum type="alphaLcPeriod"/>
            </a:pPr>
            <a:r>
              <a:rPr lang="en-US" dirty="0" smtClean="0"/>
              <a:t>Only alternatives with similar or identical goals can be compared</a:t>
            </a:r>
          </a:p>
          <a:p>
            <a:pPr marL="971550" lvl="1" indent="-514350">
              <a:buFont typeface="+mj-lt"/>
              <a:buAutoNum type="alphaLcPeriod"/>
            </a:pPr>
            <a:r>
              <a:rPr lang="en-US" dirty="0" smtClean="0"/>
              <a:t>A common measure of effectiveness can be used to assess them</a:t>
            </a:r>
            <a:endParaRPr lang="en-US" dirty="0" smtClean="0"/>
          </a:p>
          <a:p>
            <a:endParaRPr lang="en-US" dirty="0" smtClean="0"/>
          </a:p>
        </p:txBody>
      </p:sp>
      <p:sp>
        <p:nvSpPr>
          <p:cNvPr id="4" name="TextBox 3"/>
          <p:cNvSpPr txBox="1"/>
          <p:nvPr/>
        </p:nvSpPr>
        <p:spPr>
          <a:xfrm>
            <a:off x="306917" y="2878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387439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1893</TotalTime>
  <Words>1313</Words>
  <Application>Microsoft Macintosh PowerPoint</Application>
  <PresentationFormat>On-screen Show (4:3)</PresentationFormat>
  <Paragraphs>304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EVAL 6970: Cost Analysis for Evaluation</vt:lpstr>
      <vt:lpstr>Agenda</vt:lpstr>
      <vt:lpstr>e·val·u·a·tion noun</vt:lpstr>
      <vt:lpstr>Importance of cost-analysis for evaluation and decision making</vt:lpstr>
      <vt:lpstr>Importance of cost-effective analysis</vt:lpstr>
      <vt:lpstr>Importance of cost-effective analysis</vt:lpstr>
      <vt:lpstr>Importance of cost-effective analysis</vt:lpstr>
      <vt:lpstr>Cost-analysis approaches in evaluation and decision making</vt:lpstr>
      <vt:lpstr>Cost-effectiveness analysis</vt:lpstr>
      <vt:lpstr>Cost-effectiveness analysis</vt:lpstr>
      <vt:lpstr>PowerPoint Presentation</vt:lpstr>
      <vt:lpstr>Cost-benefit analysis</vt:lpstr>
      <vt:lpstr>Cost-benefit analysis</vt:lpstr>
      <vt:lpstr>Cost-benefit analysis</vt:lpstr>
      <vt:lpstr>PowerPoint Presentation</vt:lpstr>
      <vt:lpstr>Cost-utility analysis</vt:lpstr>
      <vt:lpstr>PowerPoint Presentation</vt:lpstr>
      <vt:lpstr>Cost-feasibility analysis</vt:lpstr>
      <vt:lpstr>PowerPoint Presentation</vt:lpstr>
      <vt:lpstr>Summary of cost-analysis approaches</vt:lpstr>
      <vt:lpstr>PowerPoint Presentation</vt:lpstr>
      <vt:lpstr>PowerPoint Presentation</vt:lpstr>
      <vt:lpstr>PowerPoint Presentation</vt:lpstr>
      <vt:lpstr>PowerPoint Presentation</vt:lpstr>
      <vt:lpstr>Activities</vt:lpstr>
      <vt:lpstr>Activity 1</vt:lpstr>
      <vt:lpstr>Activity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 6000: Foundations of Evaluation</dc:title>
  <dc:creator>Chris</dc:creator>
  <cp:lastModifiedBy>Chris Coryn</cp:lastModifiedBy>
  <cp:revision>132</cp:revision>
  <dcterms:created xsi:type="dcterms:W3CDTF">2011-09-11T18:05:53Z</dcterms:created>
  <dcterms:modified xsi:type="dcterms:W3CDTF">2014-09-10T15:26:43Z</dcterms:modified>
</cp:coreProperties>
</file>