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1" r:id="rId4"/>
    <p:sldId id="298" r:id="rId5"/>
    <p:sldId id="316" r:id="rId6"/>
    <p:sldId id="292" r:id="rId7"/>
    <p:sldId id="293" r:id="rId8"/>
    <p:sldId id="300" r:id="rId9"/>
    <p:sldId id="301" r:id="rId10"/>
    <p:sldId id="294" r:id="rId11"/>
    <p:sldId id="299" r:id="rId12"/>
    <p:sldId id="302" r:id="rId13"/>
    <p:sldId id="295" r:id="rId14"/>
    <p:sldId id="296" r:id="rId15"/>
    <p:sldId id="303" r:id="rId16"/>
    <p:sldId id="304" r:id="rId17"/>
    <p:sldId id="305" r:id="rId18"/>
    <p:sldId id="315" r:id="rId19"/>
    <p:sldId id="297" r:id="rId20"/>
    <p:sldId id="309" r:id="rId21"/>
    <p:sldId id="311" r:id="rId22"/>
    <p:sldId id="310" r:id="rId23"/>
    <p:sldId id="312" r:id="rId24"/>
    <p:sldId id="313" r:id="rId25"/>
    <p:sldId id="314" r:id="rId26"/>
    <p:sldId id="308" r:id="rId27"/>
    <p:sldId id="30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9723CC12-0CD0-4CA4-8F0B-1BE332B3B936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E0D0526D-0096-4FB1-8457-8638E69FB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7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C12-0CD0-4CA4-8F0B-1BE332B3B93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526D-0096-4FB1-8457-8638E69F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C12-0CD0-4CA4-8F0B-1BE332B3B93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526D-0096-4FB1-8457-8638E69F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0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C12-0CD0-4CA4-8F0B-1BE332B3B93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526D-0096-4FB1-8457-8638E69F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2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C12-0CD0-4CA4-8F0B-1BE332B3B93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526D-0096-4FB1-8457-8638E69F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0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C12-0CD0-4CA4-8F0B-1BE332B3B93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526D-0096-4FB1-8457-8638E69F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9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C12-0CD0-4CA4-8F0B-1BE332B3B93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526D-0096-4FB1-8457-8638E69F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5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C12-0CD0-4CA4-8F0B-1BE332B3B93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526D-0096-4FB1-8457-8638E69F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9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C12-0CD0-4CA4-8F0B-1BE332B3B93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526D-0096-4FB1-8457-8638E69F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1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C12-0CD0-4CA4-8F0B-1BE332B3B93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526D-0096-4FB1-8457-8638E69F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6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C12-0CD0-4CA4-8F0B-1BE332B3B93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526D-0096-4FB1-8457-8638E69F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1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9723CC12-0CD0-4CA4-8F0B-1BE332B3B936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E0D0526D-0096-4FB1-8457-8638E69FB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9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152651"/>
          </a:xfrm>
        </p:spPr>
        <p:txBody>
          <a:bodyPr>
            <a:normAutofit/>
          </a:bodyPr>
          <a:lstStyle/>
          <a:p>
            <a:r>
              <a:rPr lang="en-US" sz="4200" dirty="0" smtClean="0">
                <a:solidFill>
                  <a:srgbClr val="4F81BD"/>
                </a:solidFill>
              </a:rPr>
              <a:t>EVAL 6970: Meta-Analysis</a:t>
            </a:r>
            <a:r>
              <a:rPr lang="en-US" dirty="0" smtClean="0">
                <a:solidFill>
                  <a:srgbClr val="4F81BD"/>
                </a:solidFill>
              </a:rPr>
              <a:t/>
            </a:r>
            <a:br>
              <a:rPr lang="en-US" dirty="0" smtClean="0">
                <a:solidFill>
                  <a:srgbClr val="4F81BD"/>
                </a:solidFill>
              </a:rPr>
            </a:br>
            <a:r>
              <a:rPr lang="en-US" sz="3700" dirty="0" smtClean="0">
                <a:solidFill>
                  <a:srgbClr val="4F81BD"/>
                </a:solidFill>
              </a:rPr>
              <a:t>Effect Sizes and Precision:</a:t>
            </a:r>
            <a:br>
              <a:rPr lang="en-US" sz="3700" dirty="0" smtClean="0">
                <a:solidFill>
                  <a:srgbClr val="4F81BD"/>
                </a:solidFill>
              </a:rPr>
            </a:br>
            <a:r>
              <a:rPr lang="en-US" sz="3700" dirty="0" smtClean="0">
                <a:solidFill>
                  <a:srgbClr val="4F81BD"/>
                </a:solidFill>
              </a:rPr>
              <a:t>Part I</a:t>
            </a:r>
            <a:endParaRPr lang="en-US" sz="3700" dirty="0">
              <a:solidFill>
                <a:srgbClr val="4F81B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Chris L. S. </a:t>
            </a:r>
            <a:r>
              <a:rPr lang="en-US" dirty="0" err="1" smtClean="0"/>
              <a:t>Coryn</a:t>
            </a:r>
            <a:endParaRPr lang="en-US" dirty="0" smtClean="0"/>
          </a:p>
          <a:p>
            <a:r>
              <a:rPr lang="en-US" dirty="0" smtClean="0"/>
              <a:t>Kristin A. Hobson</a:t>
            </a:r>
          </a:p>
          <a:p>
            <a:r>
              <a:rPr lang="en-US" sz="2800" dirty="0" smtClean="0"/>
              <a:t>Fall 2013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5667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4F81BD"/>
                </a:solidFill>
              </a:rPr>
              <a:t>D </a:t>
            </a:r>
            <a:r>
              <a:rPr lang="en-US" dirty="0" smtClean="0">
                <a:solidFill>
                  <a:srgbClr val="4F81BD"/>
                </a:solidFill>
              </a:rPr>
              <a:t>from </a:t>
            </a:r>
            <a:r>
              <a:rPr lang="en-US" dirty="0">
                <a:solidFill>
                  <a:srgbClr val="4F81BD"/>
                </a:solidFill>
              </a:rPr>
              <a:t>D</a:t>
            </a:r>
            <a:r>
              <a:rPr lang="en-US" dirty="0" smtClean="0">
                <a:solidFill>
                  <a:srgbClr val="4F81BD"/>
                </a:solidFill>
              </a:rPr>
              <a:t>ependent Groups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groups are dependent (e.g., matched pairs designs or pretest-posttest designs) then </a:t>
            </a:r>
            <a:r>
              <a:rPr lang="en-US" i="1" dirty="0" smtClean="0"/>
              <a:t>D</a:t>
            </a:r>
            <a:r>
              <a:rPr lang="en-US" dirty="0" smtClean="0"/>
              <a:t> is the difference score for each pair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62200" y="4191000"/>
                <a:ext cx="4759700" cy="6335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𝐷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</m:e>
                          </m:acc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𝑑𝑖𝑓𝑓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/>
                          <a:ea typeface="Cambria Math"/>
                        </a:rPr>
                        <m:t>or</m:t>
                      </m:r>
                      <m:r>
                        <a:rPr lang="en-US" sz="3200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𝐷</m:t>
                      </m:r>
                      <m:r>
                        <a:rPr lang="en-US" sz="3200" b="0" i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3200" i="1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3200" i="1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</m:e>
                          </m:acc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3200" i="1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3200" i="1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</m:e>
                          </m:acc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4191000"/>
                <a:ext cx="4759700" cy="63350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6583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4F81BD"/>
                </a:solidFill>
              </a:rPr>
              <a:t>D </a:t>
            </a:r>
            <a:r>
              <a:rPr lang="en-US" dirty="0" smtClean="0">
                <a:solidFill>
                  <a:srgbClr val="4F81BD"/>
                </a:solidFill>
              </a:rPr>
              <a:t>from </a:t>
            </a:r>
            <a:r>
              <a:rPr lang="en-US" dirty="0">
                <a:solidFill>
                  <a:srgbClr val="4F81BD"/>
                </a:solidFill>
              </a:rPr>
              <a:t>D</a:t>
            </a:r>
            <a:r>
              <a:rPr lang="en-US" dirty="0" smtClean="0">
                <a:solidFill>
                  <a:srgbClr val="4F81BD"/>
                </a:solidFill>
              </a:rPr>
              <a:t>ependent Groups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the variance 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Where </a:t>
            </a:r>
            <a:r>
              <a:rPr lang="en-US" i="1" dirty="0" smtClean="0"/>
              <a:t>n</a:t>
            </a:r>
            <a:r>
              <a:rPr lang="en-US" dirty="0" smtClean="0"/>
              <a:t> is the number of pairs, 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49072" y="2438400"/>
                <a:ext cx="2244653" cy="11413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𝑑𝑖𝑓𝑓</m:t>
                              </m:r>
                            </m:sub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m:rPr>
                              <m:nor/>
                            </m:rPr>
                            <a:rPr lang="en-US" sz="3200"/>
                            <m:t> 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9072" y="2438400"/>
                <a:ext cx="2244653" cy="114133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19929" y="5029200"/>
                <a:ext cx="2302938" cy="688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𝑆𝐸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𝐷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929" y="5029200"/>
                <a:ext cx="2302938" cy="6887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4647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4F81BD"/>
                </a:solidFill>
              </a:rPr>
              <a:t>D </a:t>
            </a:r>
            <a:r>
              <a:rPr lang="en-US" dirty="0" smtClean="0">
                <a:solidFill>
                  <a:srgbClr val="4F81BD"/>
                </a:solidFill>
              </a:rPr>
              <a:t>from </a:t>
            </a:r>
            <a:r>
              <a:rPr lang="en-US" dirty="0">
                <a:solidFill>
                  <a:srgbClr val="4F81BD"/>
                </a:solidFill>
              </a:rPr>
              <a:t>D</a:t>
            </a:r>
            <a:r>
              <a:rPr lang="en-US" dirty="0" smtClean="0">
                <a:solidFill>
                  <a:srgbClr val="4F81BD"/>
                </a:solidFill>
              </a:rPr>
              <a:t>ependent Groups</a:t>
            </a:r>
            <a:endParaRPr lang="en-US" dirty="0">
              <a:solidFill>
                <a:srgbClr val="4F81BD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𝑑𝑖𝑓𝑓</m:t>
                        </m:r>
                      </m:sub>
                    </m:sSub>
                  </m:oMath>
                </a14:m>
                <a:r>
                  <a:rPr lang="en-US" dirty="0" smtClean="0"/>
                  <a:t> must be computed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Where </a:t>
                </a:r>
                <a:r>
                  <a:rPr lang="en-US" i="1" dirty="0" smtClean="0"/>
                  <a:t>r</a:t>
                </a:r>
                <a:r>
                  <a:rPr lang="en-US" dirty="0" smtClean="0"/>
                  <a:t> is the correlation between pairs</a:t>
                </a:r>
              </a:p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then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86000" y="5181600"/>
                <a:ext cx="5191229" cy="10944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𝑑𝑖𝑓𝑓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𝑝𝑜𝑜𝑙𝑒𝑑</m:t>
                              </m:r>
                            </m:sub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3200" b="0" i="1" smtClean="0">
                              <a:latin typeface="Cambria Math"/>
                            </a:rPr>
                            <m:t>(1−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5181600"/>
                <a:ext cx="5191229" cy="10944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43532" y="2286000"/>
                <a:ext cx="6466193" cy="10944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𝑑𝑖𝑓𝑓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3200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3532" y="2286000"/>
                <a:ext cx="6466193" cy="10944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756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4F81BD"/>
                </a:solidFill>
              </a:rPr>
              <a:t>Standardized Mean Difference, </a:t>
            </a:r>
            <a:r>
              <a:rPr lang="en-US" i="1" dirty="0" smtClean="0">
                <a:solidFill>
                  <a:srgbClr val="4F81BD"/>
                </a:solidFill>
              </a:rPr>
              <a:t>d</a:t>
            </a:r>
            <a:r>
              <a:rPr lang="en-US" dirty="0" smtClean="0">
                <a:solidFill>
                  <a:srgbClr val="4F81BD"/>
                </a:solidFill>
              </a:rPr>
              <a:t> and </a:t>
            </a:r>
            <a:r>
              <a:rPr lang="en-US" i="1" dirty="0" smtClean="0">
                <a:solidFill>
                  <a:srgbClr val="4F81BD"/>
                </a:solidFill>
              </a:rPr>
              <a:t>g</a:t>
            </a:r>
            <a:endParaRPr lang="en-US" i="1" dirty="0">
              <a:solidFill>
                <a:srgbClr val="4F81BD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Assuming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r>
                  <a:rPr lang="en-US" dirty="0" smtClean="0"/>
                  <a:t> (as is the case for most parametric statistics) the standardized mean difference population parameter is defined as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52800" y="4191000"/>
                <a:ext cx="2357312" cy="9323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𝛿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191000"/>
                <a:ext cx="2357312" cy="93237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502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i="1" dirty="0" smtClean="0">
                <a:solidFill>
                  <a:srgbClr val="4F81BD"/>
                </a:solidFill>
              </a:rPr>
              <a:t>d</a:t>
            </a:r>
            <a:r>
              <a:rPr lang="en-US" dirty="0" smtClean="0">
                <a:solidFill>
                  <a:srgbClr val="4F81BD"/>
                </a:solidFill>
              </a:rPr>
              <a:t> and </a:t>
            </a:r>
            <a:r>
              <a:rPr lang="en-US" i="1" dirty="0" smtClean="0">
                <a:solidFill>
                  <a:srgbClr val="4F81BD"/>
                </a:solidFill>
              </a:rPr>
              <a:t>g</a:t>
            </a:r>
            <a:r>
              <a:rPr lang="en-US" dirty="0" smtClean="0">
                <a:solidFill>
                  <a:srgbClr val="4F81BD"/>
                </a:solidFill>
              </a:rPr>
              <a:t> from Independent Groups</a:t>
            </a:r>
            <a:endParaRPr lang="en-US" i="1" dirty="0">
              <a:solidFill>
                <a:srgbClr val="4F81BD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standardized mean difference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𝛿</m:t>
                    </m:r>
                  </m:oMath>
                </a14:m>
                <a:r>
                  <a:rPr lang="en-US" dirty="0"/>
                  <a:t>) from independent groups (e.g., treatment and control) can be estimated from the sample group means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as</a:t>
                </a: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48826" y="4495800"/>
                <a:ext cx="2502929" cy="11630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𝑋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𝑋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𝑤𝑖𝑡h𝑖𝑛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826" y="4495800"/>
                <a:ext cx="2502929" cy="116301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6205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i="1" dirty="0" smtClean="0">
                <a:solidFill>
                  <a:srgbClr val="4F81BD"/>
                </a:solidFill>
              </a:rPr>
              <a:t>d</a:t>
            </a:r>
            <a:r>
              <a:rPr lang="en-US" dirty="0" smtClean="0">
                <a:solidFill>
                  <a:srgbClr val="4F81BD"/>
                </a:solidFill>
              </a:rPr>
              <a:t> and </a:t>
            </a:r>
            <a:r>
              <a:rPr lang="en-US" i="1" dirty="0" smtClean="0">
                <a:solidFill>
                  <a:srgbClr val="4F81BD"/>
                </a:solidFill>
              </a:rPr>
              <a:t>g</a:t>
            </a:r>
            <a:r>
              <a:rPr lang="en-US" dirty="0" smtClean="0">
                <a:solidFill>
                  <a:srgbClr val="4F81BD"/>
                </a:solidFill>
              </a:rPr>
              <a:t> from Independent Groups</a:t>
            </a:r>
            <a:endParaRPr lang="en-US" i="1" dirty="0">
              <a:solidFill>
                <a:srgbClr val="4F81BD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𝑤𝑖𝑡h𝑖𝑛</m:t>
                        </m:r>
                      </m:sub>
                    </m:sSub>
                  </m:oMath>
                </a14:m>
                <a:r>
                  <a:rPr lang="en-US" dirty="0" smtClean="0"/>
                  <a:t> is the within-groups standard deviation, pooled across groups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00200" y="3581399"/>
                <a:ext cx="6617902" cy="15473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𝑤𝑖𝑡h𝑖𝑛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e>
                              </m:d>
                              <m:sSubSup>
                                <m:sSubSup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3200" b="0" i="1" smtClean="0">
                                  <a:latin typeface="Cambria Math"/>
                                </a:rPr>
                                <m:t>+(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/>
                                </a:rPr>
                                <m:t>−1)</m:t>
                              </m:r>
                              <m:sSubSup>
                                <m:sSubSup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581399"/>
                <a:ext cx="6617902" cy="154734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9732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i="1" dirty="0" smtClean="0">
                <a:solidFill>
                  <a:srgbClr val="4F81BD"/>
                </a:solidFill>
              </a:rPr>
              <a:t>d</a:t>
            </a:r>
            <a:r>
              <a:rPr lang="en-US" dirty="0" smtClean="0">
                <a:solidFill>
                  <a:srgbClr val="4F81BD"/>
                </a:solidFill>
              </a:rPr>
              <a:t> and </a:t>
            </a:r>
            <a:r>
              <a:rPr lang="en-US" i="1" dirty="0" smtClean="0">
                <a:solidFill>
                  <a:srgbClr val="4F81BD"/>
                </a:solidFill>
              </a:rPr>
              <a:t>g</a:t>
            </a:r>
            <a:r>
              <a:rPr lang="en-US" dirty="0" smtClean="0">
                <a:solidFill>
                  <a:srgbClr val="4F81BD"/>
                </a:solidFill>
              </a:rPr>
              <a:t> from Independent Groups</a:t>
            </a:r>
            <a:endParaRPr lang="en-US" i="1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the variance 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And the standard error is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00200" y="2362200"/>
                <a:ext cx="4948471" cy="1167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2(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362200"/>
                <a:ext cx="4948471" cy="11678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19929" y="5029200"/>
                <a:ext cx="2205604" cy="688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𝑆𝐸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929" y="5029200"/>
                <a:ext cx="2205604" cy="6887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9712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i="1" dirty="0" smtClean="0">
                <a:solidFill>
                  <a:srgbClr val="4F81BD"/>
                </a:solidFill>
              </a:rPr>
              <a:t>d</a:t>
            </a:r>
            <a:r>
              <a:rPr lang="en-US" dirty="0" smtClean="0">
                <a:solidFill>
                  <a:srgbClr val="4F81BD"/>
                </a:solidFill>
              </a:rPr>
              <a:t> and </a:t>
            </a:r>
            <a:r>
              <a:rPr lang="en-US" i="1" dirty="0" smtClean="0">
                <a:solidFill>
                  <a:srgbClr val="4F81BD"/>
                </a:solidFill>
              </a:rPr>
              <a:t>g</a:t>
            </a:r>
            <a:r>
              <a:rPr lang="en-US" dirty="0" smtClean="0">
                <a:solidFill>
                  <a:srgbClr val="4F81BD"/>
                </a:solidFill>
              </a:rPr>
              <a:t> from Independent Groups</a:t>
            </a:r>
            <a:endParaRPr lang="en-US" i="1" dirty="0">
              <a:solidFill>
                <a:srgbClr val="4F81BD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small samples (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&lt; 20), </a:t>
                </a:r>
                <a:r>
                  <a:rPr lang="en-US" i="1" dirty="0" smtClean="0"/>
                  <a:t>d</a:t>
                </a:r>
                <a:r>
                  <a:rPr lang="en-US" dirty="0" smtClean="0"/>
                  <a:t> overestimates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𝛿</m:t>
                    </m:r>
                  </m:oMath>
                </a14:m>
                <a:r>
                  <a:rPr lang="en-US" dirty="0" smtClean="0"/>
                  <a:t> and this bias can be reduced by converting </a:t>
                </a:r>
                <a:r>
                  <a:rPr lang="en-US" i="1" dirty="0" smtClean="0"/>
                  <a:t>d</a:t>
                </a:r>
                <a:r>
                  <a:rPr lang="en-US" dirty="0" smtClean="0"/>
                  <a:t> to Hedges’ </a:t>
                </a:r>
                <a:r>
                  <a:rPr lang="en-US" i="1" dirty="0" smtClean="0"/>
                  <a:t>g </a:t>
                </a:r>
                <a:r>
                  <a:rPr lang="en-US" dirty="0" smtClean="0"/>
                  <a:t>using the correction factor </a:t>
                </a:r>
                <a:r>
                  <a:rPr lang="en-US" i="1" dirty="0" smtClean="0"/>
                  <a:t>J</a:t>
                </a:r>
                <a:r>
                  <a:rPr lang="en-US" dirty="0" smtClean="0"/>
                  <a:t>, where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F</a:t>
                </a:r>
                <a:r>
                  <a:rPr lang="en-US" dirty="0" smtClean="0"/>
                  <a:t>or two independent groups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3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85330" y="3657600"/>
                <a:ext cx="3112199" cy="1103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𝐽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=1−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𝑑𝑓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5330" y="3657600"/>
                <a:ext cx="3112199" cy="110382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74434" y="5654467"/>
                <a:ext cx="33339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𝑑𝑓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4434" y="5654467"/>
                <a:ext cx="333399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7985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i="1" dirty="0" smtClean="0">
                <a:solidFill>
                  <a:srgbClr val="4F81BD"/>
                </a:solidFill>
              </a:rPr>
              <a:t>d</a:t>
            </a:r>
            <a:r>
              <a:rPr lang="en-US" dirty="0" smtClean="0">
                <a:solidFill>
                  <a:srgbClr val="4F81BD"/>
                </a:solidFill>
              </a:rPr>
              <a:t> and </a:t>
            </a:r>
            <a:r>
              <a:rPr lang="en-US" i="1" dirty="0" smtClean="0">
                <a:solidFill>
                  <a:srgbClr val="4F81BD"/>
                </a:solidFill>
              </a:rPr>
              <a:t>g</a:t>
            </a:r>
            <a:r>
              <a:rPr lang="en-US" dirty="0" smtClean="0">
                <a:solidFill>
                  <a:srgbClr val="4F81BD"/>
                </a:solidFill>
              </a:rPr>
              <a:t> from </a:t>
            </a:r>
            <a:r>
              <a:rPr lang="en-US" dirty="0">
                <a:solidFill>
                  <a:srgbClr val="4F81BD"/>
                </a:solidFill>
              </a:rPr>
              <a:t>I</a:t>
            </a:r>
            <a:r>
              <a:rPr lang="en-US" dirty="0" smtClean="0">
                <a:solidFill>
                  <a:srgbClr val="4F81BD"/>
                </a:solidFill>
              </a:rPr>
              <a:t>ndependent Groups</a:t>
            </a:r>
            <a:endParaRPr lang="en-US" i="1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correction factor </a:t>
            </a:r>
            <a:r>
              <a:rPr lang="en-US" i="1" dirty="0" smtClean="0"/>
              <a:t>J</a:t>
            </a:r>
            <a:r>
              <a:rPr lang="en-US" dirty="0" smtClean="0"/>
              <a:t>, Hedges’ </a:t>
            </a:r>
            <a:r>
              <a:rPr lang="en-US" i="1" dirty="0" smtClean="0"/>
              <a:t>g</a:t>
            </a:r>
            <a:r>
              <a:rPr lang="en-US" dirty="0" smtClean="0"/>
              <a:t> is calculated as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With</a:t>
            </a:r>
          </a:p>
          <a:p>
            <a:endParaRPr lang="en-US" dirty="0"/>
          </a:p>
          <a:p>
            <a:r>
              <a:rPr lang="en-US" dirty="0" smtClean="0"/>
              <a:t>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02731" y="2819400"/>
                <a:ext cx="1961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𝑔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𝐽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𝑑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2731" y="2819400"/>
                <a:ext cx="1961563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47583" y="4315733"/>
                <a:ext cx="2424190" cy="6347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𝐽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583" y="4315733"/>
                <a:ext cx="2424190" cy="6347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03357" y="5458733"/>
                <a:ext cx="2136098" cy="10944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𝑆𝐸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𝑔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357" y="5458733"/>
                <a:ext cx="2136098" cy="10944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9901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i="1" dirty="0" smtClean="0">
                <a:solidFill>
                  <a:srgbClr val="4F81BD"/>
                </a:solidFill>
              </a:rPr>
              <a:t>d</a:t>
            </a:r>
            <a:r>
              <a:rPr lang="en-US" dirty="0" smtClean="0">
                <a:solidFill>
                  <a:srgbClr val="4F81BD"/>
                </a:solidFill>
              </a:rPr>
              <a:t> and </a:t>
            </a:r>
            <a:r>
              <a:rPr lang="en-US" i="1" dirty="0" smtClean="0">
                <a:solidFill>
                  <a:srgbClr val="4F81BD"/>
                </a:solidFill>
              </a:rPr>
              <a:t>g</a:t>
            </a:r>
            <a:r>
              <a:rPr lang="en-US" dirty="0" smtClean="0">
                <a:solidFill>
                  <a:srgbClr val="4F81BD"/>
                </a:solidFill>
              </a:rPr>
              <a:t> from </a:t>
            </a:r>
            <a:r>
              <a:rPr lang="en-US" dirty="0">
                <a:solidFill>
                  <a:srgbClr val="4F81BD"/>
                </a:solidFill>
              </a:rPr>
              <a:t>D</a:t>
            </a:r>
            <a:r>
              <a:rPr lang="en-US" dirty="0" smtClean="0">
                <a:solidFill>
                  <a:srgbClr val="4F81BD"/>
                </a:solidFill>
              </a:rPr>
              <a:t>ependent Groups</a:t>
            </a:r>
            <a:endParaRPr lang="en-US" i="1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groups are dependent (e.g., matched pairs designs or pretest-posttest designs) then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en-US" dirty="0"/>
              <a:t>is the difference score for each </a:t>
            </a:r>
            <a:r>
              <a:rPr lang="en-US" dirty="0" smtClean="0"/>
              <a:t>pair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90800" y="4190998"/>
                <a:ext cx="4107727" cy="1177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𝑌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𝑑𝑖𝑓𝑓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𝑤𝑖𝑡h𝑖𝑛</m:t>
                              </m:r>
                            </m:sub>
                          </m:sSub>
                        </m:den>
                      </m:f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𝑌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𝑌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𝑤𝑖𝑡h𝑖𝑛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4190998"/>
                <a:ext cx="4107727" cy="117705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799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Agenda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 sizes based on means</a:t>
            </a:r>
          </a:p>
          <a:p>
            <a:r>
              <a:rPr lang="en-US" dirty="0" smtClean="0"/>
              <a:t>Review questions</a:t>
            </a:r>
          </a:p>
          <a:p>
            <a:r>
              <a:rPr lang="en-US" dirty="0" smtClean="0"/>
              <a:t>In-class activity</a:t>
            </a:r>
          </a:p>
        </p:txBody>
      </p:sp>
    </p:spTree>
    <p:extLst>
      <p:ext uri="{BB962C8B-B14F-4D97-AF65-F5344CB8AC3E}">
        <p14:creationId xmlns:p14="http://schemas.microsoft.com/office/powerpoint/2010/main" val="3380839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i="1" dirty="0" smtClean="0">
                <a:solidFill>
                  <a:srgbClr val="4F81BD"/>
                </a:solidFill>
              </a:rPr>
              <a:t>d</a:t>
            </a:r>
            <a:r>
              <a:rPr lang="en-US" dirty="0" smtClean="0">
                <a:solidFill>
                  <a:srgbClr val="4F81BD"/>
                </a:solidFill>
              </a:rPr>
              <a:t> and </a:t>
            </a:r>
            <a:r>
              <a:rPr lang="en-US" i="1" dirty="0" smtClean="0">
                <a:solidFill>
                  <a:srgbClr val="4F81BD"/>
                </a:solidFill>
              </a:rPr>
              <a:t>g</a:t>
            </a:r>
            <a:r>
              <a:rPr lang="en-US" dirty="0" smtClean="0">
                <a:solidFill>
                  <a:srgbClr val="4F81BD"/>
                </a:solidFill>
              </a:rPr>
              <a:t> from </a:t>
            </a:r>
            <a:r>
              <a:rPr lang="en-US" dirty="0">
                <a:solidFill>
                  <a:srgbClr val="4F81BD"/>
                </a:solidFill>
              </a:rPr>
              <a:t>D</a:t>
            </a:r>
            <a:r>
              <a:rPr lang="en-US" dirty="0" smtClean="0">
                <a:solidFill>
                  <a:srgbClr val="4F81BD"/>
                </a:solidFill>
              </a:rPr>
              <a:t>ependent Groups</a:t>
            </a:r>
            <a:endParaRPr lang="en-US" i="1" dirty="0">
              <a:solidFill>
                <a:srgbClr val="4F81BD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𝑤𝑖𝑡h𝑖𝑛</m:t>
                        </m:r>
                      </m:sub>
                    </m:sSub>
                  </m:oMath>
                </a14:m>
                <a:r>
                  <a:rPr lang="en-US" dirty="0" smtClean="0"/>
                  <a:t> is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47060" y="2514600"/>
                <a:ext cx="3795206" cy="12383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𝑤𝑖𝑡h𝑖𝑛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𝑑𝑖𝑓𝑓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2(1−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060" y="2514600"/>
                <a:ext cx="3795206" cy="12383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9281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4F81BD"/>
                </a:solidFill>
              </a:rPr>
              <a:t>d </a:t>
            </a:r>
            <a:r>
              <a:rPr lang="en-US" dirty="0" smtClean="0">
                <a:solidFill>
                  <a:srgbClr val="4F81BD"/>
                </a:solidFill>
              </a:rPr>
              <a:t>and</a:t>
            </a:r>
            <a:r>
              <a:rPr lang="en-US" i="1" dirty="0" smtClean="0">
                <a:solidFill>
                  <a:srgbClr val="4F81BD"/>
                </a:solidFill>
              </a:rPr>
              <a:t> g </a:t>
            </a:r>
            <a:r>
              <a:rPr lang="en-US" dirty="0" smtClean="0">
                <a:solidFill>
                  <a:srgbClr val="4F81BD"/>
                </a:solidFill>
              </a:rPr>
              <a:t>from </a:t>
            </a:r>
            <a:r>
              <a:rPr lang="en-US" dirty="0">
                <a:solidFill>
                  <a:srgbClr val="4F81BD"/>
                </a:solidFill>
              </a:rPr>
              <a:t>D</a:t>
            </a:r>
            <a:r>
              <a:rPr lang="en-US" dirty="0" smtClean="0">
                <a:solidFill>
                  <a:srgbClr val="4F81BD"/>
                </a:solidFill>
              </a:rPr>
              <a:t>ependent Groups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the variance 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Where </a:t>
            </a:r>
            <a:r>
              <a:rPr lang="en-US" i="1" dirty="0" smtClean="0"/>
              <a:t>n</a:t>
            </a:r>
            <a:r>
              <a:rPr lang="en-US" dirty="0" smtClean="0"/>
              <a:t> is the number of pairs, 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38400" y="2438400"/>
                <a:ext cx="4460067" cy="12087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2(1−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438400"/>
                <a:ext cx="4460067" cy="120879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38400" y="5029200"/>
                <a:ext cx="2302938" cy="688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𝑆𝐸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5029200"/>
                <a:ext cx="2302938" cy="6887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4308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4F81BD"/>
                </a:solidFill>
              </a:rPr>
              <a:t>d </a:t>
            </a:r>
            <a:r>
              <a:rPr lang="en-US" dirty="0" smtClean="0">
                <a:solidFill>
                  <a:srgbClr val="4F81BD"/>
                </a:solidFill>
              </a:rPr>
              <a:t>and</a:t>
            </a:r>
            <a:r>
              <a:rPr lang="en-US" i="1" dirty="0" smtClean="0">
                <a:solidFill>
                  <a:srgbClr val="4F81BD"/>
                </a:solidFill>
              </a:rPr>
              <a:t> g </a:t>
            </a:r>
            <a:r>
              <a:rPr lang="en-US" dirty="0" smtClean="0">
                <a:solidFill>
                  <a:srgbClr val="4F81BD"/>
                </a:solidFill>
              </a:rPr>
              <a:t>from </a:t>
            </a:r>
            <a:r>
              <a:rPr lang="en-US" dirty="0">
                <a:solidFill>
                  <a:srgbClr val="4F81BD"/>
                </a:solidFill>
              </a:rPr>
              <a:t>D</a:t>
            </a:r>
            <a:r>
              <a:rPr lang="en-US" dirty="0" smtClean="0">
                <a:solidFill>
                  <a:srgbClr val="4F81BD"/>
                </a:solidFill>
              </a:rPr>
              <a:t>ependent Groups</a:t>
            </a:r>
            <a:endParaRPr lang="en-US" dirty="0">
              <a:solidFill>
                <a:srgbClr val="4F81BD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𝑑𝑖𝑓𝑓</m:t>
                        </m:r>
                      </m:sub>
                    </m:sSub>
                  </m:oMath>
                </a14:m>
                <a:r>
                  <a:rPr lang="en-US" dirty="0" smtClean="0"/>
                  <a:t> must be computed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Where </a:t>
                </a:r>
                <a:r>
                  <a:rPr lang="en-US" i="1" dirty="0" smtClean="0"/>
                  <a:t>r</a:t>
                </a:r>
                <a:r>
                  <a:rPr lang="en-US" dirty="0" smtClean="0"/>
                  <a:t> is the correlation between pairs</a:t>
                </a:r>
              </a:p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then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76400" y="5181600"/>
                <a:ext cx="5191229" cy="10944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𝑑𝑖𝑓𝑓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𝑝𝑜𝑜𝑙𝑒𝑑</m:t>
                              </m:r>
                            </m:sub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3200" b="0" i="1" smtClean="0">
                              <a:latin typeface="Cambria Math"/>
                            </a:rPr>
                            <m:t>(1−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181600"/>
                <a:ext cx="5191229" cy="10944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43532" y="2286000"/>
                <a:ext cx="6466193" cy="10944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𝑑𝑖𝑓𝑓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3200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3532" y="2286000"/>
                <a:ext cx="6466193" cy="10944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3533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i="1" dirty="0" smtClean="0">
                <a:solidFill>
                  <a:srgbClr val="4F81BD"/>
                </a:solidFill>
              </a:rPr>
              <a:t>d</a:t>
            </a:r>
            <a:r>
              <a:rPr lang="en-US" dirty="0" smtClean="0">
                <a:solidFill>
                  <a:srgbClr val="4F81BD"/>
                </a:solidFill>
              </a:rPr>
              <a:t> and </a:t>
            </a:r>
            <a:r>
              <a:rPr lang="en-US" i="1" dirty="0" smtClean="0">
                <a:solidFill>
                  <a:srgbClr val="4F81BD"/>
                </a:solidFill>
              </a:rPr>
              <a:t>g</a:t>
            </a:r>
            <a:r>
              <a:rPr lang="en-US" dirty="0" smtClean="0">
                <a:solidFill>
                  <a:srgbClr val="4F81BD"/>
                </a:solidFill>
              </a:rPr>
              <a:t> from </a:t>
            </a:r>
            <a:r>
              <a:rPr lang="en-US" dirty="0">
                <a:solidFill>
                  <a:srgbClr val="4F81BD"/>
                </a:solidFill>
              </a:rPr>
              <a:t>D</a:t>
            </a:r>
            <a:r>
              <a:rPr lang="en-US" dirty="0" smtClean="0">
                <a:solidFill>
                  <a:srgbClr val="4F81BD"/>
                </a:solidFill>
              </a:rPr>
              <a:t>ependent Groups</a:t>
            </a:r>
            <a:endParaRPr lang="en-US" i="1" dirty="0">
              <a:solidFill>
                <a:srgbClr val="4F81BD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small samples (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&lt; 20), </a:t>
                </a:r>
                <a:r>
                  <a:rPr lang="en-US" i="1" dirty="0" smtClean="0"/>
                  <a:t>d</a:t>
                </a:r>
                <a:r>
                  <a:rPr lang="en-US" dirty="0" smtClean="0"/>
                  <a:t> overestimates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𝛿</m:t>
                    </m:r>
                  </m:oMath>
                </a14:m>
                <a:r>
                  <a:rPr lang="en-US" dirty="0" smtClean="0"/>
                  <a:t> and this bias can be reduced by converting </a:t>
                </a:r>
                <a:r>
                  <a:rPr lang="en-US" i="1" dirty="0" smtClean="0"/>
                  <a:t>d</a:t>
                </a:r>
                <a:r>
                  <a:rPr lang="en-US" dirty="0" smtClean="0"/>
                  <a:t> to Hedges’ </a:t>
                </a:r>
                <a:r>
                  <a:rPr lang="en-US" i="1" dirty="0" smtClean="0"/>
                  <a:t>g </a:t>
                </a:r>
                <a:r>
                  <a:rPr lang="en-US" dirty="0" smtClean="0"/>
                  <a:t>using the correction factor </a:t>
                </a:r>
                <a:r>
                  <a:rPr lang="en-US" i="1" dirty="0" smtClean="0"/>
                  <a:t>J</a:t>
                </a:r>
                <a:r>
                  <a:rPr lang="en-US" dirty="0" smtClean="0"/>
                  <a:t>, where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Where, in dependent groups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3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85330" y="3657600"/>
                <a:ext cx="3112199" cy="1103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𝐽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=1−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𝑑𝑓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5330" y="3657600"/>
                <a:ext cx="3112199" cy="110382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71800" y="5486400"/>
                <a:ext cx="224593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𝑑𝑓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𝑛</m:t>
                      </m:r>
                      <m:r>
                        <a:rPr lang="en-US" sz="32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486400"/>
                <a:ext cx="2245935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2216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i="1" dirty="0" smtClean="0">
                <a:solidFill>
                  <a:srgbClr val="4F81BD"/>
                </a:solidFill>
              </a:rPr>
              <a:t>d</a:t>
            </a:r>
            <a:r>
              <a:rPr lang="en-US" dirty="0" smtClean="0">
                <a:solidFill>
                  <a:srgbClr val="4F81BD"/>
                </a:solidFill>
              </a:rPr>
              <a:t> and </a:t>
            </a:r>
            <a:r>
              <a:rPr lang="en-US" i="1" dirty="0" smtClean="0">
                <a:solidFill>
                  <a:srgbClr val="4F81BD"/>
                </a:solidFill>
              </a:rPr>
              <a:t>g</a:t>
            </a:r>
            <a:r>
              <a:rPr lang="en-US" dirty="0" smtClean="0">
                <a:solidFill>
                  <a:srgbClr val="4F81BD"/>
                </a:solidFill>
              </a:rPr>
              <a:t> from Dependent Groups</a:t>
            </a:r>
            <a:endParaRPr lang="en-US" i="1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correction factor </a:t>
            </a:r>
            <a:r>
              <a:rPr lang="en-US" i="1" dirty="0" smtClean="0"/>
              <a:t>J</a:t>
            </a:r>
            <a:r>
              <a:rPr lang="en-US" dirty="0" smtClean="0"/>
              <a:t>, Hedges’ </a:t>
            </a:r>
            <a:r>
              <a:rPr lang="en-US" i="1" dirty="0" smtClean="0"/>
              <a:t>g</a:t>
            </a:r>
            <a:r>
              <a:rPr lang="en-US" dirty="0" smtClean="0"/>
              <a:t> is calculated as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With</a:t>
            </a:r>
          </a:p>
          <a:p>
            <a:endParaRPr lang="en-US" dirty="0"/>
          </a:p>
          <a:p>
            <a:r>
              <a:rPr lang="en-US" dirty="0" smtClean="0"/>
              <a:t>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95600" y="2844225"/>
                <a:ext cx="1961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𝑔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𝐽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𝑑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844225"/>
                <a:ext cx="1961563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95600" y="3962400"/>
                <a:ext cx="2424190" cy="6347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𝐽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962400"/>
                <a:ext cx="2424190" cy="6347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95600" y="5105400"/>
                <a:ext cx="2136098" cy="10944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𝑆𝐸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𝑔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5105400"/>
                <a:ext cx="2136098" cy="10944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94153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Effect Direction</a:t>
            </a:r>
            <a:endParaRPr lang="en-US" dirty="0">
              <a:solidFill>
                <a:srgbClr val="4F81BD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 all designs the direction of the effect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) is arbitrary,  except that the same convention must be applied to all studies in a meta-analysis (e.g., a positive difference indicates that the treated group did better than the control group)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3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64997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Review Questions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is it appropriate to use </a:t>
            </a:r>
            <a:r>
              <a:rPr lang="en-US" i="1" dirty="0" smtClean="0"/>
              <a:t>D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is it appropriate to use </a:t>
            </a:r>
            <a:r>
              <a:rPr lang="en-US" i="1" dirty="0" smtClean="0"/>
              <a:t>d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is it appropriate to use </a:t>
            </a:r>
            <a:r>
              <a:rPr lang="en-US" i="1" dirty="0" smtClean="0"/>
              <a:t>g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6077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Today’s In-Class Activity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Individually, or in your working groups, download “Data Sets 1-6 XLSX” from the course Website</a:t>
            </a:r>
          </a:p>
          <a:p>
            <a:pPr lvl="1"/>
            <a:r>
              <a:rPr lang="en-US" dirty="0" smtClean="0"/>
              <a:t>Calculate the appropriate effects sizes, standard deviations, variances, and standard errors for Data Sets 1, 2, 3, and 4</a:t>
            </a:r>
          </a:p>
          <a:p>
            <a:pPr lvl="1"/>
            <a:r>
              <a:rPr lang="en-US" dirty="0" smtClean="0"/>
              <a:t>Be certain to save your work as we will use these data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Note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Statistical notation varies widely for the topics covered today and in future lectures</a:t>
            </a:r>
          </a:p>
          <a:p>
            <a:r>
              <a:rPr lang="en-US" dirty="0" smtClean="0"/>
              <a:t>By convention (and for consistency), we will predominately use </a:t>
            </a:r>
            <a:r>
              <a:rPr lang="en-US" dirty="0" err="1" smtClean="0"/>
              <a:t>Borenstein</a:t>
            </a:r>
            <a:r>
              <a:rPr lang="en-US" dirty="0" smtClean="0"/>
              <a:t>, Hedges, Higgins, and Rothstein’s (2010) 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11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4F81BD"/>
                </a:solidFill>
              </a:rPr>
              <a:t>The Apples and Oranges Argument: Both are Fruits</a:t>
            </a:r>
            <a:endParaRPr lang="en-US" dirty="0">
              <a:solidFill>
                <a:srgbClr val="4F81BD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76400"/>
            <a:ext cx="490360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8236" y="4495800"/>
            <a:ext cx="441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There is a useful analogy between including different outcome measures in a meta-analysis, the common factor model, multiple-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operationism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and concept-to-operation correspondence 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04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Effect Sizes</a:t>
            </a:r>
            <a:endParaRPr lang="en-US" dirty="0">
              <a:solidFill>
                <a:srgbClr val="4F81BD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75" y="1143000"/>
            <a:ext cx="5000625" cy="178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75" y="2937510"/>
            <a:ext cx="5000625" cy="178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75" y="4693920"/>
            <a:ext cx="5000625" cy="178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182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Raw Mean Difference, </a:t>
            </a:r>
            <a:r>
              <a:rPr lang="en-US" i="1" dirty="0" smtClean="0">
                <a:solidFill>
                  <a:srgbClr val="4F81BD"/>
                </a:solidFill>
              </a:rPr>
              <a:t>D</a:t>
            </a:r>
            <a:endParaRPr lang="en-US" i="1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raw (unstandardized) mean difference can be used on a meaningful outcome measure (e.g. blood pressure) and when all studies use the same measure</a:t>
            </a:r>
          </a:p>
          <a:p>
            <a:r>
              <a:rPr lang="en-US" dirty="0" smtClean="0"/>
              <a:t>The population mean difference is defined 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52800" y="5410200"/>
                <a:ext cx="23410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 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5410200"/>
                <a:ext cx="2341090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765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4F81BD"/>
                </a:solidFill>
              </a:rPr>
              <a:t>D </a:t>
            </a:r>
            <a:r>
              <a:rPr lang="en-US" dirty="0" smtClean="0">
                <a:solidFill>
                  <a:srgbClr val="4F81BD"/>
                </a:solidFill>
              </a:rPr>
              <a:t>from Independent Groups</a:t>
            </a:r>
            <a:endParaRPr lang="en-US" dirty="0">
              <a:solidFill>
                <a:srgbClr val="4F81BD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mean difference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dirty="0" smtClean="0"/>
                  <a:t> from studies using two independent groups (e.g., treatment and control) can be estimated from the sample group means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as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887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54522" y="4724400"/>
                <a:ext cx="254973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𝐷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</m:e>
                          </m:acc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</m:e>
                          </m:acc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4522" y="4724400"/>
                <a:ext cx="2549737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589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4F81BD"/>
                </a:solidFill>
              </a:rPr>
              <a:t>D </a:t>
            </a:r>
            <a:r>
              <a:rPr lang="en-US" dirty="0">
                <a:solidFill>
                  <a:srgbClr val="4F81BD"/>
                </a:solidFill>
              </a:rPr>
              <a:t>from Independent Groups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Assuming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r>
                  <a:rPr lang="en-US" dirty="0"/>
                  <a:t> (as is assumed for most parametric statistics) </a:t>
                </a:r>
                <a:r>
                  <a:rPr lang="en-US" dirty="0" smtClean="0"/>
                  <a:t>the variance of </a:t>
                </a:r>
                <a:r>
                  <a:rPr lang="en-US" i="1" dirty="0" smtClean="0"/>
                  <a:t>D</a:t>
                </a:r>
                <a:r>
                  <a:rPr lang="en-US" dirty="0" smtClean="0"/>
                  <a:t> is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where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887" r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13703" y="3276600"/>
                <a:ext cx="3791231" cy="10674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Sup>
                        <m:sSubSupPr>
                          <m:ctrlPr>
                            <a:rPr lang="en-US" sz="32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𝑝𝑜𝑜𝑙𝑒𝑑</m:t>
                          </m:r>
                        </m:sub>
                        <m:sup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3703" y="3276600"/>
                <a:ext cx="3791231" cy="106740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19200" y="4724400"/>
                <a:ext cx="6645602" cy="15473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𝑝𝑜𝑜𝑙𝑒𝑑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sSubSup>
                                <m:sSubSup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3200" b="0" i="1" smtClean="0">
                                  <a:latin typeface="Cambria Math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3200" i="1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sSubSup>
                                <m:sSubSup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/>
                                </a:rPr>
                                <m:t>−2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724400"/>
                <a:ext cx="6645602" cy="154734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9379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4F81BD"/>
                </a:solidFill>
              </a:rPr>
              <a:t>D </a:t>
            </a:r>
            <a:r>
              <a:rPr lang="en-US" dirty="0">
                <a:solidFill>
                  <a:srgbClr val="4F81BD"/>
                </a:solidFill>
              </a:rPr>
              <a:t>from Independent Groups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Assuming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the variance of </a:t>
                </a:r>
                <a:r>
                  <a:rPr lang="en-US" i="1" dirty="0" smtClean="0"/>
                  <a:t>D</a:t>
                </a:r>
                <a:r>
                  <a:rPr lang="en-US" dirty="0" smtClean="0"/>
                  <a:t> is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For both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the standard error of </a:t>
                </a:r>
                <a:r>
                  <a:rPr lang="en-US" i="1" dirty="0" smtClean="0"/>
                  <a:t>D</a:t>
                </a:r>
                <a:r>
                  <a:rPr lang="en-US" dirty="0" smtClean="0"/>
                  <a:t> is 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14415" y="2667000"/>
                <a:ext cx="2255682" cy="929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𝐷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sz="320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en-US" sz="320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4415" y="2667000"/>
                <a:ext cx="2255682" cy="929293"/>
              </a:xfrm>
              <a:prstGeom prst="rect">
                <a:avLst/>
              </a:prstGeom>
              <a:blipFill rotWithShape="1">
                <a:blip r:embed="rId3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90787" y="5418034"/>
                <a:ext cx="2302938" cy="688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𝑆𝐸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𝐷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0787" y="5418034"/>
                <a:ext cx="2302938" cy="6887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6418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1380</Words>
  <Application>Microsoft Office PowerPoint</Application>
  <PresentationFormat>On-screen Show (4:3)</PresentationFormat>
  <Paragraphs>142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EVAL 6970: Meta-Analysis Effect Sizes and Precision: Part I</vt:lpstr>
      <vt:lpstr>Agenda</vt:lpstr>
      <vt:lpstr>Note</vt:lpstr>
      <vt:lpstr>The Apples and Oranges Argument: Both are Fruits</vt:lpstr>
      <vt:lpstr>Effect Sizes</vt:lpstr>
      <vt:lpstr>Raw Mean Difference, D</vt:lpstr>
      <vt:lpstr>D from Independent Groups</vt:lpstr>
      <vt:lpstr>D from Independent Groups</vt:lpstr>
      <vt:lpstr>D from Independent Groups</vt:lpstr>
      <vt:lpstr>D from Dependent Groups</vt:lpstr>
      <vt:lpstr>D from Dependent Groups</vt:lpstr>
      <vt:lpstr>D from Dependent Groups</vt:lpstr>
      <vt:lpstr>Standardized Mean Difference, d and g</vt:lpstr>
      <vt:lpstr>d and g from Independent Groups</vt:lpstr>
      <vt:lpstr>d and g from Independent Groups</vt:lpstr>
      <vt:lpstr>d and g from Independent Groups</vt:lpstr>
      <vt:lpstr>d and g from Independent Groups</vt:lpstr>
      <vt:lpstr>d and g from Independent Groups</vt:lpstr>
      <vt:lpstr>d and g from Dependent Groups</vt:lpstr>
      <vt:lpstr>d and g from Dependent Groups</vt:lpstr>
      <vt:lpstr>d and g from Dependent Groups</vt:lpstr>
      <vt:lpstr>d and g from Dependent Groups</vt:lpstr>
      <vt:lpstr>d and g from Dependent Groups</vt:lpstr>
      <vt:lpstr>d and g from Dependent Groups</vt:lpstr>
      <vt:lpstr>Effect Direction</vt:lpstr>
      <vt:lpstr>Review Questions</vt:lpstr>
      <vt:lpstr>Today’s In-Class 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 6970: Meta-Analysis Introduction to Meta-Analysis</dc:title>
  <dc:creator>Chris</dc:creator>
  <cp:lastModifiedBy>Daniela Schroeter</cp:lastModifiedBy>
  <cp:revision>85</cp:revision>
  <dcterms:created xsi:type="dcterms:W3CDTF">2010-12-22T15:06:57Z</dcterms:created>
  <dcterms:modified xsi:type="dcterms:W3CDTF">2013-09-12T01:38:47Z</dcterms:modified>
</cp:coreProperties>
</file>