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86" r:id="rId5"/>
    <p:sldId id="322" r:id="rId6"/>
    <p:sldId id="306" r:id="rId7"/>
    <p:sldId id="307" r:id="rId8"/>
    <p:sldId id="323" r:id="rId9"/>
    <p:sldId id="316" r:id="rId10"/>
    <p:sldId id="309" r:id="rId11"/>
    <p:sldId id="310" r:id="rId12"/>
    <p:sldId id="324" r:id="rId13"/>
    <p:sldId id="312" r:id="rId14"/>
    <p:sldId id="317" r:id="rId15"/>
    <p:sldId id="318" r:id="rId16"/>
    <p:sldId id="319" r:id="rId17"/>
    <p:sldId id="320" r:id="rId18"/>
    <p:sldId id="321" r:id="rId19"/>
    <p:sldId id="313" r:id="rId20"/>
    <p:sldId id="314" r:id="rId21"/>
    <p:sldId id="283" r:id="rId22"/>
    <p:sldId id="25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43001"/>
            <a:ext cx="7315200" cy="2457450"/>
          </a:xfrm>
        </p:spPr>
        <p:txBody>
          <a:bodyPr/>
          <a:lstStyle>
            <a:lvl1pPr algn="r">
              <a:defRPr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2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3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3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6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9/24/14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2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9/24/14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6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9/24/14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0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4B3B-E1FC-435B-AAD7-6F2E1A1F4235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2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grayscl/>
            <a:alphaModFix amt="27000"/>
          </a:blip>
          <a:stretch>
            <a:fillRect/>
          </a:stretch>
        </p:blipFill>
        <p:spPr>
          <a:xfrm>
            <a:off x="14374" y="0"/>
            <a:ext cx="91296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0750"/>
            <a:ext cx="8077200" cy="2457450"/>
          </a:xfrm>
        </p:spPr>
        <p:txBody>
          <a:bodyPr/>
          <a:lstStyle/>
          <a:p>
            <a:r>
              <a:rPr lang="en-US" b="1" dirty="0" smtClean="0"/>
              <a:t>EVAL 6970: Cost Analysis for Evaluation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7315200" cy="1752600"/>
          </a:xfrm>
        </p:spPr>
        <p:txBody>
          <a:bodyPr/>
          <a:lstStyle/>
          <a:p>
            <a:r>
              <a:rPr lang="en-US" sz="3000" dirty="0" smtClean="0"/>
              <a:t>Dr. Chris L. S. Coryn</a:t>
            </a:r>
          </a:p>
          <a:p>
            <a:r>
              <a:rPr lang="en-US" sz="3000" dirty="0" smtClean="0"/>
              <a:t>Nick Saxton</a:t>
            </a:r>
          </a:p>
          <a:p>
            <a:r>
              <a:rPr lang="en-US" sz="2400" dirty="0" smtClean="0"/>
              <a:t>Fall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03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Familiarity with the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‘alternatives’ must be fully understood and described</a:t>
            </a:r>
          </a:p>
          <a:p>
            <a:r>
              <a:rPr lang="en-US" dirty="0" smtClean="0"/>
              <a:t>This includes all associated costs for each alternative (both monetary and non-monetary)</a:t>
            </a:r>
          </a:p>
          <a:p>
            <a:r>
              <a:rPr lang="en-US" dirty="0" smtClean="0"/>
              <a:t>‘No’ evaluation—whether a cost analysis or otherwise—should ever be conducted without in-depth understanding of the intervention or program and its alternatives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52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grayscl/>
            <a:alphaModFix amt="27000"/>
          </a:blip>
          <a:stretch>
            <a:fillRect/>
          </a:stretch>
        </p:blipFill>
        <p:spPr>
          <a:xfrm>
            <a:off x="14374" y="0"/>
            <a:ext cx="91296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0750"/>
            <a:ext cx="8077200" cy="2457450"/>
          </a:xfrm>
        </p:spPr>
        <p:txBody>
          <a:bodyPr/>
          <a:lstStyle/>
          <a:p>
            <a:r>
              <a:rPr lang="en-US" b="1" dirty="0" smtClean="0"/>
              <a:t>Specification of ingredients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8920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At this point, there is no need to enumerate the ‘costs’ associated with any of the ‘ingredients’</a:t>
            </a:r>
          </a:p>
          <a:p>
            <a:r>
              <a:rPr lang="en-US" dirty="0" smtClean="0"/>
              <a:t>This will come later and requires placing valid, acceptable ‘values’ on the various ‘ingredients’ enumerated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708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r>
              <a:rPr lang="en-US" dirty="0" smtClean="0"/>
              <a:t>For each considered alternative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nclude ‘all’ forms of personnel</a:t>
            </a:r>
          </a:p>
          <a:p>
            <a:pPr lvl="1"/>
            <a:r>
              <a:rPr lang="en-US" dirty="0" smtClean="0"/>
              <a:t>Also to include their ‘roles,’ ‘qualifications,’ and ‘time’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52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r>
              <a:rPr lang="en-US" dirty="0" smtClean="0"/>
              <a:t>All ‘physical’ space required for the intervention or program</a:t>
            </a:r>
          </a:p>
          <a:p>
            <a:r>
              <a:rPr lang="en-US" dirty="0" smtClean="0"/>
              <a:t>Includes all information pertaining to space ‘dimensions’ and ‘characteristics’ that influence the ‘value’ of the spaces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64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Equipment and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r>
              <a:rPr lang="en-US" dirty="0" smtClean="0"/>
              <a:t>To include any and all ‘furnishings,’ ‘instructional equipment,’ and ‘materials’</a:t>
            </a:r>
          </a:p>
          <a:p>
            <a:r>
              <a:rPr lang="en-US" dirty="0" smtClean="0"/>
              <a:t>Also includes those equipment and materials shared with other activities, interventions, or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64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Other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r>
              <a:rPr lang="en-US" dirty="0" smtClean="0"/>
              <a:t>Any ‘ingredients’ that do not fall into the prior categories</a:t>
            </a:r>
          </a:p>
          <a:p>
            <a:r>
              <a:rPr lang="en-US" dirty="0" smtClean="0"/>
              <a:t>Include a statement of the purpose of these ingredients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64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Required client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r>
              <a:rPr lang="en-US" dirty="0" smtClean="0"/>
              <a:t>‘Ingredients’ required of those directly or indirectly participating in an intervention or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64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General considerations in listing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r>
              <a:rPr lang="en-US" dirty="0" smtClean="0"/>
              <a:t>Enumerate ‘ingredients’ in sufficient detail so that their ‘cost values’ can be reasonably estimated</a:t>
            </a:r>
          </a:p>
          <a:p>
            <a:r>
              <a:rPr lang="en-US" dirty="0" smtClean="0"/>
              <a:t>Attention should be given to reducing errors to the extent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64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grayscl/>
            <a:alphaModFix amt="27000"/>
          </a:blip>
          <a:stretch>
            <a:fillRect/>
          </a:stretch>
        </p:blipFill>
        <p:spPr>
          <a:xfrm>
            <a:off x="14374" y="0"/>
            <a:ext cx="91296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0750"/>
            <a:ext cx="8077200" cy="2457450"/>
          </a:xfrm>
        </p:spPr>
        <p:txBody>
          <a:bodyPr/>
          <a:lstStyle/>
          <a:p>
            <a:r>
              <a:rPr lang="en-US" b="1" dirty="0" smtClean="0"/>
              <a:t>Sources of ingredients information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8920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concept and measurement of costs</a:t>
            </a:r>
          </a:p>
          <a:p>
            <a:pPr lvl="1"/>
            <a:r>
              <a:rPr lang="en-US" dirty="0" smtClean="0"/>
              <a:t>The concept of costs</a:t>
            </a:r>
          </a:p>
          <a:p>
            <a:pPr lvl="2"/>
            <a:r>
              <a:rPr lang="en-US" dirty="0" smtClean="0"/>
              <a:t>Inadequacy of budgets for cost analysis</a:t>
            </a:r>
          </a:p>
          <a:p>
            <a:pPr lvl="1"/>
            <a:r>
              <a:rPr lang="en-US" dirty="0" smtClean="0"/>
              <a:t>The ingredients method</a:t>
            </a:r>
          </a:p>
          <a:p>
            <a:pPr lvl="2"/>
            <a:r>
              <a:rPr lang="en-US" dirty="0" smtClean="0"/>
              <a:t>Identifying ingredients</a:t>
            </a:r>
          </a:p>
          <a:p>
            <a:pPr lvl="2"/>
            <a:r>
              <a:rPr lang="en-US" dirty="0" smtClean="0"/>
              <a:t>Familiarity with the interventions</a:t>
            </a:r>
          </a:p>
          <a:p>
            <a:pPr lvl="1"/>
            <a:r>
              <a:rPr lang="en-US" dirty="0" smtClean="0"/>
              <a:t>Specification of ingredients</a:t>
            </a:r>
          </a:p>
          <a:p>
            <a:pPr lvl="2"/>
            <a:r>
              <a:rPr lang="en-US" dirty="0" smtClean="0"/>
              <a:t>Personnel</a:t>
            </a:r>
          </a:p>
          <a:p>
            <a:pPr lvl="2"/>
            <a:r>
              <a:rPr lang="en-US" dirty="0" smtClean="0"/>
              <a:t>Facilities</a:t>
            </a:r>
          </a:p>
          <a:p>
            <a:pPr lvl="2"/>
            <a:r>
              <a:rPr lang="en-US" dirty="0" smtClean="0"/>
              <a:t>Equipment and materials</a:t>
            </a:r>
          </a:p>
          <a:p>
            <a:pPr lvl="2"/>
            <a:r>
              <a:rPr lang="en-US" dirty="0" smtClean="0"/>
              <a:t>Other inputs</a:t>
            </a:r>
          </a:p>
          <a:p>
            <a:pPr lvl="2"/>
            <a:r>
              <a:rPr lang="en-US" dirty="0" smtClean="0"/>
              <a:t>Required client inputs</a:t>
            </a:r>
          </a:p>
          <a:p>
            <a:pPr lvl="2"/>
            <a:r>
              <a:rPr lang="en-US" dirty="0" smtClean="0"/>
              <a:t>General considerations in listing ingredients</a:t>
            </a:r>
          </a:p>
          <a:p>
            <a:pPr lvl="1"/>
            <a:r>
              <a:rPr lang="en-US" dirty="0" smtClean="0"/>
              <a:t>Sources of ingredients information</a:t>
            </a:r>
          </a:p>
          <a:p>
            <a:r>
              <a:rPr lang="en-US" dirty="0" smtClean="0"/>
              <a:t>Activity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5295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Primary sources include, but are not limited to: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Review of intervention or program documents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Discussion with individuals involved in the intervention or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Direct observation of the intervention or </a:t>
            </a:r>
            <a:r>
              <a:rPr lang="en-US" dirty="0" smtClean="0"/>
              <a:t>program</a:t>
            </a:r>
            <a:endParaRPr lang="en-US" dirty="0"/>
          </a:p>
          <a:p>
            <a:r>
              <a:rPr lang="en-US" dirty="0" smtClean="0"/>
              <a:t>Other relevant methods should be used as necessary</a:t>
            </a:r>
          </a:p>
        </p:txBody>
      </p:sp>
    </p:spTree>
    <p:extLst>
      <p:ext uri="{BB962C8B-B14F-4D97-AF65-F5344CB8AC3E}">
        <p14:creationId xmlns:p14="http://schemas.microsoft.com/office/powerpoint/2010/main" val="302202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grayscl/>
            <a:alphaModFix amt="27000"/>
          </a:blip>
          <a:stretch>
            <a:fillRect/>
          </a:stretch>
        </p:blipFill>
        <p:spPr>
          <a:xfrm>
            <a:off x="14374" y="0"/>
            <a:ext cx="91296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0750"/>
            <a:ext cx="8077200" cy="2457450"/>
          </a:xfrm>
        </p:spPr>
        <p:txBody>
          <a:bodyPr>
            <a:normAutofit/>
          </a:bodyPr>
          <a:lstStyle/>
          <a:p>
            <a:r>
              <a:rPr lang="en-US" b="1" dirty="0" smtClean="0"/>
              <a:t>Activity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5375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small groups of 2-3, identify what you believe are the primary ‘ingredients’ required for the Western Michigan University (WMU) Interdisciplinary Ph.D. in Evaluation (IDPE) program</a:t>
            </a:r>
          </a:p>
          <a:p>
            <a:pPr lvl="1"/>
            <a:r>
              <a:rPr lang="en-US" dirty="0" smtClean="0"/>
              <a:t>If you require additional information, please ask the instructor or teaching assistant</a:t>
            </a:r>
          </a:p>
          <a:p>
            <a:r>
              <a:rPr lang="en-US" dirty="0" smtClean="0"/>
              <a:t>‘Guesstimate’ the average annual costs for each of the ‘ingredients’</a:t>
            </a:r>
          </a:p>
          <a:p>
            <a:r>
              <a:rPr lang="en-US" dirty="0" smtClean="0"/>
              <a:t>“Guesstimate’ the total average  annual cost of the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0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grayscl/>
            <a:alphaModFix amt="27000"/>
          </a:blip>
          <a:stretch>
            <a:fillRect/>
          </a:stretch>
        </p:blipFill>
        <p:spPr>
          <a:xfrm>
            <a:off x="14374" y="0"/>
            <a:ext cx="91296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0750"/>
            <a:ext cx="8077200" cy="2457450"/>
          </a:xfrm>
        </p:spPr>
        <p:txBody>
          <a:bodyPr/>
          <a:lstStyle/>
          <a:p>
            <a:r>
              <a:rPr lang="en-US" b="1" dirty="0" smtClean="0"/>
              <a:t>The concept of costs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1624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Costs, as defined by the book’s authors are…</a:t>
            </a:r>
          </a:p>
          <a:p>
            <a:pPr lvl="1"/>
            <a:r>
              <a:rPr lang="en-US" dirty="0" smtClean="0"/>
              <a:t>“…the value of all the resources that it [an intervention or program] utilizes had they been assigned their most valuable alternative.”</a:t>
            </a:r>
          </a:p>
          <a:p>
            <a:pPr lvl="1"/>
            <a:r>
              <a:rPr lang="en-US" dirty="0" smtClean="0"/>
              <a:t>Alternatively, costs can be defined as “…the expenditure that we must make to purchase a particular good or service…”</a:t>
            </a:r>
          </a:p>
          <a:p>
            <a:pPr lvl="1"/>
            <a:r>
              <a:rPr lang="en-US" dirty="0" smtClean="0"/>
              <a:t>Both are related to “opportunity costs” (extremely important…)</a:t>
            </a:r>
          </a:p>
          <a:p>
            <a:pPr lvl="2"/>
            <a:r>
              <a:rPr lang="en-US" dirty="0" smtClean="0"/>
              <a:t>What could have been accomplished with alternatives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468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cost analysis, ‘resources’ are ‘valued’ and then used to determine whether decisions/actions taken were gained or lost in terms of costs (actual and potential)</a:t>
            </a:r>
          </a:p>
          <a:p>
            <a:r>
              <a:rPr lang="en-US" dirty="0" smtClean="0"/>
              <a:t>This logic/reasoning then leads to the “ingredients” model </a:t>
            </a:r>
          </a:p>
          <a:p>
            <a:pPr lvl="1"/>
            <a:r>
              <a:rPr lang="en-US" dirty="0" smtClean="0"/>
              <a:t>In general ‘ingredients’ are the components necessary for executing a ‘recipe’ (i.e., cooking something)</a:t>
            </a:r>
          </a:p>
          <a:p>
            <a:pPr lvl="1"/>
            <a:r>
              <a:rPr lang="en-US" dirty="0" smtClean="0"/>
              <a:t>Here, they ‘ingredients’ are used to define the elements included in a cost analysis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9163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Inadequacy of budgets for cost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Simply using intervention or program budgets for cost analysis studies is problematic</a:t>
            </a:r>
          </a:p>
          <a:p>
            <a:pPr lvl="1"/>
            <a:r>
              <a:rPr lang="en-US" dirty="0" smtClean="0"/>
              <a:t>Most budgets do not include all ‘costs’</a:t>
            </a:r>
          </a:p>
          <a:p>
            <a:pPr lvl="1"/>
            <a:r>
              <a:rPr lang="en-US" dirty="0" smtClean="0"/>
              <a:t>Some expenditures listed in budgets may be ‘covered’ in other budgets</a:t>
            </a:r>
          </a:p>
          <a:p>
            <a:pPr lvl="1"/>
            <a:r>
              <a:rPr lang="en-US" dirty="0" smtClean="0"/>
              <a:t>Budgets may over-estimate certain types of costs and underestimate others</a:t>
            </a:r>
          </a:p>
          <a:p>
            <a:pPr lvl="1"/>
            <a:r>
              <a:rPr lang="en-US" dirty="0" smtClean="0"/>
              <a:t>Budgets often do not ‘isolate’ the costs associated with particular interventions or programs</a:t>
            </a:r>
          </a:p>
          <a:p>
            <a:pPr lvl="1"/>
            <a:r>
              <a:rPr lang="en-US" dirty="0" smtClean="0"/>
              <a:t>Most budgets consist of ‘planned’ rather than ‘actual’ expenditures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599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grayscl/>
            <a:alphaModFix amt="27000"/>
          </a:blip>
          <a:stretch>
            <a:fillRect/>
          </a:stretch>
        </p:blipFill>
        <p:spPr>
          <a:xfrm>
            <a:off x="14374" y="0"/>
            <a:ext cx="91296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0750"/>
            <a:ext cx="8077200" cy="2457450"/>
          </a:xfrm>
        </p:spPr>
        <p:txBody>
          <a:bodyPr/>
          <a:lstStyle/>
          <a:p>
            <a:r>
              <a:rPr lang="en-US" b="1" dirty="0" smtClean="0"/>
              <a:t>The ingredients method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8920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Every intervention or program includes ‘ingredients’ that have associated costs and value (i.e., outcomes)</a:t>
            </a:r>
          </a:p>
          <a:p>
            <a:r>
              <a:rPr lang="en-US" dirty="0" smtClean="0"/>
              <a:t>This allows determining both total costs and costs per unit of effectiveness, benefit, or utility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3020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Identifying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Identify ‘all’ resources required to implement an intervention or program and obtain desirable outcomes/effects must be included</a:t>
            </a:r>
          </a:p>
          <a:p>
            <a:r>
              <a:rPr lang="en-US" dirty="0" smtClean="0"/>
              <a:t>These include, among others, ‘voluntary’ and ‘in-kind’ resources</a:t>
            </a:r>
          </a:p>
          <a:p>
            <a:r>
              <a:rPr lang="en-US" dirty="0" smtClean="0"/>
              <a:t>In general, consider only costs directly associated with the intervention or program…not other costs that are incurred under the auspices of ‘business as normal’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4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3978</TotalTime>
  <Words>822</Words>
  <Application>Microsoft Macintosh PowerPoint</Application>
  <PresentationFormat>On-screen Show (4:3)</PresentationFormat>
  <Paragraphs>80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EVAL 6970: Cost Analysis for Evaluation</vt:lpstr>
      <vt:lpstr>Agenda</vt:lpstr>
      <vt:lpstr>The concept of costs</vt:lpstr>
      <vt:lpstr>PowerPoint Presentation</vt:lpstr>
      <vt:lpstr>PowerPoint Presentation</vt:lpstr>
      <vt:lpstr>Inadequacy of budgets for cost analysis</vt:lpstr>
      <vt:lpstr>The ingredients method</vt:lpstr>
      <vt:lpstr>PowerPoint Presentation</vt:lpstr>
      <vt:lpstr>Identifying ingredients</vt:lpstr>
      <vt:lpstr>Familiarity with the interventions</vt:lpstr>
      <vt:lpstr>Specification of ingredients</vt:lpstr>
      <vt:lpstr>PowerPoint Presentation</vt:lpstr>
      <vt:lpstr>Personnel</vt:lpstr>
      <vt:lpstr>Facilities</vt:lpstr>
      <vt:lpstr>Equipment and materials</vt:lpstr>
      <vt:lpstr>Other inputs</vt:lpstr>
      <vt:lpstr>Required client inputs</vt:lpstr>
      <vt:lpstr>General considerations in listing ingredients</vt:lpstr>
      <vt:lpstr>Sources of ingredients information</vt:lpstr>
      <vt:lpstr>PowerPoint Presentation</vt:lpstr>
      <vt:lpstr>Activity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 6000: Foundations of Evaluation</dc:title>
  <dc:creator>Chris</dc:creator>
  <cp:lastModifiedBy>Chris Coryn</cp:lastModifiedBy>
  <cp:revision>232</cp:revision>
  <dcterms:created xsi:type="dcterms:W3CDTF">2011-09-11T18:05:53Z</dcterms:created>
  <dcterms:modified xsi:type="dcterms:W3CDTF">2014-09-24T19:05:08Z</dcterms:modified>
</cp:coreProperties>
</file>