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9" r:id="rId17"/>
    <p:sldId id="30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7315200" cy="2457450"/>
          </a:xfrm>
        </p:spPr>
        <p:txBody>
          <a:bodyPr/>
          <a:lstStyle>
            <a:lvl1pPr algn="r">
              <a:defRPr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2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3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2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6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0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4B3B-E1FC-435B-AAD7-6F2E1A1F4235}" type="datetimeFigureOut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78BFA-3DFA-49CB-8C6C-0A9F48F47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2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EVAL 6970: Cost Analysis for Evaluation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7315200" cy="1752600"/>
          </a:xfrm>
        </p:spPr>
        <p:txBody>
          <a:bodyPr/>
          <a:lstStyle/>
          <a:p>
            <a:r>
              <a:rPr lang="en-US" sz="3000" dirty="0" smtClean="0"/>
              <a:t>Dr. Chris L. S. Coryn</a:t>
            </a:r>
          </a:p>
          <a:p>
            <a:r>
              <a:rPr lang="en-US" sz="3000" dirty="0" smtClean="0"/>
              <a:t>Nick Saxton</a:t>
            </a:r>
          </a:p>
          <a:p>
            <a:r>
              <a:rPr lang="en-US" sz="2400" dirty="0" smtClean="0"/>
              <a:t>Fall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03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Analyzing costs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231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cost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‘ingredients’ method, Table 5.1 illustrates a typical cost worksheet for allocating costs over categories</a:t>
            </a:r>
          </a:p>
          <a:p>
            <a:r>
              <a:rPr lang="en-US" dirty="0" smtClean="0"/>
              <a:t>This method allows for allocating costs according to ‘ingredients,’ but also according to pay for the associated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72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Allocating costs among constituencies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dirty="0" smtClean="0"/>
              <a:t>Distributing ingredient costs</a:t>
            </a:r>
          </a:p>
          <a:p>
            <a:pPr lvl="1"/>
            <a:r>
              <a:rPr lang="en-US" dirty="0" smtClean="0"/>
              <a:t>Determine the costs and ‘ingredients’ for each constituency</a:t>
            </a:r>
          </a:p>
          <a:p>
            <a:r>
              <a:rPr lang="en-US" dirty="0" smtClean="0"/>
              <a:t>Distributing cash subsidies</a:t>
            </a:r>
          </a:p>
          <a:p>
            <a:pPr lvl="1"/>
            <a:r>
              <a:rPr lang="en-US" dirty="0" smtClean="0"/>
              <a:t>Any ‘fees’ required to participate</a:t>
            </a:r>
          </a:p>
          <a:p>
            <a:pPr lvl="1"/>
            <a:r>
              <a:rPr lang="en-US" dirty="0" smtClean="0"/>
              <a:t>Funding provided by other entities</a:t>
            </a:r>
          </a:p>
          <a:p>
            <a:pPr lvl="1"/>
            <a:r>
              <a:rPr lang="en-US" dirty="0" smtClean="0"/>
              <a:t>Still considered a ‘cost’ but apportioned accordingly and not considered a net cost for the program</a:t>
            </a:r>
          </a:p>
        </p:txBody>
      </p:sp>
    </p:spTree>
    <p:extLst>
      <p:ext uri="{BB962C8B-B14F-4D97-AF65-F5344CB8AC3E}">
        <p14:creationId xmlns:p14="http://schemas.microsoft.com/office/powerpoint/2010/main" val="1800670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Calculating net costs to each constituency</a:t>
            </a:r>
          </a:p>
          <a:p>
            <a:pPr lvl="1"/>
            <a:r>
              <a:rPr lang="en-US" sz="3600" dirty="0" smtClean="0"/>
              <a:t>Calculate cost burdens for each individual constituency</a:t>
            </a:r>
          </a:p>
          <a:p>
            <a:pPr lvl="1"/>
            <a:r>
              <a:rPr lang="en-US" sz="3600" dirty="0" smtClean="0"/>
              <a:t>Allows estimating overall program costs as well as individual constituency costs</a:t>
            </a:r>
          </a:p>
          <a:p>
            <a:pPr lvl="1"/>
            <a:r>
              <a:rPr lang="en-US" sz="3600" dirty="0" smtClean="0"/>
              <a:t>Again, use Table 5.1 as an example</a:t>
            </a:r>
          </a:p>
        </p:txBody>
      </p:sp>
    </p:spTree>
    <p:extLst>
      <p:ext uri="{BB962C8B-B14F-4D97-AF65-F5344CB8AC3E}">
        <p14:creationId xmlns:p14="http://schemas.microsoft.com/office/powerpoint/2010/main" val="1370560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over multiple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costs occur over periods greater than one year (which is usually the case), the analysis needs to consider </a:t>
            </a:r>
            <a:r>
              <a:rPr lang="en-US" sz="3600" i="1" dirty="0" smtClean="0"/>
              <a:t>inflation</a:t>
            </a:r>
            <a:r>
              <a:rPr lang="en-US" sz="3600" dirty="0" smtClean="0"/>
              <a:t> and </a:t>
            </a:r>
            <a:r>
              <a:rPr lang="en-US" sz="3600" i="1" dirty="0" smtClean="0"/>
              <a:t>discounting</a:t>
            </a:r>
          </a:p>
        </p:txBody>
      </p:sp>
    </p:spTree>
    <p:extLst>
      <p:ext uri="{BB962C8B-B14F-4D97-AF65-F5344CB8AC3E}">
        <p14:creationId xmlns:p14="http://schemas.microsoft.com/office/powerpoint/2010/main" val="3986282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Adjusting costs for inflation</a:t>
            </a:r>
          </a:p>
          <a:p>
            <a:pPr lvl="1"/>
            <a:r>
              <a:rPr lang="en-US" sz="3200" dirty="0" smtClean="0"/>
              <a:t>Reflects the changing price or value of something using, for example, a consumer price index (CPI)—see Table 5.3</a:t>
            </a:r>
          </a:p>
          <a:p>
            <a:pPr lvl="1"/>
            <a:r>
              <a:rPr lang="en-US" sz="3200" dirty="0" smtClean="0"/>
              <a:t>Often inflation </a:t>
            </a:r>
            <a:r>
              <a:rPr lang="en-US" sz="3200" dirty="0" smtClean="0"/>
              <a:t>differs for </a:t>
            </a:r>
            <a:r>
              <a:rPr lang="en-US" sz="3200" dirty="0" smtClean="0"/>
              <a:t>different ‘ingredients’ over time</a:t>
            </a:r>
          </a:p>
          <a:p>
            <a:pPr lvl="1"/>
            <a:r>
              <a:rPr lang="en-US" sz="3200" dirty="0" smtClean="0"/>
              <a:t>However, the CPI is generally sufficient to determine adjustments for inflation of costs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32660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Discounting costs</a:t>
            </a:r>
          </a:p>
          <a:p>
            <a:pPr lvl="1"/>
            <a:r>
              <a:rPr lang="en-US" sz="3200" dirty="0" smtClean="0"/>
              <a:t>Reflects the notion that future costs are less ‘costly’ than present costs</a:t>
            </a:r>
          </a:p>
          <a:p>
            <a:pPr lvl="1"/>
            <a:r>
              <a:rPr lang="en-US" sz="3200" dirty="0" smtClean="0"/>
              <a:t>Refer to Table 5.4</a:t>
            </a:r>
          </a:p>
          <a:p>
            <a:pPr lvl="1"/>
            <a:r>
              <a:rPr lang="en-US" sz="3200" dirty="0" smtClean="0"/>
              <a:t>Theoretically, deferring costs over time ‘costs less’</a:t>
            </a:r>
          </a:p>
          <a:p>
            <a:pPr lvl="1"/>
            <a:r>
              <a:rPr lang="en-US" sz="3200" dirty="0" smtClean="0"/>
              <a:t>This requires discounting—calculating present values in a way that reduces the impact of future expenditures relative to current ones</a:t>
            </a:r>
          </a:p>
          <a:p>
            <a:pPr lvl="1"/>
            <a:r>
              <a:rPr lang="en-US" sz="3200" dirty="0" smtClean="0"/>
              <a:t>Formula for estimating present value of a future cost are presented on pages 92-93</a:t>
            </a:r>
          </a:p>
          <a:p>
            <a:pPr lvl="2"/>
            <a:r>
              <a:rPr lang="en-US" dirty="0" smtClean="0"/>
              <a:t>Generally, a discount rate 0f 3%-5% is acceptable</a:t>
            </a:r>
          </a:p>
        </p:txBody>
      </p:sp>
    </p:spTree>
    <p:extLst>
      <p:ext uri="{BB962C8B-B14F-4D97-AF65-F5344CB8AC3E}">
        <p14:creationId xmlns:p14="http://schemas.microsoft.com/office/powerpoint/2010/main" val="276714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Accounting for uncertainty</a:t>
            </a:r>
          </a:p>
          <a:p>
            <a:pPr lvl="1"/>
            <a:r>
              <a:rPr lang="en-US" sz="3200" dirty="0" smtClean="0"/>
              <a:t>Use a range of plausible values (high, medium, and low)</a:t>
            </a:r>
          </a:p>
          <a:p>
            <a:pPr lvl="1"/>
            <a:r>
              <a:rPr lang="en-US" sz="3200" dirty="0" smtClean="0"/>
              <a:t>Test sensitivity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9641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Placing values on ingredients</a:t>
            </a:r>
          </a:p>
          <a:p>
            <a:r>
              <a:rPr lang="en-US" dirty="0" smtClean="0"/>
              <a:t>Analyzing costs</a:t>
            </a:r>
            <a:endParaRPr lang="en-US" dirty="0" smtClean="0"/>
          </a:p>
          <a:p>
            <a:r>
              <a:rPr lang="en-US" dirty="0" smtClean="0"/>
              <a:t>Activity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529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grayscl/>
            <a:alphaModFix amt="27000"/>
          </a:blip>
          <a:stretch>
            <a:fillRect/>
          </a:stretch>
        </p:blipFill>
        <p:spPr>
          <a:xfrm>
            <a:off x="14374" y="0"/>
            <a:ext cx="912962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90750"/>
            <a:ext cx="8077200" cy="2457450"/>
          </a:xfrm>
        </p:spPr>
        <p:txBody>
          <a:bodyPr/>
          <a:lstStyle/>
          <a:p>
            <a:r>
              <a:rPr lang="en-US" b="1" dirty="0" smtClean="0"/>
              <a:t>Placing values on ingredients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624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Market prices</a:t>
            </a:r>
          </a:p>
          <a:p>
            <a:pPr lvl="1"/>
            <a:r>
              <a:rPr lang="en-US" sz="3600" dirty="0" smtClean="0"/>
              <a:t>Prices established by markets determine the value of a good</a:t>
            </a:r>
          </a:p>
          <a:p>
            <a:r>
              <a:rPr lang="en-US" sz="4000" dirty="0" smtClean="0"/>
              <a:t>Shadow prices</a:t>
            </a:r>
          </a:p>
          <a:p>
            <a:pPr lvl="1"/>
            <a:r>
              <a:rPr lang="en-US" sz="3600" dirty="0" smtClean="0"/>
              <a:t>Used in cases where there are no readily available market prices</a:t>
            </a:r>
            <a:endParaRPr lang="en-US" sz="3600" dirty="0" smtClean="0"/>
          </a:p>
          <a:p>
            <a:pPr lvl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76546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Methods for valuing ingredients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r>
              <a:rPr lang="en-US" dirty="0" smtClean="0"/>
              <a:t>Market prices are always the first option</a:t>
            </a:r>
          </a:p>
          <a:p>
            <a:r>
              <a:rPr lang="en-US" dirty="0" smtClean="0"/>
              <a:t>‘Shadow prices’ are always the second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4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Personnel</a:t>
            </a:r>
          </a:p>
          <a:p>
            <a:pPr lvl="1"/>
            <a:r>
              <a:rPr lang="en-US" sz="3600" dirty="0" smtClean="0"/>
              <a:t>Typically consume most costs associated with programs</a:t>
            </a:r>
          </a:p>
          <a:p>
            <a:pPr lvl="1"/>
            <a:r>
              <a:rPr lang="en-US" sz="3600" dirty="0" smtClean="0"/>
              <a:t>Need to consider all costs associated with personnel</a:t>
            </a:r>
          </a:p>
          <a:p>
            <a:pPr lvl="2"/>
            <a:r>
              <a:rPr lang="en-US" sz="3200" dirty="0" smtClean="0"/>
              <a:t>Salary</a:t>
            </a:r>
          </a:p>
          <a:p>
            <a:pPr lvl="2"/>
            <a:r>
              <a:rPr lang="en-US" sz="3200" dirty="0" smtClean="0"/>
              <a:t>Fringe &amp; benefits</a:t>
            </a:r>
          </a:p>
          <a:p>
            <a:pPr lvl="2"/>
            <a:r>
              <a:rPr lang="en-US" sz="3200" dirty="0" smtClean="0"/>
              <a:t>Insurance</a:t>
            </a:r>
          </a:p>
          <a:p>
            <a:pPr lvl="1"/>
            <a:r>
              <a:rPr lang="en-US" sz="3600" dirty="0" smtClean="0"/>
              <a:t>If not known, usually can be estimated based on market value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42260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Facilities</a:t>
            </a:r>
          </a:p>
          <a:p>
            <a:pPr lvl="1"/>
            <a:r>
              <a:rPr lang="en-US" sz="3600" dirty="0" smtClean="0"/>
              <a:t>Market or actual value of rented or leased space</a:t>
            </a:r>
          </a:p>
          <a:p>
            <a:pPr lvl="1"/>
            <a:r>
              <a:rPr lang="en-US" sz="3600" dirty="0" smtClean="0"/>
              <a:t>If owned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Determine replacement value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Determine life of the facility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Divide replacement value by number of years of life to obtain cost of depreciation for each year of use (see Table 4.1)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Multiply </a:t>
            </a:r>
            <a:r>
              <a:rPr lang="en-US" sz="3200" dirty="0" err="1" smtClean="0"/>
              <a:t>undepreciated</a:t>
            </a:r>
            <a:r>
              <a:rPr lang="en-US" sz="3200" dirty="0" smtClean="0"/>
              <a:t> portion by an interest rate to obtain opportunity costs of having resources invested in the </a:t>
            </a:r>
            <a:r>
              <a:rPr lang="en-US" sz="3200" dirty="0" err="1" smtClean="0"/>
              <a:t>undepreciated</a:t>
            </a:r>
            <a:r>
              <a:rPr lang="en-US" sz="3200" dirty="0" smtClean="0"/>
              <a:t> portion of the facility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Add annual costs of depreciation and annual interest forgone on remaining investment to obtain annual cost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6421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Equipment</a:t>
            </a:r>
          </a:p>
          <a:p>
            <a:pPr lvl="1"/>
            <a:r>
              <a:rPr lang="en-US" sz="3600" dirty="0" smtClean="0"/>
              <a:t>Apply same method as used for facilities</a:t>
            </a:r>
          </a:p>
          <a:p>
            <a:r>
              <a:rPr lang="en-US" sz="4000" dirty="0" smtClean="0"/>
              <a:t>Supplies</a:t>
            </a:r>
          </a:p>
          <a:p>
            <a:pPr lvl="1"/>
            <a:r>
              <a:rPr lang="en-US" sz="3600" dirty="0" smtClean="0"/>
              <a:t>Estimate total expenditures for supplies and contributed supplies</a:t>
            </a:r>
            <a:endParaRPr lang="en-US" sz="3600" dirty="0"/>
          </a:p>
          <a:p>
            <a:pPr lvl="1"/>
            <a:r>
              <a:rPr lang="en-US" sz="3600" dirty="0" smtClean="0"/>
              <a:t>Many program require few supplies (less effort for a cost analysis), whereas others require numerous supplies (greater effort for a cost analysis)</a:t>
            </a:r>
          </a:p>
        </p:txBody>
      </p:sp>
    </p:spTree>
    <p:extLst>
      <p:ext uri="{BB962C8B-B14F-4D97-AF65-F5344CB8AC3E}">
        <p14:creationId xmlns:p14="http://schemas.microsoft.com/office/powerpoint/2010/main" val="155014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Required client inputs</a:t>
            </a:r>
          </a:p>
          <a:p>
            <a:pPr lvl="1"/>
            <a:r>
              <a:rPr lang="en-US" sz="3600" dirty="0" smtClean="0"/>
              <a:t>Consider value of any and all costs incurred by program clients</a:t>
            </a:r>
          </a:p>
          <a:p>
            <a:pPr lvl="2"/>
            <a:r>
              <a:rPr lang="en-US" sz="3200" dirty="0" smtClean="0"/>
              <a:t>Time</a:t>
            </a:r>
          </a:p>
          <a:p>
            <a:pPr lvl="2"/>
            <a:r>
              <a:rPr lang="en-US" sz="3200" dirty="0" smtClean="0"/>
              <a:t>Effort</a:t>
            </a:r>
          </a:p>
          <a:p>
            <a:pPr lvl="2"/>
            <a:r>
              <a:rPr lang="en-US" sz="3200" dirty="0" smtClean="0"/>
              <a:t>Etc.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50142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6941</TotalTime>
  <Words>561</Words>
  <Application>Microsoft Macintosh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EVAL 6970: Cost Analysis for Evaluation</vt:lpstr>
      <vt:lpstr>Agenda</vt:lpstr>
      <vt:lpstr>Placing values on ingredients</vt:lpstr>
      <vt:lpstr>PowerPoint Presentation</vt:lpstr>
      <vt:lpstr>Methods for valuing ingredients</vt:lpstr>
      <vt:lpstr>PowerPoint Presentation</vt:lpstr>
      <vt:lpstr>PowerPoint Presentation</vt:lpstr>
      <vt:lpstr>PowerPoint Presentation</vt:lpstr>
      <vt:lpstr>PowerPoint Presentation</vt:lpstr>
      <vt:lpstr>Analyzing costs</vt:lpstr>
      <vt:lpstr>Using a cost worksheet</vt:lpstr>
      <vt:lpstr>Allocating costs among constituencies</vt:lpstr>
      <vt:lpstr>PowerPoint Presentation</vt:lpstr>
      <vt:lpstr>Costs over multiple years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 6000: Foundations of Evaluation</dc:title>
  <dc:creator>Chris</dc:creator>
  <cp:lastModifiedBy>Chris Coryn</cp:lastModifiedBy>
  <cp:revision>252</cp:revision>
  <dcterms:created xsi:type="dcterms:W3CDTF">2011-09-11T18:05:53Z</dcterms:created>
  <dcterms:modified xsi:type="dcterms:W3CDTF">2014-10-08T20:19:36Z</dcterms:modified>
</cp:coreProperties>
</file>