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5" r:id="rId4"/>
    <p:sldId id="305" r:id="rId5"/>
    <p:sldId id="312" r:id="rId6"/>
    <p:sldId id="304" r:id="rId7"/>
    <p:sldId id="313" r:id="rId8"/>
    <p:sldId id="317" r:id="rId9"/>
    <p:sldId id="314" r:id="rId10"/>
    <p:sldId id="316" r:id="rId11"/>
    <p:sldId id="307" r:id="rId12"/>
    <p:sldId id="318" r:id="rId13"/>
    <p:sldId id="306" r:id="rId14"/>
    <p:sldId id="308" r:id="rId15"/>
    <p:sldId id="309" r:id="rId16"/>
    <p:sldId id="319" r:id="rId17"/>
    <p:sldId id="310" r:id="rId18"/>
    <p:sldId id="311" r:id="rId19"/>
    <p:sldId id="301" r:id="rId20"/>
    <p:sldId id="303" r:id="rId21"/>
    <p:sldId id="30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1000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43001"/>
            <a:ext cx="7315200" cy="2457450"/>
          </a:xfrm>
        </p:spPr>
        <p:txBody>
          <a:bodyPr/>
          <a:lstStyle>
            <a:lvl1pPr algn="r">
              <a:defRPr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315200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0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4B3B-E1FC-435B-AAD7-6F2E1A1F4235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8BFA-3DFA-49CB-8C6C-0A9F48F47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827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4B3B-E1FC-435B-AAD7-6F2E1A1F4235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8BFA-3DFA-49CB-8C6C-0A9F48F47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32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831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4B3B-E1FC-435B-AAD7-6F2E1A1F4235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8BFA-3DFA-49CB-8C6C-0A9F48F47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36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4B3B-E1FC-435B-AAD7-6F2E1A1F4235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8BFA-3DFA-49CB-8C6C-0A9F48F47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265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4B3B-E1FC-435B-AAD7-6F2E1A1F4235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8BFA-3DFA-49CB-8C6C-0A9F48F47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325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4B3B-E1FC-435B-AAD7-6F2E1A1F4235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8BFA-3DFA-49CB-8C6C-0A9F48F47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863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4B3B-E1FC-435B-AAD7-6F2E1A1F4235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8BFA-3DFA-49CB-8C6C-0A9F48F47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01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4B3B-E1FC-435B-AAD7-6F2E1A1F4235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8BFA-3DFA-49CB-8C6C-0A9F48F47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4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4B3B-E1FC-435B-AAD7-6F2E1A1F4235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8BFA-3DFA-49CB-8C6C-0A9F48F47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84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D4B3B-E1FC-435B-AAD7-6F2E1A1F4235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78BFA-3DFA-49CB-8C6C-0A9F48F47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026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grayscl/>
            <a:alphaModFix amt="27000"/>
          </a:blip>
          <a:stretch>
            <a:fillRect/>
          </a:stretch>
        </p:blipFill>
        <p:spPr>
          <a:xfrm>
            <a:off x="14374" y="0"/>
            <a:ext cx="912962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90750"/>
            <a:ext cx="8077200" cy="2457450"/>
          </a:xfrm>
        </p:spPr>
        <p:txBody>
          <a:bodyPr/>
          <a:lstStyle/>
          <a:p>
            <a:r>
              <a:rPr lang="en-US" b="1" dirty="0" smtClean="0"/>
              <a:t>EVAL 6970: Cost Analysis for Evaluation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876800"/>
            <a:ext cx="7315200" cy="1752600"/>
          </a:xfrm>
        </p:spPr>
        <p:txBody>
          <a:bodyPr/>
          <a:lstStyle/>
          <a:p>
            <a:r>
              <a:rPr lang="en-US" sz="3000" dirty="0" smtClean="0"/>
              <a:t>Dr. Chris L. S. Coryn</a:t>
            </a:r>
          </a:p>
          <a:p>
            <a:r>
              <a:rPr lang="en-US" sz="3000" dirty="0" smtClean="0"/>
              <a:t>Nick Saxton</a:t>
            </a:r>
          </a:p>
          <a:p>
            <a:r>
              <a:rPr lang="en-US" sz="2400" dirty="0" smtClean="0"/>
              <a:t>Fall 2014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035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Threats to validity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400" u="sng" dirty="0"/>
              <a:t>Ambiguous temporal precedence</a:t>
            </a:r>
            <a:r>
              <a:rPr lang="en-US" sz="1400" dirty="0"/>
              <a:t>. Lack of clarity about which variable occurred first may yield confusion about which variable is the cause and which is the effect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400" u="sng" dirty="0"/>
              <a:t>Selection</a:t>
            </a:r>
            <a:r>
              <a:rPr lang="en-US" sz="1400" dirty="0"/>
              <a:t>. Systematic differences over conditions in respondent characteristics that could also cause the observed effect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400" u="sng" dirty="0"/>
              <a:t>History</a:t>
            </a:r>
            <a:r>
              <a:rPr lang="en-US" sz="1400" dirty="0"/>
              <a:t>. Events occurring concurrently with treatment that could cause the observed effect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400" u="sng" dirty="0"/>
              <a:t>Maturation</a:t>
            </a:r>
            <a:r>
              <a:rPr lang="en-US" sz="1400" dirty="0"/>
              <a:t>. Naturally occurring changes over time that could be confused with a treatment effect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400" u="sng" dirty="0"/>
              <a:t>Regression</a:t>
            </a:r>
            <a:r>
              <a:rPr lang="en-US" sz="1400" dirty="0"/>
              <a:t>. When units are selected for their extreme scores, they will often have less extreme scores on other variables, an occurrence that can be confused with a treatment </a:t>
            </a:r>
            <a:r>
              <a:rPr lang="en-US" sz="1400" dirty="0" smtClean="0"/>
              <a:t>effect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400" u="sng" dirty="0"/>
              <a:t>Attrition</a:t>
            </a:r>
            <a:r>
              <a:rPr lang="en-US" sz="1400" dirty="0"/>
              <a:t>. Loss of respondents to treatment or measurement can produce </a:t>
            </a:r>
            <a:r>
              <a:rPr lang="en-US" sz="1400" dirty="0" err="1"/>
              <a:t>artifactual</a:t>
            </a:r>
            <a:r>
              <a:rPr lang="en-US" sz="1400" dirty="0"/>
              <a:t> effects if that loss is systematically correlated with conditions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400" u="sng" dirty="0"/>
              <a:t>Testing</a:t>
            </a:r>
            <a:r>
              <a:rPr lang="en-US" sz="1400" dirty="0"/>
              <a:t>. Exposure to a test can affect test scores on subsequent exposures to that test, an occurrence that can be confused with a treatment effect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400" u="sng" dirty="0"/>
              <a:t>Instrumentation</a:t>
            </a:r>
            <a:r>
              <a:rPr lang="en-US" sz="1400" dirty="0"/>
              <a:t>. The nature of a measure may change over time or conditions in a way that could be confused with a treatment effect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400" u="sng" dirty="0"/>
              <a:t>Additive and interactive threats</a:t>
            </a:r>
            <a:r>
              <a:rPr lang="en-US" sz="1400" dirty="0"/>
              <a:t>. The impact of a threat can be added to that of another threat or may depend on the level of another </a:t>
            </a:r>
            <a:r>
              <a:rPr lang="en-US" sz="1400" dirty="0" smtClean="0"/>
              <a:t>threats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21996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Discounting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interventions are only one year in length</a:t>
            </a:r>
          </a:p>
          <a:p>
            <a:pPr lvl="1"/>
            <a:r>
              <a:rPr lang="en-US" dirty="0" smtClean="0"/>
              <a:t>If so, discounting may be ignored</a:t>
            </a:r>
            <a:endParaRPr lang="en-US" dirty="0"/>
          </a:p>
          <a:p>
            <a:r>
              <a:rPr lang="en-US" dirty="0" smtClean="0"/>
              <a:t>Others are several years in duration</a:t>
            </a:r>
          </a:p>
          <a:p>
            <a:pPr lvl="1"/>
            <a:r>
              <a:rPr lang="en-US" dirty="0" smtClean="0"/>
              <a:t>This requires ‘discounting’ (i.e., adjusting) costs and effects over time</a:t>
            </a:r>
          </a:p>
          <a:p>
            <a:pPr lvl="1"/>
            <a:r>
              <a:rPr lang="en-US" dirty="0" smtClean="0"/>
              <a:t>Essentially, addresses the question of ‘when’ effects occur rather than ‘if’ they occur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64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0880076"/>
              </p:ext>
            </p:extLst>
          </p:nvPr>
        </p:nvGraphicFramePr>
        <p:xfrm>
          <a:off x="457200" y="942201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i="1" dirty="0" smtClean="0">
                          <a:solidFill>
                            <a:srgbClr val="FFFFFF"/>
                          </a:solidFill>
                        </a:rPr>
                        <a:t>Year</a:t>
                      </a:r>
                      <a:endParaRPr lang="en-US" b="0" i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>
                          <a:solidFill>
                            <a:srgbClr val="FFFFFF"/>
                          </a:solidFill>
                        </a:rPr>
                        <a:t>A</a:t>
                      </a:r>
                      <a:endParaRPr lang="en-US" b="0" i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>
                          <a:solidFill>
                            <a:srgbClr val="FFFFFF"/>
                          </a:solidFill>
                        </a:rPr>
                        <a:t>B</a:t>
                      </a:r>
                      <a:endParaRPr lang="en-US" b="0" i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>
                          <a:solidFill>
                            <a:srgbClr val="FFFFFF"/>
                          </a:solidFill>
                        </a:rPr>
                        <a:t>C</a:t>
                      </a:r>
                      <a:endParaRPr lang="en-US" b="0" i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1</a:t>
                      </a:r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100</a:t>
                      </a:r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20</a:t>
                      </a:r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0</a:t>
                      </a:r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2</a:t>
                      </a:r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0</a:t>
                      </a:r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20</a:t>
                      </a:r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0</a:t>
                      </a:r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3</a:t>
                      </a:r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0</a:t>
                      </a:r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20</a:t>
                      </a:r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0</a:t>
                      </a:r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4</a:t>
                      </a:r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0</a:t>
                      </a:r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20</a:t>
                      </a:r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0</a:t>
                      </a:r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5</a:t>
                      </a:r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0</a:t>
                      </a:r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20</a:t>
                      </a:r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100</a:t>
                      </a:r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Total (undiscounted)</a:t>
                      </a:r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100</a:t>
                      </a:r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100</a:t>
                      </a:r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100</a:t>
                      </a:r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Present value (discount rate of 5%)*</a:t>
                      </a:r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100</a:t>
                      </a:r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91</a:t>
                      </a:r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82</a:t>
                      </a:r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4371201"/>
            <a:ext cx="822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bg1">
                    <a:lumMod val="85000"/>
                  </a:schemeClr>
                </a:solidFill>
              </a:rPr>
              <a:t>Dropouts prevented by three hypothetical programs</a:t>
            </a:r>
            <a:endParaRPr lang="en-US" sz="26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5449669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NOTE: *To estimate present value (PV) use the formula presented in Chapter 5—typically ranging from 3% - 5%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565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dirty="0" smtClean="0"/>
              <a:t>Analyzing the distribution of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/>
          <a:lstStyle/>
          <a:p>
            <a:r>
              <a:rPr lang="en-US" dirty="0" smtClean="0"/>
              <a:t>If relevant, conduct cost-effectiveness analysis for ‘subgroups’ (e.g., gender, race/ethnicity)</a:t>
            </a:r>
          </a:p>
          <a:p>
            <a:pPr lvl="1"/>
            <a:r>
              <a:rPr lang="en-US" dirty="0" smtClean="0"/>
              <a:t>Effects may vary over levels of subgroups</a:t>
            </a:r>
          </a:p>
          <a:p>
            <a:r>
              <a:rPr lang="en-US" dirty="0" smtClean="0"/>
              <a:t>Subgroup analysis should be planned in advance so that sufficient samples of each subgroup are acquired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479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dirty="0" smtClean="0"/>
              <a:t>Combing costs and effectiveness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cost-effectiveness ratio (</a:t>
            </a:r>
            <a:r>
              <a:rPr lang="en-US" i="1" dirty="0" smtClean="0"/>
              <a:t>CER</a:t>
            </a:r>
            <a:r>
              <a:rPr lang="en-US" dirty="0" smtClean="0"/>
              <a:t>) is simply the cost (</a:t>
            </a:r>
            <a:r>
              <a:rPr lang="en-US" i="1" dirty="0" smtClean="0"/>
              <a:t>C</a:t>
            </a:r>
            <a:r>
              <a:rPr lang="en-US" dirty="0" smtClean="0"/>
              <a:t>) of an alternative divided by its effectiveness (</a:t>
            </a:r>
            <a:r>
              <a:rPr lang="en-US" i="1" dirty="0" smtClean="0"/>
              <a:t>E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i="1" dirty="0" smtClean="0"/>
              <a:t>CER</a:t>
            </a:r>
            <a:r>
              <a:rPr lang="en-US" dirty="0" smtClean="0"/>
              <a:t> = </a:t>
            </a:r>
            <a:r>
              <a:rPr lang="en-US" i="1" dirty="0" smtClean="0"/>
              <a:t>C</a:t>
            </a:r>
            <a:r>
              <a:rPr lang="en-US" dirty="0" smtClean="0"/>
              <a:t> ÷ </a:t>
            </a:r>
            <a:r>
              <a:rPr lang="en-US" i="1" dirty="0" smtClean="0"/>
              <a:t>E</a:t>
            </a:r>
          </a:p>
          <a:p>
            <a:pPr marL="0" indent="0" algn="ctr">
              <a:buNone/>
            </a:pPr>
            <a:endParaRPr lang="en-US" i="1" dirty="0"/>
          </a:p>
          <a:p>
            <a:r>
              <a:rPr lang="en-US" dirty="0" smtClean="0"/>
              <a:t>The lower the ratio of of costs per unit of effectiveness, the more ‘cost-effective’ the alternative</a:t>
            </a:r>
          </a:p>
          <a:p>
            <a:r>
              <a:rPr lang="en-US" dirty="0" smtClean="0"/>
              <a:t>NOTE: Do not use effectiveness-cost ratios even though essentially the same!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7362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Accounting for uncertainty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potential sources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Uncertainty due to (potential) errors in data (imperfect data or missing data)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Uncertainty arising from estimates derived from samples rather than populations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Uncertainty brought about by sometimes arbitrary choices in parameters used (e.g., discount rate)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5064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Sensitivity analysis</a:t>
            </a:r>
            <a:endParaRPr lang="en-US" sz="4000" dirty="0" smtClean="0"/>
          </a:p>
          <a:p>
            <a:pPr lvl="1"/>
            <a:r>
              <a:rPr lang="en-US" sz="3600" dirty="0" smtClean="0"/>
              <a:t>Requires comparing ‘high’, ‘medium’ (average), and ‘low’ estimates</a:t>
            </a:r>
          </a:p>
          <a:p>
            <a:pPr lvl="1"/>
            <a:r>
              <a:rPr lang="en-US" sz="3600" dirty="0" smtClean="0"/>
              <a:t>I suggest using the mean (average), lower limit (LL), and upper limit (UL)—that is, the 95% confidence interval (CI) for such comparisons</a:t>
            </a:r>
          </a:p>
          <a:p>
            <a:pPr lvl="2"/>
            <a:r>
              <a:rPr lang="en-US" sz="3200" dirty="0" smtClean="0"/>
              <a:t>This method does not rely on human judgment, but rather the observed distribution of effects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854238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3919954"/>
            <a:ext cx="457200" cy="457200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505200" y="2167354"/>
            <a:ext cx="457200" cy="457200"/>
          </a:xfrm>
          <a:prstGeom prst="ellipse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4" idx="3"/>
            <a:endCxn id="5" idx="3"/>
          </p:cNvCxnSpPr>
          <p:nvPr/>
        </p:nvCxnSpPr>
        <p:spPr>
          <a:xfrm flipV="1">
            <a:off x="1447800" y="2557599"/>
            <a:ext cx="2124355" cy="1590955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3"/>
          </p:cNvCxnSpPr>
          <p:nvPr/>
        </p:nvCxnSpPr>
        <p:spPr>
          <a:xfrm>
            <a:off x="1447800" y="4148554"/>
            <a:ext cx="2514600" cy="160020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962400" y="5757446"/>
            <a:ext cx="3124200" cy="33754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6"/>
          </p:cNvCxnSpPr>
          <p:nvPr/>
        </p:nvCxnSpPr>
        <p:spPr>
          <a:xfrm>
            <a:off x="3962400" y="2395954"/>
            <a:ext cx="3124200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6"/>
          </p:cNvCxnSpPr>
          <p:nvPr/>
        </p:nvCxnSpPr>
        <p:spPr>
          <a:xfrm flipV="1">
            <a:off x="3962400" y="1024354"/>
            <a:ext cx="990600" cy="137160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6"/>
          </p:cNvCxnSpPr>
          <p:nvPr/>
        </p:nvCxnSpPr>
        <p:spPr>
          <a:xfrm>
            <a:off x="3962400" y="2395954"/>
            <a:ext cx="990600" cy="152400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4953000" y="1024354"/>
            <a:ext cx="2133600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4953000" y="3919954"/>
            <a:ext cx="2133600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 rot="19508810">
            <a:off x="1305302" y="2734442"/>
            <a:ext cx="1752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Program B</a:t>
            </a:r>
            <a:br>
              <a:rPr lang="en-US" sz="1600" dirty="0" smtClean="0">
                <a:solidFill>
                  <a:schemeClr val="bg1"/>
                </a:solidFill>
              </a:rPr>
            </a:br>
            <a:r>
              <a:rPr lang="en-US" sz="1600" dirty="0" smtClean="0">
                <a:solidFill>
                  <a:schemeClr val="bg1"/>
                </a:solidFill>
              </a:rPr>
              <a:t>(cost = $100,000)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 rot="1953953">
            <a:off x="1457702" y="4944242"/>
            <a:ext cx="1752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Program A</a:t>
            </a:r>
            <a:br>
              <a:rPr lang="en-US" sz="1600" dirty="0" smtClean="0">
                <a:solidFill>
                  <a:schemeClr val="bg1"/>
                </a:solidFill>
              </a:rPr>
            </a:br>
            <a:r>
              <a:rPr lang="en-US" sz="1600" dirty="0" smtClean="0">
                <a:solidFill>
                  <a:schemeClr val="bg1"/>
                </a:solidFill>
              </a:rPr>
              <a:t>(cost = $100,000)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105400" y="5334000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Probability = 1.00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29200" y="3505200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Probability = 0.25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29200" y="1981200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Probability = 0.50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029200" y="609600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Probability = 0.15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086600" y="685800"/>
            <a:ext cx="1752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170 drop-outs prevented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086600" y="2082224"/>
            <a:ext cx="1752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75 drop-outs prevented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086600" y="3606224"/>
            <a:ext cx="1752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5 drop-outs prevented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086600" y="5435024"/>
            <a:ext cx="1752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95 drop-outs prevented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33400" y="228600"/>
            <a:ext cx="3505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D9D9D9"/>
                </a:solidFill>
              </a:rPr>
              <a:t>Decision tree and expected value analysis (similar to classical ‘game theory’)</a:t>
            </a:r>
            <a:endParaRPr lang="en-US" sz="2800" dirty="0">
              <a:solidFill>
                <a:srgbClr val="D9D9D9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81000" y="5562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Decision node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895600" y="3962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Chance node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3" name="Straight Arrow Connector 52"/>
          <p:cNvCxnSpPr>
            <a:stCxn id="50" idx="0"/>
            <a:endCxn id="4" idx="2"/>
          </p:cNvCxnSpPr>
          <p:nvPr/>
        </p:nvCxnSpPr>
        <p:spPr>
          <a:xfrm flipV="1">
            <a:off x="1219200" y="4377154"/>
            <a:ext cx="0" cy="118544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51" idx="0"/>
            <a:endCxn id="5" idx="4"/>
          </p:cNvCxnSpPr>
          <p:nvPr/>
        </p:nvCxnSpPr>
        <p:spPr>
          <a:xfrm flipV="1">
            <a:off x="3733800" y="2624554"/>
            <a:ext cx="0" cy="133784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8819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Expected value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= 0.15 × 170 + 0.60 × 75 + 0.25 × 5 = 71.8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4000" dirty="0" smtClean="0"/>
              <a:t>Cost-</a:t>
            </a:r>
            <a:r>
              <a:rPr lang="en-US" sz="4000" dirty="0"/>
              <a:t>e</a:t>
            </a:r>
            <a:r>
              <a:rPr lang="en-US" sz="4000" dirty="0" smtClean="0"/>
              <a:t>ffectiveness ratio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Program A = $1,053 ($100,000 ÷ 95)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Program B = $1,394 ($100,000 ÷ 71.8)</a:t>
            </a:r>
            <a:endParaRPr lang="en-US" sz="26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738903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grayscl/>
            <a:alphaModFix amt="27000"/>
          </a:blip>
          <a:stretch>
            <a:fillRect/>
          </a:stretch>
        </p:blipFill>
        <p:spPr>
          <a:xfrm>
            <a:off x="14374" y="0"/>
            <a:ext cx="912962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90750"/>
            <a:ext cx="8077200" cy="2457450"/>
          </a:xfrm>
        </p:spPr>
        <p:txBody>
          <a:bodyPr/>
          <a:lstStyle/>
          <a:p>
            <a:r>
              <a:rPr lang="en-US" b="1" dirty="0" smtClean="0"/>
              <a:t>Activity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37677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Cost-effectiveness analysis</a:t>
            </a:r>
            <a:endParaRPr lang="en-US" dirty="0" smtClean="0"/>
          </a:p>
          <a:p>
            <a:r>
              <a:rPr lang="en-US" dirty="0" smtClean="0"/>
              <a:t>Activity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5295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Context</a:t>
            </a:r>
          </a:p>
          <a:p>
            <a:pPr lvl="1"/>
            <a:r>
              <a:rPr lang="en-US" sz="3600" dirty="0" smtClean="0"/>
              <a:t>‘Informal science education’</a:t>
            </a:r>
          </a:p>
          <a:p>
            <a:pPr lvl="2"/>
            <a:r>
              <a:rPr lang="en-US" sz="3200" dirty="0" smtClean="0"/>
              <a:t>Science education that takes place outside formal educational structures (e.g., museums, media, etc.)</a:t>
            </a:r>
          </a:p>
          <a:p>
            <a:pPr lvl="2"/>
            <a:r>
              <a:rPr lang="en-US" sz="3200" dirty="0" smtClean="0"/>
              <a:t>The outcome of interest is students’ performance on standardized science tests for children in grades 6 – 12</a:t>
            </a:r>
          </a:p>
          <a:p>
            <a:pPr lvl="2"/>
            <a:r>
              <a:rPr lang="en-US" sz="3200" dirty="0" smtClean="0"/>
              <a:t>NOTE: Estimates of ‘ingredient’ effects were derived from a regression analysis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29321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 fontScale="77500" lnSpcReduction="20000"/>
          </a:bodyPr>
          <a:lstStyle/>
          <a:p>
            <a:r>
              <a:rPr lang="en-US" sz="4000" dirty="0" smtClean="0"/>
              <a:t>Download the Excel file “Cost-Effectiveness Data Set” from the course website</a:t>
            </a:r>
          </a:p>
          <a:p>
            <a:pPr lvl="1"/>
            <a:r>
              <a:rPr lang="en-US" sz="3600" dirty="0" smtClean="0"/>
              <a:t>Estimate the cost-effectiveness ratios at the ‘ingredient’ level for each intervention</a:t>
            </a:r>
          </a:p>
          <a:p>
            <a:pPr lvl="1"/>
            <a:r>
              <a:rPr lang="en-US" sz="3600" dirty="0" smtClean="0"/>
              <a:t>Estimate the ‘overall’ cost-effectiveness of each intervention (grand mean)</a:t>
            </a:r>
          </a:p>
          <a:p>
            <a:pPr lvl="1"/>
            <a:r>
              <a:rPr lang="en-US" sz="3600" dirty="0" smtClean="0"/>
              <a:t>Determine the ‘best’ allocation of resources within each type of intervention</a:t>
            </a:r>
          </a:p>
          <a:p>
            <a:pPr lvl="1"/>
            <a:r>
              <a:rPr lang="en-US" sz="3600" dirty="0" smtClean="0"/>
              <a:t>Determine the ‘best’ choice of intervention given the cost-effectiveness of each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4695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grayscl/>
            <a:alphaModFix amt="27000"/>
          </a:blip>
          <a:stretch>
            <a:fillRect/>
          </a:stretch>
        </p:blipFill>
        <p:spPr>
          <a:xfrm>
            <a:off x="14374" y="0"/>
            <a:ext cx="912962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90750"/>
            <a:ext cx="8077200" cy="2457450"/>
          </a:xfrm>
        </p:spPr>
        <p:txBody>
          <a:bodyPr/>
          <a:lstStyle/>
          <a:p>
            <a:r>
              <a:rPr lang="en-US" b="1" dirty="0" smtClean="0"/>
              <a:t>Cost-effectiveness analysis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31624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dirty="0" smtClean="0"/>
              <a:t>Defining measures of effectiveness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All cost-effectiveness analyses require comparison of the costs and effects of two or more alternatives</a:t>
            </a:r>
          </a:p>
          <a:p>
            <a:r>
              <a:rPr lang="en-US" dirty="0" smtClean="0"/>
              <a:t>For each alternative, measures of effectiveness should be equivalent</a:t>
            </a:r>
          </a:p>
          <a:p>
            <a:r>
              <a:rPr lang="en-US" dirty="0" smtClean="0"/>
              <a:t>Measures of effectiveness should have a reliability coefficient ≥ .70 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therwise, more </a:t>
            </a:r>
            <a:r>
              <a:rPr lang="en-US" i="1" dirty="0" smtClean="0"/>
              <a:t>noise</a:t>
            </a:r>
            <a:r>
              <a:rPr lang="en-US" dirty="0" smtClean="0"/>
              <a:t> than </a:t>
            </a:r>
            <a:r>
              <a:rPr lang="en-US" i="1" dirty="0" smtClean="0"/>
              <a:t>signal</a:t>
            </a:r>
            <a:r>
              <a:rPr lang="en-US" dirty="0" smtClean="0"/>
              <a:t> (i.e., error)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479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Intermediate versus final outcomes</a:t>
            </a:r>
            <a:endParaRPr lang="en-US" sz="4000" dirty="0" smtClean="0"/>
          </a:p>
          <a:p>
            <a:pPr lvl="1"/>
            <a:r>
              <a:rPr lang="en-US" sz="3600" dirty="0" smtClean="0"/>
              <a:t>Very often can only measure intermediate outcomes related to effectiveness</a:t>
            </a:r>
            <a:endParaRPr lang="en-US" sz="3600" dirty="0" smtClean="0"/>
          </a:p>
          <a:p>
            <a:r>
              <a:rPr lang="en-US" sz="4000" dirty="0" smtClean="0"/>
              <a:t>Multiple outcomes</a:t>
            </a:r>
          </a:p>
          <a:p>
            <a:pPr lvl="1"/>
            <a:r>
              <a:rPr lang="en-US" sz="3600" dirty="0" smtClean="0"/>
              <a:t>Conduct separate analysis for each outcome</a:t>
            </a:r>
          </a:p>
          <a:p>
            <a:pPr lvl="1"/>
            <a:r>
              <a:rPr lang="en-US" sz="3600" dirty="0" smtClean="0"/>
              <a:t>Conduct cost-utility analysis (to weight importance of each outcome)</a:t>
            </a:r>
            <a:endParaRPr lang="en-US" sz="3600" dirty="0" smtClean="0"/>
          </a:p>
          <a:p>
            <a:pPr lvl="1"/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246005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dirty="0" smtClean="0"/>
              <a:t>Methods of establishing effectiveness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/>
          <a:lstStyle/>
          <a:p>
            <a:r>
              <a:rPr lang="en-US" dirty="0" smtClean="0"/>
              <a:t>‘Effectiveness’, by definition, implies that any observed outcomes were ‘caused’ by the intervention</a:t>
            </a:r>
          </a:p>
          <a:p>
            <a:pPr lvl="1"/>
            <a:r>
              <a:rPr lang="en-US" dirty="0" smtClean="0"/>
              <a:t>A ‘cause’ is that which precedes an ‘effect’</a:t>
            </a:r>
          </a:p>
          <a:p>
            <a:pPr lvl="1"/>
            <a:r>
              <a:rPr lang="en-US" dirty="0" smtClean="0"/>
              <a:t>An ‘effect’ is that which follows a presumed ‘cause’</a:t>
            </a:r>
          </a:p>
          <a:p>
            <a:r>
              <a:rPr lang="en-US" dirty="0" smtClean="0"/>
              <a:t>NOTE: This is an intentional oversimplification of ‘causation’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4032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In causal analysis, the primary concern is internal validity</a:t>
            </a:r>
          </a:p>
          <a:p>
            <a:pPr lvl="1"/>
            <a:r>
              <a:rPr lang="en-US" sz="3600" dirty="0" smtClean="0"/>
              <a:t>Internal </a:t>
            </a:r>
            <a:r>
              <a:rPr lang="en-US" sz="3600" dirty="0"/>
              <a:t>validity is </a:t>
            </a:r>
            <a:r>
              <a:rPr lang="en-US" sz="3600" dirty="0" smtClean="0"/>
              <a:t>the validity </a:t>
            </a:r>
            <a:r>
              <a:rPr lang="en-US" sz="3600" dirty="0"/>
              <a:t>of inferences about whether observed </a:t>
            </a:r>
            <a:r>
              <a:rPr lang="en-US" sz="3600" dirty="0" err="1"/>
              <a:t>covariation</a:t>
            </a:r>
            <a:r>
              <a:rPr lang="en-US" sz="3600" dirty="0"/>
              <a:t> between A (treatment/cause) and B (outcome/effect) reflects a causal relationship from A to B as those variables were manipulated or measured</a:t>
            </a:r>
          </a:p>
          <a:p>
            <a:pPr lvl="1"/>
            <a:r>
              <a:rPr lang="en-US" sz="3600" dirty="0" smtClean="0"/>
              <a:t>‘Validity’ is the approximate truthfulness or correctness of an inference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555639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The authors describe three primary types of design: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600" dirty="0" smtClean="0"/>
              <a:t>Randomized experiments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600" dirty="0" smtClean="0"/>
              <a:t>Quasi-experiments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600" dirty="0" smtClean="0"/>
              <a:t>Correlational</a:t>
            </a:r>
          </a:p>
          <a:p>
            <a:pPr marL="628650" indent="-571500"/>
            <a:endParaRPr lang="en-US" sz="4000" dirty="0"/>
          </a:p>
          <a:p>
            <a:pPr marL="57150" indent="0">
              <a:buNone/>
            </a:pPr>
            <a:r>
              <a:rPr lang="en-US" sz="3500" dirty="0" smtClean="0"/>
              <a:t>NOTE: ‘Correlational designs’ are not ‘designs’ in the true sense of ‘research design’ they are a class of analysis of relationships</a:t>
            </a:r>
            <a:endParaRPr lang="en-US" sz="3500" dirty="0" smtClean="0"/>
          </a:p>
          <a:p>
            <a:pPr lvl="1"/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4231214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Research designs are the strongest source/procedure for making causal claims</a:t>
            </a:r>
          </a:p>
          <a:p>
            <a:r>
              <a:rPr lang="en-US" sz="4000" dirty="0" smtClean="0"/>
              <a:t>Consider the basic randomized experimental design:</a:t>
            </a:r>
          </a:p>
          <a:p>
            <a:pPr marL="0" indent="0">
              <a:buNone/>
            </a:pPr>
            <a:endParaRPr lang="en-US" sz="36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219269"/>
              </p:ext>
            </p:extLst>
          </p:nvPr>
        </p:nvGraphicFramePr>
        <p:xfrm>
          <a:off x="2286000" y="4744720"/>
          <a:ext cx="44958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8600"/>
                <a:gridCol w="1498600"/>
                <a:gridCol w="1498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0" i="1" dirty="0" smtClean="0">
                          <a:solidFill>
                            <a:schemeClr val="bg1"/>
                          </a:solidFill>
                        </a:rPr>
                        <a:t>R</a:t>
                      </a:r>
                      <a:endParaRPr lang="en-US" sz="3200" b="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en-US" sz="3200" b="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1" dirty="0" smtClean="0">
                          <a:solidFill>
                            <a:schemeClr val="bg1"/>
                          </a:solidFill>
                        </a:rPr>
                        <a:t>O</a:t>
                      </a:r>
                      <a:endParaRPr lang="en-US" sz="3200" b="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0" i="1" dirty="0" smtClean="0">
                          <a:solidFill>
                            <a:schemeClr val="bg1"/>
                          </a:solidFill>
                        </a:rPr>
                        <a:t>R</a:t>
                      </a:r>
                      <a:endParaRPr lang="en-US" sz="3200" b="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1" dirty="0" smtClean="0">
                          <a:solidFill>
                            <a:schemeClr val="bg1"/>
                          </a:solidFill>
                        </a:rPr>
                        <a:t>O</a:t>
                      </a:r>
                      <a:endParaRPr lang="en-US" sz="3200" b="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755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8444</TotalTime>
  <Words>1114</Words>
  <Application>Microsoft Macintosh PowerPoint</Application>
  <PresentationFormat>On-screen Show (4:3)</PresentationFormat>
  <Paragraphs>142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EVAL 6970: Cost Analysis for Evaluation</vt:lpstr>
      <vt:lpstr>Agenda</vt:lpstr>
      <vt:lpstr>Cost-effectiveness analysis</vt:lpstr>
      <vt:lpstr>Defining measures of effectiveness</vt:lpstr>
      <vt:lpstr>PowerPoint Presentation</vt:lpstr>
      <vt:lpstr>Methods of establishing effectiveness</vt:lpstr>
      <vt:lpstr>PowerPoint Presentation</vt:lpstr>
      <vt:lpstr>PowerPoint Presentation</vt:lpstr>
      <vt:lpstr>PowerPoint Presentation</vt:lpstr>
      <vt:lpstr>PowerPoint Presentation</vt:lpstr>
      <vt:lpstr>Discounting effects</vt:lpstr>
      <vt:lpstr>PowerPoint Presentation</vt:lpstr>
      <vt:lpstr>Analyzing the distribution of effects</vt:lpstr>
      <vt:lpstr>Combing costs and effectiveness</vt:lpstr>
      <vt:lpstr>Accounting for uncertainty</vt:lpstr>
      <vt:lpstr>PowerPoint Presentation</vt:lpstr>
      <vt:lpstr>PowerPoint Presentation</vt:lpstr>
      <vt:lpstr>PowerPoint Presentation</vt:lpstr>
      <vt:lpstr>Activity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 6000: Foundations of Evaluation</dc:title>
  <dc:creator>Chris</dc:creator>
  <cp:lastModifiedBy>Chris Coryn</cp:lastModifiedBy>
  <cp:revision>313</cp:revision>
  <dcterms:created xsi:type="dcterms:W3CDTF">2011-09-11T18:05:53Z</dcterms:created>
  <dcterms:modified xsi:type="dcterms:W3CDTF">2014-10-22T15:49:01Z</dcterms:modified>
</cp:coreProperties>
</file>