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1" r:id="rId4"/>
    <p:sldId id="342" r:id="rId5"/>
    <p:sldId id="343" r:id="rId6"/>
    <p:sldId id="345" r:id="rId7"/>
    <p:sldId id="315" r:id="rId8"/>
    <p:sldId id="346" r:id="rId9"/>
    <p:sldId id="357" r:id="rId10"/>
    <p:sldId id="347" r:id="rId11"/>
    <p:sldId id="332" r:id="rId12"/>
    <p:sldId id="351" r:id="rId13"/>
    <p:sldId id="350" r:id="rId14"/>
    <p:sldId id="358" r:id="rId15"/>
    <p:sldId id="352" r:id="rId16"/>
    <p:sldId id="359" r:id="rId17"/>
    <p:sldId id="353" r:id="rId18"/>
    <p:sldId id="349" r:id="rId19"/>
    <p:sldId id="362" r:id="rId20"/>
    <p:sldId id="331" r:id="rId21"/>
    <p:sldId id="354" r:id="rId22"/>
    <p:sldId id="355" r:id="rId23"/>
    <p:sldId id="363" r:id="rId24"/>
    <p:sldId id="360" r:id="rId25"/>
    <p:sldId id="361" r:id="rId26"/>
    <p:sldId id="333" r:id="rId27"/>
    <p:sldId id="337" r:id="rId28"/>
    <p:sldId id="335" r:id="rId29"/>
    <p:sldId id="334" r:id="rId30"/>
    <p:sldId id="336" r:id="rId31"/>
    <p:sldId id="344" r:id="rId32"/>
    <p:sldId id="356" r:id="rId33"/>
    <p:sldId id="328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723CC12-0CD0-4CA4-8F0B-1BE332B3B936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0D0526D-0096-4FB1-8457-8638E69FB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0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0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9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9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1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6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C12-0CD0-4CA4-8F0B-1BE332B3B936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526D-0096-4FB1-8457-8638E69FB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723CC12-0CD0-4CA4-8F0B-1BE332B3B936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0D0526D-0096-4FB1-8457-8638E69FB0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9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52651"/>
          </a:xfrm>
        </p:spPr>
        <p:txBody>
          <a:bodyPr>
            <a:normAutofit/>
          </a:bodyPr>
          <a:lstStyle/>
          <a:p>
            <a:r>
              <a:rPr lang="en-US" sz="4200" dirty="0" smtClean="0"/>
              <a:t>EVAL 6970: Meta-Analysis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700" dirty="0" smtClean="0"/>
              <a:t>Subgroup Analysis</a:t>
            </a:r>
            <a:endParaRPr lang="en-US" sz="3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Chris L. S. </a:t>
            </a:r>
            <a:r>
              <a:rPr lang="en-US" dirty="0" err="1" smtClean="0"/>
              <a:t>Coryn</a:t>
            </a:r>
            <a:endParaRPr lang="en-US" dirty="0" smtClean="0"/>
          </a:p>
          <a:p>
            <a:r>
              <a:rPr lang="en-US" dirty="0" smtClean="0"/>
              <a:t>Kristin A. Hobson</a:t>
            </a:r>
            <a:endParaRPr lang="en-US" dirty="0" smtClean="0"/>
          </a:p>
          <a:p>
            <a:r>
              <a:rPr lang="en-US" sz="2800" dirty="0" smtClean="0"/>
              <a:t>Fall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56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Fixed-Effect Model within Subgroups: Method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Method 2: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-test based on ANOVA</a:t>
                </a:r>
              </a:p>
              <a:p>
                <a:pPr lvl="1"/>
                <a:r>
                  <a:rPr lang="en-US" dirty="0" smtClean="0"/>
                  <a:t>For comparisons between more than two subgroups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n analogy to ANOVA in primary studies</a:t>
                </a: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sed to partition the total variance into variance within groups and variance between groups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8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Fixed-Effect Model within Subgroups: Method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following quantities are required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, the weighted </a:t>
                </a:r>
                <a:r>
                  <a:rPr lang="en-US" i="1" dirty="0" smtClean="0"/>
                  <a:t>SS</a:t>
                </a:r>
                <a:r>
                  <a:rPr lang="en-US" dirty="0" smtClean="0"/>
                  <a:t> of all studies about the mean for all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subgroups (separately;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𝑤𝑖𝑡h𝑖𝑛</m:t>
                        </m:r>
                      </m:sub>
                    </m:sSub>
                  </m:oMath>
                </a14:m>
                <a:r>
                  <a:rPr lang="en-US" dirty="0"/>
                  <a:t>, the </a:t>
                </a:r>
                <a:r>
                  <a:rPr lang="en-US" dirty="0" smtClean="0"/>
                  <a:t>sum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subgroups (</a:t>
                </a:r>
                <a:r>
                  <a:rPr lang="en-US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𝑏𝑒𝑡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the weighted </a:t>
                </a:r>
                <a:r>
                  <a:rPr lang="en-US" i="1" dirty="0" smtClean="0"/>
                  <a:t>SS</a:t>
                </a:r>
                <a:r>
                  <a:rPr lang="en-US" dirty="0" smtClean="0"/>
                  <a:t> of the subgroup means about the grand mean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𝑏𝑒𝑡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𝑤𝑖𝑡h𝑖𝑛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, the weighted </a:t>
                </a:r>
                <a:r>
                  <a:rPr lang="en-US" i="1" dirty="0" smtClean="0"/>
                  <a:t>SS</a:t>
                </a:r>
                <a:r>
                  <a:rPr lang="en-US" dirty="0" smtClean="0"/>
                  <a:t> of all effects about the grand mean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2444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18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Fixed-Effect Model within Subgroups: Method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Each source of variance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statistic) is evaluated with respect to the corresponding degrees of freedom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=CHIDIST(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𝑑𝑓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 smtClean="0"/>
                  <a:t>Which returns the exact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-value associated with each source of variance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96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52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Fixed-Effect Model within Subgroups: Method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5142720"/>
                  </p:ext>
                </p:extLst>
              </p:nvPr>
            </p:nvGraphicFramePr>
            <p:xfrm>
              <a:off x="1174443" y="1981200"/>
              <a:ext cx="6750357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2622"/>
                    <a:gridCol w="1479245"/>
                    <a:gridCol w="1479245"/>
                    <a:gridCol w="147924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Verdana" pitchFamily="34" charset="0"/>
                                    <a:cs typeface="Verdana" pitchFamily="34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Verdana" pitchFamily="34" charset="0"/>
                                    <a:cs typeface="Verdana" pitchFamily="34" charset="0"/>
                                  </a:rPr>
                                  <m:t>𝑑𝑓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Verdana" pitchFamily="34" charset="0"/>
                                    <a:cs typeface="Verdana" pitchFamily="34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A</a:t>
                          </a:r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8.4316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0.0770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B</a:t>
                          </a:r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4.5429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0.3375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Within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12.9745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8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0.1127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Between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13.4626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0.0002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Total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26.4371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0.0017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5142720"/>
                  </p:ext>
                </p:extLst>
              </p:nvPr>
            </p:nvGraphicFramePr>
            <p:xfrm>
              <a:off x="1174443" y="1981200"/>
              <a:ext cx="6750357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2622"/>
                    <a:gridCol w="1479245"/>
                    <a:gridCol w="1479245"/>
                    <a:gridCol w="147924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56379" r="-199588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57438" r="-100413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55967" b="-5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A</a:t>
                          </a:r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8.4316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0.0770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B</a:t>
                          </a:r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4.5429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0.3375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Within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12.9745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8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0.1127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Between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13.4626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0.0002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Total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26.4371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0.0017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0" y="4495800"/>
                <a:ext cx="480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Verdana" pitchFamily="34" charset="0"/>
                        <a:cs typeface="Verdana" pitchFamily="34" charset="0"/>
                      </a:rPr>
                      <m:t>𝑄</m:t>
                    </m:r>
                  </m:oMath>
                </a14:m>
                <a:r>
                  <a:rPr lang="en-US" sz="24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-test ANOVA table</a:t>
                </a:r>
                <a:endParaRPr lang="en-US" sz="24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495800"/>
                <a:ext cx="480060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2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34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Fixed-Effect Model within Subgroups: Method 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5" b="63361"/>
          <a:stretch/>
        </p:blipFill>
        <p:spPr bwMode="auto">
          <a:xfrm>
            <a:off x="533400" y="1600200"/>
            <a:ext cx="7792891" cy="260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62605" y="4915954"/>
            <a:ext cx="4046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Variance components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38220" y="2438400"/>
            <a:ext cx="1410180" cy="990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flipV="1">
            <a:off x="4685820" y="3429000"/>
            <a:ext cx="860278" cy="14869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46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Fixed-Effect Model within Subgroups: Method </a:t>
            </a:r>
            <a:r>
              <a:rPr lang="en-US" dirty="0" smtClean="0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Method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-test for heterogeneity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ach subgroup is the unit of analysis</a:t>
                </a:r>
              </a:p>
              <a:p>
                <a:pPr lvl="1"/>
                <a:r>
                  <a:rPr lang="en-US" dirty="0" smtClean="0"/>
                  <a:t>Subgroup summary effects and variances are tested for heterogeneity using the same method for testing the dispersion of single studies about the summary effect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03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Fixed-Effect Model within Subgroups: Method 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5" b="63361"/>
          <a:stretch/>
        </p:blipFill>
        <p:spPr bwMode="auto">
          <a:xfrm>
            <a:off x="533400" y="1600200"/>
            <a:ext cx="7792891" cy="260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953000" y="3124200"/>
            <a:ext cx="11430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57800" y="4915954"/>
                <a:ext cx="23660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Verdana" pitchFamily="34" charset="0"/>
                        <a:cs typeface="Verdana" pitchFamily="34" charset="0"/>
                      </a:rPr>
                      <m:t>𝑄</m:t>
                    </m:r>
                  </m:oMath>
                </a14:m>
                <a:r>
                  <a:rPr lang="en-US" sz="2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Verdana" pitchFamily="34" charset="0"/>
                        <a:cs typeface="Verdana" pitchFamily="34" charset="0"/>
                      </a:rPr>
                      <m:t>𝑑𝑓</m:t>
                    </m:r>
                  </m:oMath>
                </a14:m>
                <a:r>
                  <a:rPr lang="en-US" sz="2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Verdana" pitchFamily="34" charset="0"/>
                        <a:cs typeface="Verdana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915954"/>
                <a:ext cx="236609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0"/>
            <a:endCxn id="5" idx="4"/>
          </p:cNvCxnSpPr>
          <p:nvPr/>
        </p:nvCxnSpPr>
        <p:spPr>
          <a:xfrm flipH="1" flipV="1">
            <a:off x="5524500" y="3429000"/>
            <a:ext cx="916349" cy="14869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5800" y="3095226"/>
            <a:ext cx="8382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5638800"/>
            <a:ext cx="3483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Total between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>
            <a:stCxn id="13" idx="0"/>
            <a:endCxn id="12" idx="4"/>
          </p:cNvCxnSpPr>
          <p:nvPr/>
        </p:nvCxnSpPr>
        <p:spPr>
          <a:xfrm flipH="1" flipV="1">
            <a:off x="1104900" y="3400026"/>
            <a:ext cx="2008459" cy="22387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65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Magnitude of Subgroup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</a:p>
          <a:p>
            <a:endParaRPr lang="en-US" dirty="0"/>
          </a:p>
          <a:p>
            <a:r>
              <a:rPr lang="en-US" dirty="0" smtClean="0"/>
              <a:t>The 95% confidence interval is</a:t>
            </a:r>
          </a:p>
          <a:p>
            <a:endParaRPr lang="en-US" dirty="0"/>
          </a:p>
          <a:p>
            <a:r>
              <a:rPr lang="en-US" dirty="0" smtClean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43200" y="2133600"/>
                <a:ext cx="32558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𝐷𝑖𝑓𝑓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133600"/>
                <a:ext cx="325582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3453825"/>
                <a:ext cx="4044569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𝐷𝑖𝑓𝑓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3200" b="0" i="1" smtClean="0">
                          <a:latin typeface="Cambria Math"/>
                        </a:rPr>
                        <m:t>1.96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𝑆𝐸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𝐷𝑖𝑓𝑓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453825"/>
                <a:ext cx="4044569" cy="6242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4267200"/>
                <a:ext cx="4122924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𝐷𝑖𝑓𝑓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267200"/>
                <a:ext cx="4122924" cy="10944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99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Random-Effects Model with Separate Estimates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6915" r="-3481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all three methods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-test,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-test based on </a:t>
                </a:r>
                <a:r>
                  <a:rPr lang="en-US" dirty="0" smtClean="0"/>
                  <a:t>ANOVA,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-test </a:t>
                </a:r>
                <a:r>
                  <a:rPr lang="en-US" dirty="0" smtClean="0"/>
                  <a:t>for heterogeneity) the same computations are used, but with random-effects weights and a separate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for each subgroup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88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27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Random-Effects Model with Separate Estimates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6915" r="-3481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6" b="68672"/>
          <a:stretch/>
        </p:blipFill>
        <p:spPr bwMode="auto">
          <a:xfrm>
            <a:off x="457200" y="1621282"/>
            <a:ext cx="8229600" cy="200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724400" y="1981200"/>
            <a:ext cx="7620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57600" y="4152741"/>
                <a:ext cx="50292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Random-effects model with</a:t>
                </a:r>
                <a:b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separate estimates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152741"/>
                <a:ext cx="5029201" cy="861774"/>
              </a:xfrm>
              <a:prstGeom prst="rect">
                <a:avLst/>
              </a:prstGeom>
              <a:blipFill rotWithShape="1">
                <a:blip r:embed="rId4"/>
                <a:stretch>
                  <a:fillRect l="-1455" t="-3521" b="-1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0"/>
            <a:endCxn id="5" idx="4"/>
          </p:cNvCxnSpPr>
          <p:nvPr/>
        </p:nvCxnSpPr>
        <p:spPr>
          <a:xfrm flipH="1" flipV="1">
            <a:off x="5105400" y="2286000"/>
            <a:ext cx="1066801" cy="18667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4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Subgroup analyses</a:t>
            </a:r>
          </a:p>
          <a:p>
            <a:pPr lvl="1"/>
            <a:r>
              <a:rPr lang="en-US" dirty="0" smtClean="0"/>
              <a:t>In-class activity</a:t>
            </a:r>
          </a:p>
        </p:txBody>
      </p:sp>
    </p:spTree>
    <p:extLst>
      <p:ext uri="{BB962C8B-B14F-4D97-AF65-F5344CB8AC3E}">
        <p14:creationId xmlns:p14="http://schemas.microsoft.com/office/powerpoint/2010/main" val="33808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Random-Effects Model with </a:t>
                </a:r>
                <a:r>
                  <a:rPr lang="en-US" dirty="0" smtClean="0"/>
                  <a:t>Pooled Estimate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691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all three methods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/>
                  <a:t>-test,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-test based on ANOVA,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-test for heterogeneity) the same computations are used, but with random-effects weights and a </a:t>
                </a:r>
                <a:r>
                  <a:rPr lang="en-US" dirty="0" smtClean="0"/>
                  <a:t>pooled estimate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referred to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𝑤𝑖𝑡h𝑖𝑛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88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239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Random-Effects Model with </a:t>
                </a:r>
                <a:r>
                  <a:rPr lang="en-US" dirty="0" smtClean="0"/>
                  <a:t>Pooled Estimate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691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pooled estimate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𝑤𝑖𝑡h𝑖𝑛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, is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Where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2514600"/>
                <a:ext cx="5265672" cy="1389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𝑤𝑖𝑡h𝑖𝑛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𝑑𝑓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514600"/>
                <a:ext cx="5265672" cy="13896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68320" y="4642128"/>
                <a:ext cx="3608680" cy="1342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𝐶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320" y="4642128"/>
                <a:ext cx="3608680" cy="13424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91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Random-Effects Model with Pooled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691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27341910"/>
                  </p:ext>
                </p:extLst>
              </p:nvPr>
            </p:nvGraphicFramePr>
            <p:xfrm>
              <a:off x="1174443" y="1981200"/>
              <a:ext cx="6750357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2622"/>
                    <a:gridCol w="1479245"/>
                    <a:gridCol w="1479245"/>
                    <a:gridCol w="147924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Verdana" pitchFamily="34" charset="0"/>
                                    <a:cs typeface="Verdana" pitchFamily="34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Verdana" pitchFamily="34" charset="0"/>
                                    <a:cs typeface="Verdana" pitchFamily="34" charset="0"/>
                                  </a:rPr>
                                  <m:t>𝑑𝑓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Verdana" pitchFamily="34" charset="0"/>
                                    <a:cs typeface="Verdana" pitchFamily="34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A</a:t>
                          </a:r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8.4316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269.8413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B</a:t>
                          </a:r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4.5429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241.6667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Total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12.9745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8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511.5079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27341910"/>
                  </p:ext>
                </p:extLst>
              </p:nvPr>
            </p:nvGraphicFramePr>
            <p:xfrm>
              <a:off x="1174443" y="1981200"/>
              <a:ext cx="6750357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2622"/>
                    <a:gridCol w="1479245"/>
                    <a:gridCol w="1479245"/>
                    <a:gridCol w="147924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56379" r="-199588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57438" r="-10041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5596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A</a:t>
                          </a:r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8.4316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269.8413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B</a:t>
                          </a:r>
                          <a:endParaRPr lang="en-US" b="0" i="1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4.5429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241.6667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Total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12.9745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8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511.5079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0" y="4419600"/>
                <a:ext cx="6141553" cy="1027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𝑤𝑖𝑡h𝑖𝑛</m:t>
                          </m:r>
                        </m:sub>
                        <m:sup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12.9745−8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511.508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=0.00974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419600"/>
                <a:ext cx="6141553" cy="10275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575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Random-Effects Model with Pooled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691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5" b="63361"/>
          <a:stretch/>
        </p:blipFill>
        <p:spPr bwMode="auto">
          <a:xfrm>
            <a:off x="533400" y="1600200"/>
            <a:ext cx="7792891" cy="260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953000" y="2895600"/>
            <a:ext cx="91437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257800" y="4915954"/>
                <a:ext cx="17750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  <a:ea typeface="Verdana" pitchFamily="34" charset="0"/>
                        <a:cs typeface="Verdana" pitchFamily="34" charset="0"/>
                      </a:rPr>
                      <m:t>𝑄</m:t>
                    </m:r>
                  </m:oMath>
                </a14:m>
                <a:r>
                  <a:rPr lang="en-US" sz="2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Verdana" pitchFamily="34" charset="0"/>
                        <a:cs typeface="Verdana" pitchFamily="34" charset="0"/>
                      </a:rPr>
                      <m:t>𝑑𝑓</m:t>
                    </m:r>
                  </m:oMath>
                </a14:m>
                <a:endPara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915954"/>
                <a:ext cx="177503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0"/>
            <a:endCxn id="5" idx="4"/>
          </p:cNvCxnSpPr>
          <p:nvPr/>
        </p:nvCxnSpPr>
        <p:spPr>
          <a:xfrm flipH="1" flipV="1">
            <a:off x="5410185" y="3200400"/>
            <a:ext cx="735134" cy="17155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62000" y="2895600"/>
            <a:ext cx="6096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0" y="5410200"/>
            <a:ext cx="30475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A and B</a:t>
            </a:r>
            <a:b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Total within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>
            <a:stCxn id="13" idx="0"/>
            <a:endCxn id="12" idx="4"/>
          </p:cNvCxnSpPr>
          <p:nvPr/>
        </p:nvCxnSpPr>
        <p:spPr>
          <a:xfrm flipH="1" flipV="1">
            <a:off x="1066800" y="3200400"/>
            <a:ext cx="1828551" cy="2209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641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Random-Effects Model with </a:t>
                </a:r>
                <a:r>
                  <a:rPr lang="en-US" dirty="0" smtClean="0"/>
                  <a:t>Pooled Estimate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691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8" b="68666"/>
          <a:stretch/>
        </p:blipFill>
        <p:spPr bwMode="auto">
          <a:xfrm>
            <a:off x="457200" y="1600200"/>
            <a:ext cx="8275704" cy="201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724400" y="1981200"/>
            <a:ext cx="7620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57600" y="4152741"/>
                <a:ext cx="50292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Random-effects model with</a:t>
                </a:r>
                <a:b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pooled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152741"/>
                <a:ext cx="5029201" cy="861774"/>
              </a:xfrm>
              <a:prstGeom prst="rect">
                <a:avLst/>
              </a:prstGeom>
              <a:blipFill rotWithShape="1">
                <a:blip r:embed="rId4"/>
                <a:stretch>
                  <a:fillRect l="-1455" t="-3521" b="-1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1" idx="0"/>
            <a:endCxn id="10" idx="4"/>
          </p:cNvCxnSpPr>
          <p:nvPr/>
        </p:nvCxnSpPr>
        <p:spPr>
          <a:xfrm flipH="1" flipV="1">
            <a:off x="5105400" y="2286000"/>
            <a:ext cx="1066801" cy="18667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15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Random-Effects Model with </a:t>
                </a:r>
                <a:r>
                  <a:rPr lang="en-US" dirty="0" smtClean="0"/>
                  <a:t>Pooled Estimate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6915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14399" y="4152741"/>
                <a:ext cx="50292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Fixed-effect model for quantities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𝑡𝑜𝑡𝑎𝑙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Verdana" pitchFamily="34" charset="0"/>
                        <a:cs typeface="Verdana" pitchFamily="34" charset="0"/>
                      </a:rPr>
                      <m:t> (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Verdana" pitchFamily="34" charset="0"/>
                        <a:cs typeface="Verdana" pitchFamily="34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Verdana" pitchFamily="34" charset="0"/>
                        <a:cs typeface="Verdana" pitchFamily="34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endPara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152741"/>
                <a:ext cx="5029201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455" t="-3968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4" b="67664"/>
          <a:stretch/>
        </p:blipFill>
        <p:spPr bwMode="auto">
          <a:xfrm>
            <a:off x="457200" y="1611808"/>
            <a:ext cx="8153400" cy="204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724400" y="1981200"/>
            <a:ext cx="7620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1" idx="0"/>
            <a:endCxn id="10" idx="4"/>
          </p:cNvCxnSpPr>
          <p:nvPr/>
        </p:nvCxnSpPr>
        <p:spPr>
          <a:xfrm flipV="1">
            <a:off x="3429000" y="2286000"/>
            <a:ext cx="1676400" cy="18667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20846" y="5257800"/>
                <a:ext cx="188975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Verdana" pitchFamily="34" charset="0"/>
                            <a:cs typeface="Verdana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 </a:t>
                </a:r>
                <a:endPara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46" y="5257800"/>
                <a:ext cx="1889754" cy="430887"/>
              </a:xfrm>
              <a:prstGeom prst="rect">
                <a:avLst/>
              </a:prstGeom>
              <a:blipFill rotWithShape="1">
                <a:blip r:embed="rId5"/>
                <a:stretch>
                  <a:fillRect t="-8571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5105401" y="2743200"/>
            <a:ext cx="609599" cy="152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8" idx="0"/>
            <a:endCxn id="9" idx="4"/>
          </p:cNvCxnSpPr>
          <p:nvPr/>
        </p:nvCxnSpPr>
        <p:spPr>
          <a:xfrm flipH="1" flipV="1">
            <a:off x="5410201" y="2895600"/>
            <a:ext cx="2255522" cy="2362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1" y="3284041"/>
            <a:ext cx="609599" cy="152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8" idx="0"/>
            <a:endCxn id="14" idx="4"/>
          </p:cNvCxnSpPr>
          <p:nvPr/>
        </p:nvCxnSpPr>
        <p:spPr>
          <a:xfrm flipH="1" flipV="1">
            <a:off x="5410201" y="3436441"/>
            <a:ext cx="2255522" cy="18213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729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 of Explained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Unlike the traditional interpretation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(i.e., the ratio of explained variance to total variance),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as used in meta-analysis is interpreted as proportion of true variance to total variance explained by covariates</a:t>
                </a:r>
              </a:p>
              <a:p>
                <a:r>
                  <a:rPr lang="en-US" dirty="0"/>
                  <a:t>Computational model assumes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the same for all subgroups (i.e., pooled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976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 of Explained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 meta-analysis,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is the between-studies variance within subgroups divided by the total between-studies variance (within-subgroups plus between-subgroups)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0" y="4337328"/>
                <a:ext cx="3763338" cy="1225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=1−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𝑤𝑖𝑡h𝑖𝑛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𝑡𝑜𝑡𝑎𝑙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337328"/>
                <a:ext cx="3763338" cy="12252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266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8" b="68666"/>
          <a:stretch/>
        </p:blipFill>
        <p:spPr bwMode="auto">
          <a:xfrm>
            <a:off x="457200" y="1600200"/>
            <a:ext cx="8275704" cy="201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370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724400" y="1981200"/>
            <a:ext cx="7620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57600" y="4152741"/>
                <a:ext cx="50292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Random-effects model with</a:t>
                </a:r>
                <a:b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US" sz="2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pooled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152741"/>
                <a:ext cx="5029201" cy="861774"/>
              </a:xfrm>
              <a:prstGeom prst="rect">
                <a:avLst/>
              </a:prstGeom>
              <a:blipFill rotWithShape="1">
                <a:blip r:embed="rId4"/>
                <a:stretch>
                  <a:fillRect l="-1455" t="-3521" b="-1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1" idx="0"/>
            <a:endCxn id="10" idx="4"/>
          </p:cNvCxnSpPr>
          <p:nvPr/>
        </p:nvCxnSpPr>
        <p:spPr>
          <a:xfrm flipH="1" flipV="1">
            <a:off x="5105400" y="2286000"/>
            <a:ext cx="1066801" cy="18667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901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Calculating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85" b="61467"/>
          <a:stretch/>
        </p:blipFill>
        <p:spPr bwMode="auto">
          <a:xfrm>
            <a:off x="457200" y="1600200"/>
            <a:ext cx="8007404" cy="277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629400" y="3200400"/>
            <a:ext cx="4572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11266" y="5105400"/>
                <a:ext cx="1106007" cy="540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𝑡𝑜𝑡𝑎𝑙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266" y="5105400"/>
                <a:ext cx="1106007" cy="5402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6" idx="0"/>
            <a:endCxn id="4" idx="4"/>
          </p:cNvCxnSpPr>
          <p:nvPr/>
        </p:nvCxnSpPr>
        <p:spPr>
          <a:xfrm flipV="1">
            <a:off x="5564270" y="3505200"/>
            <a:ext cx="1293730" cy="16002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74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 Analyses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Three methods</a:t>
                </a:r>
              </a:p>
              <a:p>
                <a:pPr lvl="1"/>
                <a:r>
                  <a:rPr lang="en-US" dirty="0" smtClean="0"/>
                  <a:t>Method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-test</a:t>
                </a:r>
              </a:p>
              <a:p>
                <a:pPr lvl="1"/>
                <a:r>
                  <a:rPr lang="en-US" dirty="0" smtClean="0"/>
                  <a:t>Method 2: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-test based on ANOVA</a:t>
                </a:r>
              </a:p>
              <a:p>
                <a:pPr lvl="1"/>
                <a:r>
                  <a:rPr lang="en-US" dirty="0" smtClean="0"/>
                  <a:t>Method 3: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-test for heterogeneity</a:t>
                </a:r>
              </a:p>
              <a:p>
                <a:r>
                  <a:rPr lang="en-US" dirty="0" smtClean="0"/>
                  <a:t>All three methods are used to assess differences in subgroup effects relative to the precision of the difference</a:t>
                </a:r>
              </a:p>
              <a:p>
                <a:r>
                  <a:rPr lang="en-US" dirty="0" smtClean="0"/>
                  <a:t>All three are mathematically equivalent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072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Variance Explained by Subgroup Membership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2133600"/>
            <a:ext cx="7815263" cy="22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576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Effects in Subgroup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Depends on questions and the nature of data</a:t>
            </a:r>
          </a:p>
          <a:p>
            <a:r>
              <a:rPr lang="en-US" dirty="0" smtClean="0"/>
              <a:t>If question is one of superiority, best not to report a summary effect across subgroups</a:t>
            </a:r>
          </a:p>
          <a:p>
            <a:r>
              <a:rPr lang="en-US" dirty="0" smtClean="0"/>
              <a:t>If question is one of equivalence, a summary effect across subgroups may or may not be warranted</a:t>
            </a:r>
          </a:p>
          <a:p>
            <a:r>
              <a:rPr lang="en-US" dirty="0"/>
              <a:t>M</a:t>
            </a:r>
            <a:r>
              <a:rPr lang="en-US" dirty="0" smtClean="0"/>
              <a:t>ost important are substantive implications and what summary effect represents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07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Subgroup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models</a:t>
            </a:r>
          </a:p>
          <a:p>
            <a:pPr lvl="1"/>
            <a:r>
              <a:rPr lang="en-US" dirty="0" smtClean="0"/>
              <a:t>Fixed-effect analysis: Fixed-effect model within and across subgroups</a:t>
            </a:r>
          </a:p>
          <a:p>
            <a:pPr lvl="1"/>
            <a:r>
              <a:rPr lang="en-US" dirty="0" smtClean="0"/>
              <a:t>Mixed-effect analysis: Random-effects model within subgroups and fixed-effect model across subgroups (generally recommended model)</a:t>
            </a:r>
          </a:p>
          <a:p>
            <a:pPr lvl="1"/>
            <a:r>
              <a:rPr lang="en-US" dirty="0" smtClean="0"/>
              <a:t>Fully random-effects analysis: Random-effects model within and across subgroups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81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In-Class Activity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From the “Tutoring </a:t>
                </a:r>
                <a:r>
                  <a:rPr lang="en-US" dirty="0" err="1" smtClean="0"/>
                  <a:t>Subgroup.CMA</a:t>
                </a:r>
                <a:r>
                  <a:rPr lang="en-US" dirty="0" smtClean="0"/>
                  <a:t>” data set</a:t>
                </a:r>
              </a:p>
              <a:p>
                <a:pPr lvl="1"/>
                <a:r>
                  <a:rPr lang="en-US" dirty="0" smtClean="0"/>
                  <a:t>Using Method 1 (</a:t>
                </a:r>
                <a:r>
                  <a:rPr lang="en-US" i="1" dirty="0" smtClean="0"/>
                  <a:t>Z</a:t>
                </a:r>
                <a:r>
                  <a:rPr lang="en-US" dirty="0" smtClean="0"/>
                  <a:t>-test) calculate the mean difference,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, and the </a:t>
                </a:r>
                <a:r>
                  <a:rPr lang="en-US" i="1" dirty="0" smtClean="0"/>
                  <a:t>LL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UL</a:t>
                </a:r>
                <a:r>
                  <a:rPr lang="en-US" dirty="0" smtClean="0"/>
                  <a:t> of the mean difference between subgroups A and B for the fixed-effect model, random effects model with separate estimates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and random effects model with pooled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Calculate and interpret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 Analyses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computations for each of the three methods vary slightly depending on how subgroups are analyzed</a:t>
                </a:r>
              </a:p>
              <a:p>
                <a:pPr lvl="1"/>
                <a:r>
                  <a:rPr lang="en-US" dirty="0" smtClean="0"/>
                  <a:t>Fixed-effect model within subgroups</a:t>
                </a:r>
              </a:p>
              <a:p>
                <a:pPr lvl="1"/>
                <a:r>
                  <a:rPr lang="en-US" dirty="0" smtClean="0"/>
                  <a:t>Random-effects model </a:t>
                </a:r>
                <a:r>
                  <a:rPr lang="en-US" dirty="0"/>
                  <a:t>with </a:t>
                </a:r>
                <a:r>
                  <a:rPr lang="en-US" dirty="0" smtClean="0"/>
                  <a:t>separate estimates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Random-effects model with pooled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67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Subgroup Analyses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709069"/>
                  </p:ext>
                </p:extLst>
              </p:nvPr>
            </p:nvGraphicFramePr>
            <p:xfrm>
              <a:off x="457200" y="1981200"/>
              <a:ext cx="8229600" cy="229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/>
                    <a:gridCol w="1803400"/>
                    <a:gridCol w="1803400"/>
                    <a:gridCol w="1803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Model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Method 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Method 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Method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3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Fixed-effect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Random-effects with separate estimates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Verdana" pitchFamily="34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Random-effects with pooled estimate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Verdana" pitchFamily="34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Verdana" pitchFamily="34" charset="0"/>
                                      <a:cs typeface="Verdan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7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8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709069"/>
                  </p:ext>
                </p:extLst>
              </p:nvPr>
            </p:nvGraphicFramePr>
            <p:xfrm>
              <a:off x="457200" y="1981200"/>
              <a:ext cx="8229600" cy="229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/>
                    <a:gridCol w="1803400"/>
                    <a:gridCol w="1803400"/>
                    <a:gridCol w="1803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Model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Method 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Method 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Method</a:t>
                          </a:r>
                          <a:r>
                            <a:rPr lang="en-US" b="0" baseline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 3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Fixed-effect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2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3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84667" r="-191577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4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5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6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t="-263810" r="-191577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7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8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Verdana" pitchFamily="34" charset="0"/>
                              <a:ea typeface="Verdana" pitchFamily="34" charset="0"/>
                              <a:cs typeface="Verdana" pitchFamily="34" charset="0"/>
                            </a:rPr>
                            <a:t>9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Verdana" pitchFamily="34" charset="0"/>
                            <a:ea typeface="Verdana" pitchFamily="34" charset="0"/>
                            <a:cs typeface="Verdana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241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Fixed-Effect Model within Subgroups: Method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Method 1: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-test (similar to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-test in primary studies)</a:t>
                </a:r>
              </a:p>
              <a:p>
                <a:r>
                  <a:rPr lang="en-US" dirty="0"/>
                  <a:t>U</a:t>
                </a:r>
                <a:r>
                  <a:rPr lang="en-US" dirty="0" smtClean="0"/>
                  <a:t>sed when there are only two subgroups</a:t>
                </a:r>
              </a:p>
              <a:p>
                <a:pPr lvl="1"/>
                <a:r>
                  <a:rPr lang="en-US" dirty="0" smtClean="0"/>
                  <a:t>In the fixed-effect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are the true effects underlying groups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are the estimated effects with 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4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Fixed-Effect Model within Subgroups: Method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difference between the two effects is</a:t>
            </a:r>
          </a:p>
          <a:p>
            <a:endParaRPr lang="en-US" dirty="0"/>
          </a:p>
          <a:p>
            <a:r>
              <a:rPr lang="en-US" dirty="0" smtClean="0"/>
              <a:t>Which is tested as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43200" y="2667000"/>
                <a:ext cx="32558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𝐷𝑖𝑓𝑓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667000"/>
                <a:ext cx="3255828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3834825"/>
                <a:ext cx="2905411" cy="1167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𝐷𝑖𝑓𝑓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𝐷𝑖𝑓𝑓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𝑆𝐸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𝐷𝑖𝑓𝑓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834825"/>
                <a:ext cx="2905411" cy="11673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3200" y="5334000"/>
                <a:ext cx="4122924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𝐷𝑖𝑓𝑓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334000"/>
                <a:ext cx="4122924" cy="10944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7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Fixed-Effect Model within Subgroups: Method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</a:t>
            </a:r>
          </a:p>
          <a:p>
            <a:endParaRPr lang="en-US" dirty="0" smtClean="0"/>
          </a:p>
          <a:p>
            <a:r>
              <a:rPr lang="en-US" dirty="0" smtClean="0"/>
              <a:t>For a two-tailed test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=(1-(NORMDIST(ABS(Z))))*2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3542809"/>
                <a:ext cx="568771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𝑝</m:t>
                      </m:r>
                      <m:r>
                        <a:rPr lang="en-US" sz="3200" b="0" i="1" smtClean="0">
                          <a:latin typeface="Cambria Math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l-GR" sz="3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/>
                                    <m:t>|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𝑍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/>
                                    <m:t>| </m:t>
                                  </m:r>
                                </m:e>
                              </m:d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42809"/>
                <a:ext cx="5687711" cy="6481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7886" y="2133600"/>
                <a:ext cx="24647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 : 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886" y="2133600"/>
                <a:ext cx="246471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6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Fixed-Effect Model within Subgroups: Method 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5" b="63361"/>
          <a:stretch/>
        </p:blipFill>
        <p:spPr bwMode="auto">
          <a:xfrm>
            <a:off x="533400" y="1600200"/>
            <a:ext cx="7792891" cy="260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057400" y="2855745"/>
            <a:ext cx="4572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4646286"/>
                <a:ext cx="1922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and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6286"/>
                <a:ext cx="192257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7" idx="0"/>
            <a:endCxn id="6" idx="4"/>
          </p:cNvCxnSpPr>
          <p:nvPr/>
        </p:nvCxnSpPr>
        <p:spPr>
          <a:xfrm flipV="1">
            <a:off x="1799489" y="3160545"/>
            <a:ext cx="486511" cy="14857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780964" y="2855745"/>
            <a:ext cx="4572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77036" y="5130225"/>
                <a:ext cx="170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and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036" y="5130225"/>
                <a:ext cx="17057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0" idx="0"/>
            <a:endCxn id="9" idx="4"/>
          </p:cNvCxnSpPr>
          <p:nvPr/>
        </p:nvCxnSpPr>
        <p:spPr>
          <a:xfrm flipH="1" flipV="1">
            <a:off x="3009564" y="3160545"/>
            <a:ext cx="1920334" cy="19696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4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1408</Words>
  <Application>Microsoft Office PowerPoint</Application>
  <PresentationFormat>On-screen Show (4:3)</PresentationFormat>
  <Paragraphs>186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EVAL 6970: Meta-Analysis Subgroup Analysis</vt:lpstr>
      <vt:lpstr>Agenda</vt:lpstr>
      <vt:lpstr>Subgroup Analyses</vt:lpstr>
      <vt:lpstr>Subgroup Analyses</vt:lpstr>
      <vt:lpstr>Subgroup Analyses</vt:lpstr>
      <vt:lpstr>Fixed-Effect Model within Subgroups: Method 1</vt:lpstr>
      <vt:lpstr>Fixed-Effect Model within Subgroups: Method 1</vt:lpstr>
      <vt:lpstr>Fixed-Effect Model within Subgroups: Method 1</vt:lpstr>
      <vt:lpstr>Fixed-Effect Model within Subgroups: Method 1</vt:lpstr>
      <vt:lpstr>Fixed-Effect Model within Subgroups: Method 2</vt:lpstr>
      <vt:lpstr>Fixed-Effect Model within Subgroups: Method 2</vt:lpstr>
      <vt:lpstr>Fixed-Effect Model within Subgroups: Method 2</vt:lpstr>
      <vt:lpstr>Fixed-Effect Model within Subgroups: Method 2</vt:lpstr>
      <vt:lpstr>Fixed-Effect Model within Subgroups: Method 2</vt:lpstr>
      <vt:lpstr>Fixed-Effect Model within Subgroups: Method 3</vt:lpstr>
      <vt:lpstr>Fixed-Effect Model within Subgroups: Method 3</vt:lpstr>
      <vt:lpstr>Magnitude of Subgroup Differences</vt:lpstr>
      <vt:lpstr>Random-Effects Model with Separate Estimates of τ^2</vt:lpstr>
      <vt:lpstr>Random-Effects Model with Separate Estimates of τ^2</vt:lpstr>
      <vt:lpstr>Random-Effects Model with Pooled Estimate of τ^2</vt:lpstr>
      <vt:lpstr>Random-Effects Model with Pooled Estimate of τ^2</vt:lpstr>
      <vt:lpstr>Random-Effects Model with Pooled Estimate of τ^2</vt:lpstr>
      <vt:lpstr>Random-Effects Model with Pooled Estimate of τ^2</vt:lpstr>
      <vt:lpstr>Random-Effects Model with Pooled Estimate of τ^2</vt:lpstr>
      <vt:lpstr>Random-Effects Model with Pooled Estimate of τ^2</vt:lpstr>
      <vt:lpstr>Proportion of Explained Variance</vt:lpstr>
      <vt:lpstr>Proportion of Explained Variance</vt:lpstr>
      <vt:lpstr>Calculating R^2</vt:lpstr>
      <vt:lpstr>Calculating R^2</vt:lpstr>
      <vt:lpstr>Variance Explained by Subgroup Membership</vt:lpstr>
      <vt:lpstr>Summary Effects in Subgroup Analyses</vt:lpstr>
      <vt:lpstr>Models for Subgroup Analyses</vt:lpstr>
      <vt:lpstr>Today’s In-Class Activity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 6970: Meta-Analysis Introduction to Meta-Analysis</dc:title>
  <dc:creator>Chris</dc:creator>
  <cp:lastModifiedBy>WMU Faculty</cp:lastModifiedBy>
  <cp:revision>173</cp:revision>
  <cp:lastPrinted>2013-11-05T22:08:32Z</cp:lastPrinted>
  <dcterms:created xsi:type="dcterms:W3CDTF">2010-12-22T15:06:57Z</dcterms:created>
  <dcterms:modified xsi:type="dcterms:W3CDTF">2013-11-05T22:17:16Z</dcterms:modified>
</cp:coreProperties>
</file>