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312" r:id="rId5"/>
    <p:sldId id="303" r:id="rId6"/>
    <p:sldId id="304" r:id="rId7"/>
    <p:sldId id="313" r:id="rId8"/>
    <p:sldId id="307" r:id="rId9"/>
    <p:sldId id="308" r:id="rId10"/>
    <p:sldId id="309" r:id="rId11"/>
    <p:sldId id="314" r:id="rId12"/>
    <p:sldId id="311" r:id="rId13"/>
    <p:sldId id="317" r:id="rId14"/>
    <p:sldId id="315" r:id="rId15"/>
    <p:sldId id="316" r:id="rId16"/>
    <p:sldId id="301" r:id="rId17"/>
    <p:sldId id="30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1"/>
            <a:ext cx="7315200" cy="2457450"/>
          </a:xfrm>
        </p:spPr>
        <p:txBody>
          <a:bodyPr/>
          <a:lstStyle>
            <a:lvl1pPr algn="r">
              <a:defRPr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2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3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2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6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0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4B3B-E1FC-435B-AAD7-6F2E1A1F4235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2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EVAL 6970: Cost Analysis for Evaluation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7315200" cy="1752600"/>
          </a:xfrm>
        </p:spPr>
        <p:txBody>
          <a:bodyPr/>
          <a:lstStyle/>
          <a:p>
            <a:r>
              <a:rPr lang="en-US" sz="3000" dirty="0" smtClean="0"/>
              <a:t>Dr. Chris L. S. Coryn</a:t>
            </a:r>
          </a:p>
          <a:p>
            <a:r>
              <a:rPr lang="en-US" sz="3000" dirty="0" smtClean="0"/>
              <a:t>Nick Saxton</a:t>
            </a:r>
          </a:p>
          <a:p>
            <a:r>
              <a:rPr lang="en-US" sz="2400" dirty="0" smtClean="0"/>
              <a:t>Fall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03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costs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benefits of each alternative to its associated costs</a:t>
            </a:r>
          </a:p>
          <a:p>
            <a:pPr lvl="1"/>
            <a:r>
              <a:rPr lang="en-US" dirty="0" smtClean="0"/>
              <a:t>Nearly always requires ‘discounting’ as benefits and costs occur over time (the sum of discounted benefits and discounted costs)</a:t>
            </a:r>
          </a:p>
          <a:p>
            <a:r>
              <a:rPr lang="en-US" dirty="0" smtClean="0"/>
              <a:t>I prefer using the benefit-cost ratio (</a:t>
            </a:r>
            <a:r>
              <a:rPr lang="en-US" i="1" dirty="0" smtClean="0"/>
              <a:t>BCR</a:t>
            </a:r>
            <a:r>
              <a:rPr lang="en-US" dirty="0" smtClean="0"/>
              <a:t>) and net benefits (</a:t>
            </a:r>
            <a:r>
              <a:rPr lang="en-US" i="1" dirty="0" smtClean="0"/>
              <a:t>NB</a:t>
            </a:r>
            <a:r>
              <a:rPr lang="en-US" dirty="0" smtClean="0"/>
              <a:t>) methods to the internal rate of return (</a:t>
            </a:r>
            <a:r>
              <a:rPr lang="en-US" i="1" dirty="0" smtClean="0"/>
              <a:t>IRR</a:t>
            </a:r>
            <a:r>
              <a:rPr lang="en-US" dirty="0" smtClean="0"/>
              <a:t>), which has many practical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20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The formula for ‘discounting’ benefits (</a:t>
            </a:r>
            <a:r>
              <a:rPr lang="en-US" sz="4000" i="1" dirty="0" smtClean="0"/>
              <a:t>B</a:t>
            </a:r>
            <a:r>
              <a:rPr lang="en-US" sz="4000" dirty="0" smtClean="0"/>
              <a:t>) and costs (</a:t>
            </a:r>
            <a:r>
              <a:rPr lang="en-US" sz="4000" i="1" dirty="0" smtClean="0"/>
              <a:t>C</a:t>
            </a:r>
            <a:r>
              <a:rPr lang="en-US" sz="4000" dirty="0" smtClean="0"/>
              <a:t>) are presented on page 176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856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183458"/>
              </p:ext>
            </p:extLst>
          </p:nvPr>
        </p:nvGraphicFramePr>
        <p:xfrm>
          <a:off x="1219200" y="420733"/>
          <a:ext cx="6172200" cy="2275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9321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Benefits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Costs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932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Year</a:t>
                      </a:r>
                      <a:r>
                        <a:rPr lang="en-US" sz="1800" b="1" baseline="0" dirty="0" smtClean="0">
                          <a:solidFill>
                            <a:srgbClr val="FFFFFF"/>
                          </a:solidFill>
                        </a:rPr>
                        <a:t> 1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$0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$300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9321">
                <a:tc>
                  <a:txBody>
                    <a:bodyPr/>
                    <a:lstStyle/>
                    <a:p>
                      <a:pPr lvl="0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Year</a:t>
                      </a:r>
                      <a:r>
                        <a:rPr lang="en-US" sz="1800" b="0" baseline="0" dirty="0" smtClean="0">
                          <a:solidFill>
                            <a:srgbClr val="FFFFFF"/>
                          </a:solidFill>
                        </a:rPr>
                        <a:t> 2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$150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$0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9321">
                <a:tc>
                  <a:txBody>
                    <a:bodyPr/>
                    <a:lstStyle/>
                    <a:p>
                      <a:pPr lvl="0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Year 3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$150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$0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9321">
                <a:tc>
                  <a:txBody>
                    <a:bodyPr/>
                    <a:lstStyle/>
                    <a:p>
                      <a:pPr lvl="0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Year 4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$150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$0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932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Year 5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$150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$0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28956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Here, assuming a discount rate of 5%, the discounted sum of benefits = $531.89 (see formula, calculations, and example on page 176)</a:t>
            </a:r>
          </a:p>
          <a:p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1">
                    <a:lumMod val="75000"/>
                  </a:schemeClr>
                </a:solidFill>
              </a:rPr>
              <a:t>Costs, however, are not discounted as they occur only in the first year and = $300 </a:t>
            </a:r>
            <a:endParaRPr lang="en-US" sz="3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37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Note that ‘discounting’ is not necessary in the first year, or instance, of estimating either costs or benefits as one part of the term in the denominator is always = 0 (therefore, use the actual costs and actual benefits)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This will be important in the ‘Exercise’ later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7795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From these data, the benefit-cost ratio (</a:t>
            </a:r>
            <a:r>
              <a:rPr lang="en-US" sz="3600" i="1" dirty="0" smtClean="0"/>
              <a:t>BCR</a:t>
            </a:r>
            <a:r>
              <a:rPr lang="en-US" sz="3600" dirty="0" smtClean="0"/>
              <a:t>) is: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i="1" dirty="0" smtClean="0"/>
              <a:t>BCR</a:t>
            </a:r>
            <a:r>
              <a:rPr lang="en-US" sz="3600" dirty="0" smtClean="0"/>
              <a:t> = </a:t>
            </a:r>
            <a:r>
              <a:rPr lang="en-US" sz="3600" i="1" dirty="0" smtClean="0"/>
              <a:t>B</a:t>
            </a:r>
            <a:r>
              <a:rPr lang="en-US" sz="3600" dirty="0" smtClean="0"/>
              <a:t>/</a:t>
            </a:r>
            <a:r>
              <a:rPr lang="en-US" sz="3600" i="1" dirty="0" smtClean="0"/>
              <a:t>C</a:t>
            </a:r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dirty="0"/>
              <a:t>o</a:t>
            </a:r>
            <a:r>
              <a:rPr lang="en-US" sz="3600" dirty="0" smtClean="0"/>
              <a:t>r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i="1" dirty="0" smtClean="0"/>
              <a:t>BCR</a:t>
            </a:r>
            <a:r>
              <a:rPr lang="en-US" sz="3600" dirty="0" smtClean="0"/>
              <a:t> = $531.89/$300.00 = $1.77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6869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Expressed as net benefits (NB), the sum of benefits are: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i="1" dirty="0" smtClean="0"/>
              <a:t>NB</a:t>
            </a:r>
            <a:r>
              <a:rPr lang="en-US" sz="3600" dirty="0" smtClean="0"/>
              <a:t> = </a:t>
            </a:r>
            <a:r>
              <a:rPr lang="en-US" sz="3600" i="1" dirty="0" smtClean="0"/>
              <a:t>B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i="1" dirty="0" smtClean="0"/>
              <a:t>C</a:t>
            </a:r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dirty="0"/>
              <a:t>o</a:t>
            </a:r>
            <a:r>
              <a:rPr lang="en-US" sz="3600" dirty="0" smtClean="0"/>
              <a:t>r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i="1" dirty="0" smtClean="0"/>
              <a:t>NB</a:t>
            </a:r>
            <a:r>
              <a:rPr lang="en-US" sz="3600" dirty="0" smtClean="0"/>
              <a:t> = $531.89 - $300.00 = $251.89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8290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Activity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7677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Download the Excel file “Cost</a:t>
            </a:r>
            <a:r>
              <a:rPr lang="en-US" sz="4000" dirty="0" smtClean="0"/>
              <a:t>-Benefit Data </a:t>
            </a:r>
            <a:r>
              <a:rPr lang="en-US" sz="4000" dirty="0" smtClean="0"/>
              <a:t>Set” from the course website</a:t>
            </a:r>
          </a:p>
          <a:p>
            <a:pPr lvl="1"/>
            <a:r>
              <a:rPr lang="en-US" sz="3600" dirty="0" smtClean="0"/>
              <a:t>Estimate the benefit (</a:t>
            </a:r>
            <a:r>
              <a:rPr lang="en-US" sz="3600" i="1" dirty="0" smtClean="0"/>
              <a:t>B</a:t>
            </a:r>
            <a:r>
              <a:rPr lang="en-US" sz="3600" dirty="0" smtClean="0"/>
              <a:t>), cost (</a:t>
            </a:r>
            <a:r>
              <a:rPr lang="en-US" sz="3600" i="1" dirty="0" smtClean="0"/>
              <a:t>C</a:t>
            </a:r>
            <a:r>
              <a:rPr lang="en-US" sz="3600" dirty="0" smtClean="0"/>
              <a:t>), benefit-cost ratio (</a:t>
            </a:r>
            <a:r>
              <a:rPr lang="en-US" sz="3600" i="1" dirty="0" smtClean="0"/>
              <a:t>BCR</a:t>
            </a:r>
            <a:r>
              <a:rPr lang="en-US" sz="3600" dirty="0" smtClean="0"/>
              <a:t>), and net benefit (</a:t>
            </a:r>
            <a:r>
              <a:rPr lang="en-US" sz="3600" i="1" dirty="0" smtClean="0"/>
              <a:t>NB</a:t>
            </a:r>
            <a:r>
              <a:rPr lang="en-US" sz="3600" dirty="0" smtClean="0"/>
              <a:t>), for each alternative using discount rates of 3%, 5%, and 10%</a:t>
            </a:r>
          </a:p>
          <a:p>
            <a:pPr lvl="1"/>
            <a:r>
              <a:rPr lang="en-US" sz="3600" dirty="0" smtClean="0"/>
              <a:t>Interpret the results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469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</a:t>
            </a:r>
            <a:r>
              <a:rPr lang="en-US" dirty="0" smtClean="0"/>
              <a:t>-benefit analysis</a:t>
            </a:r>
            <a:endParaRPr lang="en-US" dirty="0" smtClean="0"/>
          </a:p>
          <a:p>
            <a:r>
              <a:rPr lang="en-US" dirty="0" smtClean="0"/>
              <a:t>Activity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529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Cost</a:t>
            </a:r>
            <a:r>
              <a:rPr lang="en-US" b="1" dirty="0" smtClean="0"/>
              <a:t>-benefit analysis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62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-graduate.jpg"/>
          <p:cNvPicPr>
            <a:picLocks noChangeAspect="1"/>
          </p:cNvPicPr>
          <p:nvPr/>
        </p:nvPicPr>
        <p:blipFill>
          <a:blip r:embed="rId2" cstate="print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26289"/>
            <a:ext cx="9372600" cy="76699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828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/>
              <a:t>“</a:t>
            </a:r>
            <a:r>
              <a:rPr lang="en-US" sz="4800" dirty="0" smtClean="0">
                <a:solidFill>
                  <a:srgbClr val="FF0000"/>
                </a:solidFill>
              </a:rPr>
              <a:t>What is the value of a graduate education?</a:t>
            </a:r>
            <a:r>
              <a:rPr lang="en-US" sz="4800" dirty="0" smtClean="0"/>
              <a:t>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5507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Many, but not all, benefits can be expressed in monetary units (e.g., lifetime earnings)</a:t>
            </a:r>
          </a:p>
          <a:p>
            <a:r>
              <a:rPr lang="en-US" dirty="0" smtClean="0"/>
              <a:t>Maximum ‘willingness-to-pay’ (</a:t>
            </a:r>
            <a:r>
              <a:rPr lang="en-US" i="1" dirty="0" smtClean="0"/>
              <a:t>WTP</a:t>
            </a:r>
            <a:r>
              <a:rPr lang="en-US" dirty="0" smtClean="0"/>
              <a:t>) is one means for expressing benefits in monetary units—though subject to many validity concerns</a:t>
            </a:r>
          </a:p>
          <a:p>
            <a:r>
              <a:rPr lang="en-US" dirty="0" smtClean="0"/>
              <a:t>When monetizing benefits, benefits for all relevant constituencies should be considered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2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valuing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 benefits from experimental, quasi-experimental, or correlational designs (relative to alternatives/controls)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 benefits using ‘contingent valuation’ (surveys designed to elicit </a:t>
            </a:r>
            <a:r>
              <a:rPr lang="en-US" i="1" dirty="0" smtClean="0"/>
              <a:t>WTP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‘Observed behavior’ (based on actual economic decisions rather than reported </a:t>
            </a:r>
            <a:r>
              <a:rPr lang="en-US" i="1" dirty="0" smtClean="0"/>
              <a:t>WTP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403538"/>
              </p:ext>
            </p:extLst>
          </p:nvPr>
        </p:nvGraphicFramePr>
        <p:xfrm>
          <a:off x="457200" y="304800"/>
          <a:ext cx="8229600" cy="6235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07398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Benefits (+) and Costs (-) From the Perspective of</a:t>
                      </a:r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67206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Program Participants</a:t>
                      </a:r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Other Members of Society</a:t>
                      </a:r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Total</a:t>
                      </a:r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39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Benefits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398">
                <a:tc>
                  <a:txBody>
                    <a:bodyPr/>
                    <a:lstStyle/>
                    <a:p>
                      <a:pPr lvl="1"/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Earnings gained</a:t>
                      </a:r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+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+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0294">
                <a:tc>
                  <a:txBody>
                    <a:bodyPr/>
                    <a:lstStyle/>
                    <a:p>
                      <a:pPr lvl="1"/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Reduced costs of </a:t>
                      </a:r>
                      <a:r>
                        <a:rPr lang="en-US" sz="1600" b="0" dirty="0" err="1" smtClean="0">
                          <a:solidFill>
                            <a:srgbClr val="FFFFFF"/>
                          </a:solidFill>
                        </a:rPr>
                        <a:t>nonexperimental</a:t>
                      </a:r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 services</a:t>
                      </a:r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+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+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39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Transfers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206">
                <a:tc>
                  <a:txBody>
                    <a:bodyPr/>
                    <a:lstStyle/>
                    <a:p>
                      <a:pPr lvl="1"/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Reduced welfare benefits</a:t>
                      </a:r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-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+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398">
                <a:tc>
                  <a:txBody>
                    <a:bodyPr/>
                    <a:lstStyle/>
                    <a:p>
                      <a:pPr lvl="1"/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Wage subsidies</a:t>
                      </a:r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+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-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39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Costs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206">
                <a:tc>
                  <a:txBody>
                    <a:bodyPr/>
                    <a:lstStyle/>
                    <a:p>
                      <a:pPr lvl="1"/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Operational program costs</a:t>
                      </a:r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-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-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7206">
                <a:tc>
                  <a:txBody>
                    <a:bodyPr/>
                    <a:lstStyle/>
                    <a:p>
                      <a:pPr lvl="1"/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Forgone leisure and home production</a:t>
                      </a:r>
                      <a:endParaRPr lang="en-US" sz="16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-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-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39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Net benefits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+/-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+/-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+/-</a:t>
                      </a:r>
                      <a:endParaRPr lang="en-US" sz="1800" b="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35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iscounting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Premised on the same rationale as that used for cost-effectiveness analysis</a:t>
            </a:r>
          </a:p>
          <a:p>
            <a:r>
              <a:rPr lang="en-US" dirty="0" smtClean="0"/>
              <a:t>Essentially, early investments accrue greater financial benefits than later investments</a:t>
            </a:r>
          </a:p>
          <a:p>
            <a:pPr lvl="1"/>
            <a:r>
              <a:rPr lang="en-US" dirty="0" smtClean="0"/>
              <a:t>Money invested earlier is of greater ‘value’ than money invested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2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Analyzing the distribution of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r>
              <a:rPr lang="en-US" dirty="0" smtClean="0"/>
              <a:t>As with cost-effectiveness analysis, benefits should be (if appropriate) disaggregated over relevant subgroups</a:t>
            </a:r>
          </a:p>
          <a:p>
            <a:r>
              <a:rPr lang="en-US" dirty="0" smtClean="0"/>
              <a:t>If necessary and appropriate, benefit-cost ratios should be estimated (1) overall and (2) for each subgroup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8587</TotalTime>
  <Words>661</Words>
  <Application>Microsoft Macintosh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EVAL 6970: Cost Analysis for Evaluation</vt:lpstr>
      <vt:lpstr>Agenda</vt:lpstr>
      <vt:lpstr>Cost-benefit analysis</vt:lpstr>
      <vt:lpstr>PowerPoint Presentation</vt:lpstr>
      <vt:lpstr>The concept of benefits</vt:lpstr>
      <vt:lpstr>Methods of valuing benefits</vt:lpstr>
      <vt:lpstr>PowerPoint Presentation</vt:lpstr>
      <vt:lpstr>Discounting benefits</vt:lpstr>
      <vt:lpstr>Analyzing the distribution of benefits</vt:lpstr>
      <vt:lpstr>Combining costs and benefits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 6000: Foundations of Evaluation</dc:title>
  <dc:creator>Chris</dc:creator>
  <cp:lastModifiedBy>Chris Coryn</cp:lastModifiedBy>
  <cp:revision>359</cp:revision>
  <dcterms:created xsi:type="dcterms:W3CDTF">2011-09-11T18:05:53Z</dcterms:created>
  <dcterms:modified xsi:type="dcterms:W3CDTF">2014-11-05T15:41:53Z</dcterms:modified>
</cp:coreProperties>
</file>