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1" r:id="rId4"/>
    <p:sldId id="358" r:id="rId5"/>
    <p:sldId id="366" r:id="rId6"/>
    <p:sldId id="367" r:id="rId7"/>
    <p:sldId id="359" r:id="rId8"/>
    <p:sldId id="365" r:id="rId9"/>
    <p:sldId id="369" r:id="rId10"/>
    <p:sldId id="362" r:id="rId11"/>
    <p:sldId id="364" r:id="rId12"/>
    <p:sldId id="363" r:id="rId13"/>
    <p:sldId id="360" r:id="rId14"/>
    <p:sldId id="328" r:id="rId15"/>
    <p:sldId id="368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723CC12-0CD0-4CA4-8F0B-1BE332B3B936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D0526D-0096-4FB1-8457-8638E69FB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0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723CC12-0CD0-4CA4-8F0B-1BE332B3B936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D0526D-0096-4FB1-8457-8638E69FB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EVAL 6970: Meta-Analysis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Meta-Regression and Complex Data Structures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Chris L. S. Coryn</a:t>
            </a:r>
          </a:p>
          <a:p>
            <a:r>
              <a:rPr lang="en-US" sz="2800" dirty="0" smtClean="0"/>
              <a:t>Spring 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 of Covariate Explained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meta-analysis, the total variance includes both variance within studies and between studies</a:t>
            </a:r>
          </a:p>
          <a:p>
            <a:r>
              <a:rPr lang="en-US" dirty="0" smtClean="0"/>
              <a:t>Study-level covariates explain only the between-studies portion of the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613082"/>
                <a:ext cx="4549643" cy="1254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𝑢𝑛𝑒𝑥𝑝𝑙𝑎𝑖𝑛𝑒𝑑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13082"/>
                <a:ext cx="4549643" cy="1254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7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7" b="78017"/>
          <a:stretch/>
        </p:blipFill>
        <p:spPr bwMode="auto">
          <a:xfrm>
            <a:off x="457200" y="1600200"/>
            <a:ext cx="7820425" cy="17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2819400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94792" y="4343400"/>
                <a:ext cx="1106008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𝑡𝑜𝑡𝑎𝑙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92" y="4343400"/>
                <a:ext cx="1106008" cy="540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V="1">
            <a:off x="5847796" y="3124200"/>
            <a:ext cx="857804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" y="5250924"/>
            <a:ext cx="61629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Use the fixed-effect meta-analysis results</a:t>
            </a:r>
            <a:br>
              <a:rPr lang="en-US" sz="2800" dirty="0" smtClean="0"/>
            </a:br>
            <a:r>
              <a:rPr lang="en-US" sz="2800" dirty="0" smtClean="0"/>
              <a:t>(not meta-regression results)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9" idx="0"/>
            <a:endCxn id="13" idx="4"/>
          </p:cNvCxnSpPr>
          <p:nvPr/>
        </p:nvCxnSpPr>
        <p:spPr>
          <a:xfrm flipH="1" flipV="1">
            <a:off x="762000" y="3124200"/>
            <a:ext cx="2852853" cy="21267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3400" y="2819400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059" b="64840"/>
          <a:stretch/>
        </p:blipFill>
        <p:spPr bwMode="auto">
          <a:xfrm>
            <a:off x="457200" y="1620050"/>
            <a:ext cx="5257800" cy="350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3581400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0800" y="5273583"/>
                <a:ext cx="2096022" cy="593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𝑢𝑛𝑒𝑥𝑝𝑙𝑎𝑖𝑛𝑒𝑑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273583"/>
                <a:ext cx="2096022" cy="5938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2133600" y="3886200"/>
            <a:ext cx="1505211" cy="13873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400" y="2362200"/>
            <a:ext cx="28194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5333" y="3749583"/>
            <a:ext cx="43190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Results from random-effects</a:t>
            </a:r>
            <a:br>
              <a:rPr lang="en-US" sz="2800" dirty="0" smtClean="0"/>
            </a:br>
            <a:r>
              <a:rPr lang="en-US" sz="2800" dirty="0" smtClean="0"/>
              <a:t>meta-regression using</a:t>
            </a:r>
            <a:br>
              <a:rPr lang="en-US" sz="2800" dirty="0" smtClean="0"/>
            </a:br>
            <a:r>
              <a:rPr lang="en-US" sz="2800" dirty="0" smtClean="0"/>
              <a:t>method of moments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10" idx="0"/>
            <a:endCxn id="9" idx="4"/>
          </p:cNvCxnSpPr>
          <p:nvPr/>
        </p:nvCxnSpPr>
        <p:spPr>
          <a:xfrm flipH="1" flipV="1">
            <a:off x="1943100" y="2743200"/>
            <a:ext cx="4431767" cy="10063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64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Explained by Covariate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7" y="2209800"/>
            <a:ext cx="797898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6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First In-Class Activity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From the “BCG Meta-</a:t>
                </a:r>
                <a:r>
                  <a:rPr lang="en-US" dirty="0" err="1" smtClean="0"/>
                  <a:t>Regression.CMA</a:t>
                </a:r>
                <a:r>
                  <a:rPr lang="en-US" dirty="0" smtClean="0"/>
                  <a:t>” data set</a:t>
                </a:r>
              </a:p>
              <a:p>
                <a:pPr lvl="1"/>
                <a:r>
                  <a:rPr lang="en-US" dirty="0" smtClean="0"/>
                  <a:t>Using a risk ratio as the effect size, conduct a </a:t>
                </a:r>
                <a:r>
                  <a:rPr lang="en-US" dirty="0" smtClean="0"/>
                  <a:t>random-effects </a:t>
                </a:r>
                <a:r>
                  <a:rPr lang="en-US" dirty="0"/>
                  <a:t>meta-regression </a:t>
                </a:r>
                <a:r>
                  <a:rPr lang="en-US" dirty="0" smtClean="0"/>
                  <a:t>(with method </a:t>
                </a:r>
                <a:r>
                  <a:rPr lang="en-US" dirty="0"/>
                  <a:t>of moments</a:t>
                </a:r>
                <a:r>
                  <a:rPr lang="en-US" dirty="0" smtClean="0"/>
                  <a:t>) regressing latitude on the risk ratio</a:t>
                </a:r>
              </a:p>
              <a:p>
                <a:pPr lvl="1"/>
                <a:r>
                  <a:rPr lang="en-US" dirty="0" smtClean="0"/>
                  <a:t>Write the regression equation, calculate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-test to estimate the impact of the slope</a:t>
                </a:r>
                <a:r>
                  <a:rPr lang="en-US" dirty="0"/>
                  <a:t>, compute the </a:t>
                </a:r>
                <a:r>
                  <a:rPr lang="en-US" i="1" dirty="0"/>
                  <a:t>LL</a:t>
                </a:r>
                <a:r>
                  <a:rPr lang="en-US" dirty="0"/>
                  <a:t> and </a:t>
                </a:r>
                <a:r>
                  <a:rPr lang="en-US" i="1" dirty="0"/>
                  <a:t>UL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and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Interpret and explain the results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categories of complex data structures</a:t>
            </a:r>
          </a:p>
          <a:p>
            <a:pPr lvl="1"/>
            <a:r>
              <a:rPr lang="en-US" dirty="0" smtClean="0"/>
              <a:t>Independent subgroups within a study</a:t>
            </a:r>
          </a:p>
          <a:p>
            <a:pPr lvl="1"/>
            <a:r>
              <a:rPr lang="en-US" dirty="0" smtClean="0"/>
              <a:t>Multiple outcomes or time-points within a study</a:t>
            </a:r>
          </a:p>
          <a:p>
            <a:pPr lvl="1"/>
            <a:r>
              <a:rPr lang="en-US" dirty="0" smtClean="0"/>
              <a:t>Multiple comparisons within a study</a:t>
            </a:r>
          </a:p>
          <a:p>
            <a:r>
              <a:rPr lang="en-US" dirty="0" smtClean="0"/>
              <a:t>The first two are </a:t>
            </a:r>
            <a:r>
              <a:rPr lang="en-US" dirty="0" smtClean="0"/>
              <a:t>(relatively) easily </a:t>
            </a:r>
            <a:r>
              <a:rPr lang="en-US" dirty="0" smtClean="0"/>
              <a:t>handled in Comprehensive Meta-Analysis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4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Subgroups within a Study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When two or more independent subgroups </a:t>
                </a:r>
                <a:r>
                  <a:rPr lang="en-US" dirty="0" smtClean="0"/>
                  <a:t>(each of which </a:t>
                </a:r>
                <a:r>
                  <a:rPr lang="en-US" dirty="0" smtClean="0"/>
                  <a:t>contribute unique information) are reported within the same </a:t>
                </a:r>
                <a:r>
                  <a:rPr lang="en-US" dirty="0" smtClean="0"/>
                  <a:t>study, the options are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Compare effects between subgroups</a:t>
                </a:r>
              </a:p>
              <a:p>
                <a:pPr lvl="2"/>
                <a:r>
                  <a:rPr lang="en-US" b="0" dirty="0" smtClean="0"/>
                  <a:t>For two subgroups,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-test</a:t>
                </a:r>
              </a:p>
              <a:p>
                <a:pPr lvl="2"/>
                <a:r>
                  <a:rPr lang="en-US" dirty="0" smtClean="0"/>
                  <a:t>For two or more subgroups,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-test based on </a:t>
                </a:r>
                <a:r>
                  <a:rPr lang="en-US" dirty="0" smtClean="0"/>
                  <a:t>ANOVA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test for heterogeneity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Compute a summary effect for all </a:t>
                </a:r>
                <a:r>
                  <a:rPr lang="en-US" dirty="0" smtClean="0"/>
                  <a:t>subgroups combined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27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Across Subgroups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Option 1a (effect size is computed within subgroups)</a:t>
            </a:r>
          </a:p>
          <a:p>
            <a:pPr lvl="1"/>
            <a:r>
              <a:rPr lang="en-US" dirty="0" smtClean="0"/>
              <a:t>Treat each subgroup as a separate study</a:t>
            </a:r>
          </a:p>
          <a:p>
            <a:pPr lvl="2"/>
            <a:r>
              <a:rPr lang="en-US" dirty="0" smtClean="0"/>
              <a:t>Interest is in </a:t>
            </a:r>
            <a:r>
              <a:rPr lang="en-US" dirty="0" smtClean="0"/>
              <a:t>between-subgroup </a:t>
            </a:r>
            <a:r>
              <a:rPr lang="en-US" dirty="0" smtClean="0"/>
              <a:t>variation</a:t>
            </a:r>
          </a:p>
          <a:p>
            <a:r>
              <a:rPr lang="en-US" dirty="0" smtClean="0"/>
              <a:t>Option 1b </a:t>
            </a:r>
            <a:r>
              <a:rPr lang="en-US" dirty="0"/>
              <a:t>(effect size is computed within </a:t>
            </a:r>
            <a:r>
              <a:rPr lang="en-US" dirty="0" smtClean="0"/>
              <a:t>studies)</a:t>
            </a:r>
          </a:p>
          <a:p>
            <a:pPr lvl="1"/>
            <a:r>
              <a:rPr lang="en-US" dirty="0" smtClean="0"/>
              <a:t>Compute a composite score and use the composite score for each study as the unit of analysis</a:t>
            </a:r>
          </a:p>
          <a:p>
            <a:pPr lvl="2"/>
            <a:r>
              <a:rPr lang="en-US" dirty="0" smtClean="0"/>
              <a:t>Interest is in between-study </a:t>
            </a:r>
            <a:r>
              <a:rPr lang="en-US" dirty="0" smtClean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403635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Across Subgroups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2 (</a:t>
            </a:r>
            <a:r>
              <a:rPr lang="en-US" dirty="0" smtClean="0"/>
              <a:t>ignore </a:t>
            </a:r>
            <a:r>
              <a:rPr lang="en-US" dirty="0" smtClean="0"/>
              <a:t>subgroup membership)</a:t>
            </a:r>
          </a:p>
          <a:p>
            <a:pPr lvl="1"/>
            <a:r>
              <a:rPr lang="en-US" dirty="0" smtClean="0"/>
              <a:t>Collapse across subgroups to compute a summary effect size and variance</a:t>
            </a:r>
          </a:p>
          <a:p>
            <a:pPr lvl="1"/>
            <a:r>
              <a:rPr lang="en-US" dirty="0" smtClean="0"/>
              <a:t>Subgroup membership is considered </a:t>
            </a:r>
            <a:r>
              <a:rPr lang="en-US" dirty="0" smtClean="0"/>
              <a:t>unimportant and is ignored (and its variance is not part of the summary effect size or standard error)</a:t>
            </a:r>
            <a:endParaRPr lang="en-US" dirty="0" smtClean="0"/>
          </a:p>
          <a:p>
            <a:pPr lvl="1"/>
            <a:r>
              <a:rPr lang="en-US" dirty="0" smtClean="0"/>
              <a:t>Essentially a </a:t>
            </a:r>
            <a:r>
              <a:rPr lang="en-US" dirty="0" smtClean="0"/>
              <a:t>main effect </a:t>
            </a:r>
            <a:r>
              <a:rPr lang="en-US" dirty="0" smtClean="0"/>
              <a:t>meta-analysis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0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Outcomes or Time-Points within 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a study reports data on more than one outcome, or </a:t>
            </a:r>
            <a:r>
              <a:rPr lang="en-US" dirty="0" smtClean="0"/>
              <a:t>over more </a:t>
            </a:r>
            <a:r>
              <a:rPr lang="en-US" dirty="0" smtClean="0"/>
              <a:t>than one time-point, where outcomes or time-points are based on the same participants (i.e., </a:t>
            </a:r>
            <a:r>
              <a:rPr lang="en-US" dirty="0" smtClean="0"/>
              <a:t>dependent), the options are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a composite effect size accounting for the correlation between outcomes or time-points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a difference between outcomes or time-points accounting for the correlation between outcomes or </a:t>
            </a:r>
            <a:r>
              <a:rPr lang="en-US" dirty="0" smtClean="0"/>
              <a:t>time-points</a:t>
            </a:r>
          </a:p>
        </p:txBody>
      </p:sp>
    </p:spTree>
    <p:extLst>
      <p:ext uri="{BB962C8B-B14F-4D97-AF65-F5344CB8AC3E}">
        <p14:creationId xmlns:p14="http://schemas.microsoft.com/office/powerpoint/2010/main" val="311736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Meta-regression</a:t>
            </a:r>
          </a:p>
          <a:p>
            <a:pPr lvl="1"/>
            <a:r>
              <a:rPr lang="en-US" dirty="0" smtClean="0"/>
              <a:t>In-class activity</a:t>
            </a:r>
          </a:p>
          <a:p>
            <a:r>
              <a:rPr lang="en-US" dirty="0" smtClean="0"/>
              <a:t>Complex data structures</a:t>
            </a:r>
          </a:p>
          <a:p>
            <a:pPr lvl="1"/>
            <a:r>
              <a:rPr lang="en-US" dirty="0" smtClean="0"/>
              <a:t>In-class activity</a:t>
            </a:r>
          </a:p>
        </p:txBody>
      </p:sp>
    </p:spTree>
    <p:extLst>
      <p:ext uri="{BB962C8B-B14F-4D97-AF65-F5344CB8AC3E}">
        <p14:creationId xmlns:p14="http://schemas.microsoft.com/office/powerpoint/2010/main" val="33808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Outcomes or Time-Points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size for two outcomes or time-points is computed as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variance of the combined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2719483"/>
                <a:ext cx="296869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19483"/>
                <a:ext cx="2968698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4532343"/>
                <a:ext cx="5777031" cy="1106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+2</m:t>
                      </m:r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532343"/>
                <a:ext cx="5777031" cy="1106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1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Outcomes or Time-Points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 more than two outcomes or time-points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variance of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168" y="2286000"/>
                <a:ext cx="2972032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168" y="2286000"/>
                <a:ext cx="2972032" cy="1677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4532343"/>
                <a:ext cx="7508594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rad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32343"/>
                <a:ext cx="7508594" cy="1677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23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Outcomes or Time-Points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problem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often</a:t>
                </a:r>
                <a:r>
                  <a:rPr lang="en-US" dirty="0" smtClean="0"/>
                  <a:t> is not known (e.g., not reported in a study)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unknown, the only solution is to use a plausible value or range of values (sensitivity)</a:t>
                </a:r>
              </a:p>
              <a:p>
                <a:pPr lvl="1"/>
                <a:r>
                  <a:rPr lang="en-US" dirty="0" smtClean="0"/>
                  <a:t>Similarity (or dissimilarity) of outcomes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ime elapsed between time-points and stability of relative scores over time</a:t>
                </a:r>
              </a:p>
              <a:p>
                <a:r>
                  <a:rPr lang="en-US" dirty="0" smtClean="0"/>
                  <a:t>By default, Comprehensive Meta-Analysis 2.0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to 1.00 (which may overestimate the variance and underestimate precision)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156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39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Outcomes or Time-Points within 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size for the difference between two </a:t>
            </a:r>
            <a:r>
              <a:rPr lang="en-US" dirty="0" smtClean="0"/>
              <a:t>outcomes or time-points </a:t>
            </a:r>
            <a:r>
              <a:rPr lang="en-US" dirty="0" smtClean="0"/>
              <a:t>is computed </a:t>
            </a:r>
            <a:r>
              <a:rPr lang="en-US" dirty="0" smtClean="0"/>
              <a:t>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67000" y="3338190"/>
                <a:ext cx="2890535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𝑑𝑖𝑓𝑓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338190"/>
                <a:ext cx="2890535" cy="6242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52600" y="5001533"/>
                <a:ext cx="578055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𝑑𝑖𝑓𝑓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−2</m:t>
                      </m:r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01533"/>
                <a:ext cx="5780557" cy="1094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Outcomes or Time-Points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As before, the problem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often</a:t>
                </a:r>
                <a:r>
                  <a:rPr lang="en-US" dirty="0" smtClean="0"/>
                  <a:t> is not known (e.g., not reported in a study)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is unknown, the only solution is to use a plausible value or range of values (sensitivity)</a:t>
                </a:r>
              </a:p>
              <a:p>
                <a:r>
                  <a:rPr lang="en-US" dirty="0" smtClean="0"/>
                  <a:t>By default, Comprehensive Meta-Analysis 2.0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to 0.00 (which may overestimate the variance and underestimate precision of the difference)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908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9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</a:t>
            </a:r>
            <a:r>
              <a:rPr lang="en-US" dirty="0"/>
              <a:t>C</a:t>
            </a:r>
            <a:r>
              <a:rPr lang="en-US" dirty="0" smtClean="0"/>
              <a:t>omparisons within 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a study reports multiple </a:t>
            </a:r>
            <a:r>
              <a:rPr lang="en-US" dirty="0" smtClean="0"/>
              <a:t>comparisons </a:t>
            </a:r>
            <a:r>
              <a:rPr lang="en-US" dirty="0" smtClean="0"/>
              <a:t>between more than </a:t>
            </a:r>
            <a:r>
              <a:rPr lang="en-US" dirty="0" smtClean="0"/>
              <a:t>two (dependent) </a:t>
            </a:r>
            <a:r>
              <a:rPr lang="en-US" dirty="0" smtClean="0"/>
              <a:t>groups (e.g., </a:t>
            </a:r>
            <a:r>
              <a:rPr lang="en-US" dirty="0" smtClean="0"/>
              <a:t>treatment variant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dirty="0" smtClean="0"/>
              <a:t>treatment variant </a:t>
            </a:r>
            <a:r>
              <a:rPr lang="en-US" i="1" dirty="0" smtClean="0"/>
              <a:t>B</a:t>
            </a:r>
            <a:r>
              <a:rPr lang="en-US" dirty="0" smtClean="0"/>
              <a:t>, and control group </a:t>
            </a:r>
            <a:r>
              <a:rPr lang="en-US" i="1" dirty="0" smtClean="0"/>
              <a:t>C</a:t>
            </a:r>
            <a:r>
              <a:rPr lang="en-US" dirty="0" smtClean="0"/>
              <a:t>), the options are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a summary effect for the active intervention (combing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) versus control (</a:t>
            </a:r>
            <a:r>
              <a:rPr lang="en-US" i="1" dirty="0" smtClean="0"/>
              <a:t>C</a:t>
            </a:r>
            <a:r>
              <a:rPr lang="en-US" dirty="0" smtClean="0"/>
              <a:t>); the same as option 2 for independent subgroups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a difference for interventions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B </a:t>
            </a:r>
            <a:r>
              <a:rPr lang="en-US" dirty="0" smtClean="0"/>
              <a:t>(ignoring </a:t>
            </a:r>
            <a:r>
              <a:rPr lang="en-US" i="1" dirty="0" smtClean="0"/>
              <a:t>C</a:t>
            </a:r>
            <a:r>
              <a:rPr lang="en-US" dirty="0" smtClean="0"/>
              <a:t>)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1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Second In-Class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</a:t>
            </a:r>
            <a:r>
              <a:rPr lang="en-US" dirty="0"/>
              <a:t>“</a:t>
            </a:r>
            <a:r>
              <a:rPr lang="en-US" dirty="0" smtClean="0"/>
              <a:t>Complex Data Structures Multiple Outcomes or Time-</a:t>
            </a:r>
            <a:r>
              <a:rPr lang="en-US" dirty="0" err="1" smtClean="0"/>
              <a:t>Points.CMA</a:t>
            </a:r>
            <a:r>
              <a:rPr lang="en-US" dirty="0" smtClean="0"/>
              <a:t>” data set</a:t>
            </a:r>
          </a:p>
          <a:p>
            <a:pPr lvl="1"/>
            <a:r>
              <a:rPr lang="en-US" dirty="0" smtClean="0"/>
              <a:t>Conduct </a:t>
            </a:r>
            <a:r>
              <a:rPr lang="en-US" dirty="0" smtClean="0"/>
              <a:t>fixed-effect </a:t>
            </a:r>
            <a:r>
              <a:rPr lang="en-US" dirty="0" smtClean="0"/>
              <a:t>analyses (1) using </a:t>
            </a:r>
            <a:r>
              <a:rPr lang="en-US" dirty="0" smtClean="0"/>
              <a:t>composite </a:t>
            </a:r>
            <a:r>
              <a:rPr lang="en-US" dirty="0"/>
              <a:t>effect </a:t>
            </a:r>
            <a:r>
              <a:rPr lang="en-US" dirty="0" smtClean="0"/>
              <a:t>sizes within </a:t>
            </a:r>
            <a:r>
              <a:rPr lang="en-US" dirty="0" smtClean="0"/>
              <a:t>studies and (2) treating each outcome as the unit of analysis</a:t>
            </a:r>
            <a:endParaRPr lang="en-US" dirty="0"/>
          </a:p>
          <a:p>
            <a:pPr lvl="1"/>
            <a:r>
              <a:rPr lang="en-US" dirty="0" smtClean="0"/>
              <a:t>Interpret and explain both analyses (including all relevant statistical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</a:t>
            </a:r>
            <a:r>
              <a:rPr lang="en-US" dirty="0"/>
              <a:t>estimate the </a:t>
            </a:r>
            <a:r>
              <a:rPr lang="en-US" dirty="0" smtClean="0"/>
              <a:t>impact/influence </a:t>
            </a:r>
            <a:r>
              <a:rPr lang="en-US" dirty="0"/>
              <a:t>of </a:t>
            </a:r>
            <a:r>
              <a:rPr lang="en-US" dirty="0" smtClean="0"/>
              <a:t>categorical and/or continuous covariates (moderators) </a:t>
            </a:r>
            <a:r>
              <a:rPr lang="en-US" dirty="0"/>
              <a:t>on </a:t>
            </a:r>
            <a:r>
              <a:rPr lang="en-US" dirty="0" smtClean="0"/>
              <a:t>effect sizes or to predict effect sizes in studies with specific characteristics</a:t>
            </a:r>
          </a:p>
          <a:p>
            <a:r>
              <a:rPr lang="en-US" dirty="0" smtClean="0"/>
              <a:t>A ratio of 10:1 (studies to covariates) is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4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Fixed-Effect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95400"/>
            <a:ext cx="8643937" cy="49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2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Fixed-Effect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0" b="65445"/>
          <a:stretch/>
        </p:blipFill>
        <p:spPr bwMode="auto">
          <a:xfrm>
            <a:off x="493059" y="1613007"/>
            <a:ext cx="5755341" cy="394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" y="4442080"/>
            <a:ext cx="3560288" cy="1272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55533" y="4114800"/>
            <a:ext cx="3055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ANOVA information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6" idx="2"/>
            <a:endCxn id="5" idx="6"/>
          </p:cNvCxnSpPr>
          <p:nvPr/>
        </p:nvCxnSpPr>
        <p:spPr>
          <a:xfrm flipH="1">
            <a:off x="4169888" y="4638020"/>
            <a:ext cx="2913179" cy="440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Fixed-Effect Model </a:t>
            </a:r>
            <a:r>
              <a:rPr lang="en-US" dirty="0" smtClean="0"/>
              <a:t>ANOVA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5572343"/>
                  </p:ext>
                </p:extLst>
              </p:nvPr>
            </p:nvGraphicFramePr>
            <p:xfrm>
              <a:off x="1174443" y="1600200"/>
              <a:ext cx="6750357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𝑑𝑓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Model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𝑚𝑜𝑑𝑒𝑙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)</a:t>
                          </a:r>
                          <a:endParaRPr lang="en-US" b="0" i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121.49992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0.00000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Residual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</a:t>
                          </a:r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𝑟𝑒𝑠𝑖𝑑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30.73309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0.00121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Total</a:t>
                          </a:r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Verdana" pitchFamily="34" charset="0"/>
                                  <a:cs typeface="Verdana" pitchFamily="34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)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152.23301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0.00000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05572343"/>
                  </p:ext>
                </p:extLst>
              </p:nvPr>
            </p:nvGraphicFramePr>
            <p:xfrm>
              <a:off x="1174443" y="1600200"/>
              <a:ext cx="6750357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6379" t="-1639" r="-19958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57438" t="-1639" r="-10041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55967" t="-1639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" t="-101639" r="-19208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121.49992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0.00000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" t="-205000" r="-192084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30.73309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0.00121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4" t="-300000" r="-1920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152.23301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0.00000</a:t>
                          </a:r>
                          <a:endParaRPr lang="en-US" b="0" dirty="0" smtClean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3505200"/>
                <a:ext cx="8229600" cy="2620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r>
                      <a:rPr lang="en-US" b="0" i="1" dirty="0" smtClean="0">
                        <a:latin typeface="Cambria Math"/>
                      </a:rPr>
                      <m:t>=152.233, </m:t>
                    </m:r>
                    <m:r>
                      <a:rPr lang="en-US" b="0" i="1" dirty="0" smtClean="0">
                        <a:latin typeface="Cambria Math"/>
                      </a:rPr>
                      <m:t>𝑑𝑓</m:t>
                    </m:r>
                    <m:r>
                      <a:rPr lang="en-US" b="0" i="1" dirty="0" smtClean="0">
                        <a:latin typeface="Cambria Math"/>
                      </a:rPr>
                      <m:t>=12, 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=0.000</m:t>
                    </m:r>
                  </m:oMath>
                </a14:m>
                <a:r>
                  <a:rPr lang="en-US" dirty="0" smtClean="0"/>
                  <a:t>, means that the total variance is greater than would be expected based on within-study error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𝑚𝑜𝑑𝑒𝑙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=121.499, </m:t>
                    </m:r>
                    <m:r>
                      <a:rPr lang="en-US" b="0" i="1" smtClean="0">
                        <a:latin typeface="Cambria Math"/>
                      </a:rPr>
                      <m:t>𝑑𝑓</m:t>
                    </m:r>
                    <m:r>
                      <a:rPr lang="en-US" b="0" i="1" smtClean="0">
                        <a:latin typeface="Cambria Math"/>
                      </a:rPr>
                      <m:t>=1,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=0.000</m:t>
                    </m:r>
                  </m:oMath>
                </a14:m>
                <a:r>
                  <a:rPr lang="en-US" dirty="0" smtClean="0"/>
                  <a:t>, means that the relationship between the covariate and the effect is greater than would be expected by chance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𝑟𝑒𝑠𝑖𝑑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=30.733,</m:t>
                    </m:r>
                    <m:r>
                      <a:rPr lang="en-US" b="0" i="1" smtClean="0">
                        <a:latin typeface="Cambria Math"/>
                      </a:rPr>
                      <m:t>𝑑𝑓</m:t>
                    </m:r>
                    <m:r>
                      <a:rPr lang="en-US" b="0" i="1" smtClean="0">
                        <a:latin typeface="Cambria Math"/>
                      </a:rPr>
                      <m:t>=11,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=0.001</m:t>
                    </m:r>
                  </m:oMath>
                </a14:m>
                <a:r>
                  <a:rPr lang="en-US" dirty="0" smtClean="0"/>
                  <a:t>, means that even with the covariate in the model, some of the between-studies variance is unexplained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8229600" cy="2620963"/>
              </a:xfrm>
              <a:prstGeom prst="rect">
                <a:avLst/>
              </a:prstGeom>
              <a:blipFill rotWithShape="1">
                <a:blip r:embed="rId3"/>
                <a:stretch>
                  <a:fillRect l="-593" t="-34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1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Random-Effects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95400"/>
            <a:ext cx="8643937" cy="49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Random-Effects Model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1" b="65580"/>
          <a:stretch/>
        </p:blipFill>
        <p:spPr bwMode="auto">
          <a:xfrm>
            <a:off x="533400" y="1628375"/>
            <a:ext cx="5824497" cy="39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9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Random-Effects Model Fit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Tests of the model</a:t>
                </a:r>
              </a:p>
              <a:p>
                <a:pPr lvl="1"/>
                <a:r>
                  <a:rPr lang="en-US" dirty="0" smtClean="0"/>
                  <a:t>Simultaneous test that all coefficients </a:t>
                </a:r>
                <a:r>
                  <a:rPr lang="en-US" dirty="0" smtClean="0"/>
                  <a:t>(excluding intercept) are </a:t>
                </a:r>
                <a:r>
                  <a:rPr lang="en-US" dirty="0" smtClean="0"/>
                  <a:t>zero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𝑚𝑜𝑑𝑒𝑙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𝑑𝑓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dirty="0" smtClean="0"/>
                  <a:t>Goodness of fit </a:t>
                </a:r>
                <a:r>
                  <a:rPr lang="en-US" dirty="0" smtClean="0"/>
                  <a:t>test </a:t>
                </a:r>
                <a:r>
                  <a:rPr lang="en-US" dirty="0" smtClean="0"/>
                  <a:t>that all unexplained variance is zero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𝑟𝑒𝑠𝑖𝑑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𝑑𝑓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/>
              </a:p>
              <a:p>
                <a:pPr marL="914400" lvl="2" indent="0" algn="ctr">
                  <a:buNone/>
                </a:pPr>
                <a:endParaRPr lang="en-US" sz="2800" dirty="0" smtClean="0"/>
              </a:p>
              <a:p>
                <a:pPr marL="914400" lvl="2" indent="0" algn="ctr">
                  <a:buNone/>
                </a:pPr>
                <a:r>
                  <a:rPr lang="en-US" sz="2800" dirty="0" smtClean="0"/>
                  <a:t>=</a:t>
                </a:r>
                <a:r>
                  <a:rPr lang="en-US" sz="2800" dirty="0"/>
                  <a:t>CHIDIST(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𝑑𝑓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259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1189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EVAL 6970: Meta-Analysis Meta-Regression and Complex Data Structures</vt:lpstr>
      <vt:lpstr>Agenda</vt:lpstr>
      <vt:lpstr>Meta-Regression</vt:lpstr>
      <vt:lpstr>Fixed-Effect Model</vt:lpstr>
      <vt:lpstr>Fixed-Effect Model</vt:lpstr>
      <vt:lpstr>Fixed-Effect Model ANOVA Table</vt:lpstr>
      <vt:lpstr>Random-Effects Model</vt:lpstr>
      <vt:lpstr>Random-Effects Model</vt:lpstr>
      <vt:lpstr>Random-Effects Model Fit</vt:lpstr>
      <vt:lpstr>Proportion of Covariate Explained Variance</vt:lpstr>
      <vt:lpstr>Calculating R^2</vt:lpstr>
      <vt:lpstr>Calculating R^2</vt:lpstr>
      <vt:lpstr>Variance Explained by Covariate</vt:lpstr>
      <vt:lpstr>Today’s First In-Class Activity</vt:lpstr>
      <vt:lpstr>Complex Data Structures</vt:lpstr>
      <vt:lpstr>Independent Subgroups within a Study</vt:lpstr>
      <vt:lpstr>Combining Across Subgroups</vt:lpstr>
      <vt:lpstr>Combining Across Subgroups</vt:lpstr>
      <vt:lpstr>Multiple Outcomes or Time-Points within a Study</vt:lpstr>
      <vt:lpstr>Combining Outcomes or Time-Points</vt:lpstr>
      <vt:lpstr>Combining Outcomes or Time-Points</vt:lpstr>
      <vt:lpstr>Combining Outcomes or Time-Points</vt:lpstr>
      <vt:lpstr>Comparing Outcomes or Time-Points within a Study</vt:lpstr>
      <vt:lpstr>Comparing Outcomes or Time-Points</vt:lpstr>
      <vt:lpstr>Multiple Comparisons within a Study</vt:lpstr>
      <vt:lpstr>Today’s Second In-Class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 6970: Meta-Analysis Introduction to Meta-Analysis</dc:title>
  <dc:creator>Chris</dc:creator>
  <cp:lastModifiedBy>Chris</cp:lastModifiedBy>
  <cp:revision>227</cp:revision>
  <dcterms:created xsi:type="dcterms:W3CDTF">2010-12-22T15:06:57Z</dcterms:created>
  <dcterms:modified xsi:type="dcterms:W3CDTF">2011-03-29T12:33:07Z</dcterms:modified>
</cp:coreProperties>
</file>