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386" r:id="rId4"/>
    <p:sldId id="389" r:id="rId5"/>
    <p:sldId id="390" r:id="rId6"/>
    <p:sldId id="392" r:id="rId7"/>
    <p:sldId id="391" r:id="rId8"/>
    <p:sldId id="388" r:id="rId9"/>
    <p:sldId id="387" r:id="rId10"/>
    <p:sldId id="394" r:id="rId11"/>
    <p:sldId id="382" r:id="rId12"/>
    <p:sldId id="383" r:id="rId13"/>
    <p:sldId id="384" r:id="rId14"/>
    <p:sldId id="400" r:id="rId15"/>
    <p:sldId id="395" r:id="rId16"/>
    <p:sldId id="397" r:id="rId17"/>
    <p:sldId id="396" r:id="rId18"/>
    <p:sldId id="398" r:id="rId19"/>
    <p:sldId id="399" r:id="rId20"/>
    <p:sldId id="401" r:id="rId21"/>
    <p:sldId id="412" r:id="rId22"/>
    <p:sldId id="405" r:id="rId23"/>
    <p:sldId id="406" r:id="rId24"/>
    <p:sldId id="407" r:id="rId25"/>
    <p:sldId id="408" r:id="rId26"/>
    <p:sldId id="410" r:id="rId27"/>
    <p:sldId id="409" r:id="rId28"/>
    <p:sldId id="411" r:id="rId29"/>
    <p:sldId id="413" r:id="rId30"/>
    <p:sldId id="418" r:id="rId31"/>
    <p:sldId id="414" r:id="rId32"/>
    <p:sldId id="415" r:id="rId33"/>
    <p:sldId id="419" r:id="rId34"/>
    <p:sldId id="416" r:id="rId35"/>
    <p:sldId id="421" r:id="rId36"/>
    <p:sldId id="422" r:id="rId37"/>
    <p:sldId id="420" r:id="rId38"/>
    <p:sldId id="404" r:id="rId39"/>
    <p:sldId id="417" r:id="rId40"/>
    <p:sldId id="402" r:id="rId41"/>
    <p:sldId id="403"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77FDC1-8B00-493C-B1FF-E33C8DD6C946}" type="datetimeFigureOut">
              <a:rPr lang="en-US" smtClean="0"/>
              <a:t>5/6/2011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19A192-B0D9-4609-8EC8-95B23673F21D}" type="slidenum">
              <a:rPr lang="en-US" smtClean="0"/>
              <a:t>‹#›</a:t>
            </a:fld>
            <a:endParaRPr lang="en-US"/>
          </a:p>
        </p:txBody>
      </p:sp>
    </p:spTree>
    <p:extLst>
      <p:ext uri="{BB962C8B-B14F-4D97-AF65-F5344CB8AC3E}">
        <p14:creationId xmlns:p14="http://schemas.microsoft.com/office/powerpoint/2010/main" val="1917079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Whatever increases power decreases the probability of a Type II error and vice versa</a:t>
            </a:r>
          </a:p>
        </p:txBody>
      </p:sp>
      <p:sp>
        <p:nvSpPr>
          <p:cNvPr id="4" name="Slide Number Placeholder 3"/>
          <p:cNvSpPr>
            <a:spLocks noGrp="1"/>
          </p:cNvSpPr>
          <p:nvPr>
            <p:ph type="sldNum" sz="quarter" idx="10"/>
          </p:nvPr>
        </p:nvSpPr>
        <p:spPr/>
        <p:txBody>
          <a:bodyPr/>
          <a:lstStyle/>
          <a:p>
            <a:fld id="{6919A192-B0D9-4609-8EC8-95B23673F21D}" type="slidenum">
              <a:rPr lang="en-US" smtClean="0"/>
              <a:t>14</a:t>
            </a:fld>
            <a:endParaRPr lang="en-US"/>
          </a:p>
        </p:txBody>
      </p:sp>
    </p:spTree>
    <p:extLst>
      <p:ext uri="{BB962C8B-B14F-4D97-AF65-F5344CB8AC3E}">
        <p14:creationId xmlns:p14="http://schemas.microsoft.com/office/powerpoint/2010/main" val="447625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19A192-B0D9-4609-8EC8-95B23673F21D}" type="slidenum">
              <a:rPr lang="en-US" smtClean="0"/>
              <a:t>31</a:t>
            </a:fld>
            <a:endParaRPr lang="en-US"/>
          </a:p>
        </p:txBody>
      </p:sp>
    </p:spTree>
    <p:extLst>
      <p:ext uri="{BB962C8B-B14F-4D97-AF65-F5344CB8AC3E}">
        <p14:creationId xmlns:p14="http://schemas.microsoft.com/office/powerpoint/2010/main" val="3818194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l">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r">
              <a:buNone/>
              <a:defRPr>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Verdana" pitchFamily="34" charset="0"/>
                <a:ea typeface="Verdana" pitchFamily="34" charset="0"/>
                <a:cs typeface="Verdana" pitchFamily="34" charset="0"/>
              </a:defRPr>
            </a:lvl1pPr>
          </a:lstStyle>
          <a:p>
            <a:fld id="{9723CC12-0CD0-4CA4-8F0B-1BE332B3B936}" type="datetimeFigureOut">
              <a:rPr lang="en-US" smtClean="0"/>
              <a:pPr/>
              <a:t>5/6/2011</a:t>
            </a:fld>
            <a:endParaRPr lang="en-US"/>
          </a:p>
        </p:txBody>
      </p:sp>
      <p:sp>
        <p:nvSpPr>
          <p:cNvPr id="5" name="Footer Placeholder 4"/>
          <p:cNvSpPr>
            <a:spLocks noGrp="1"/>
          </p:cNvSpPr>
          <p:nvPr>
            <p:ph type="ftr" sz="quarter" idx="11"/>
          </p:nvPr>
        </p:nvSpPr>
        <p:spPr/>
        <p:txBody>
          <a:bodyPr/>
          <a:lstStyle>
            <a:lvl1pPr>
              <a:defRPr>
                <a:latin typeface="Verdana" pitchFamily="34" charset="0"/>
                <a:ea typeface="Verdana" pitchFamily="34" charset="0"/>
                <a:cs typeface="Verdana"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Verdana" pitchFamily="34" charset="0"/>
                <a:ea typeface="Verdana" pitchFamily="34" charset="0"/>
                <a:cs typeface="Verdana" pitchFamily="34" charset="0"/>
              </a:defRPr>
            </a:lvl1pPr>
          </a:lstStyle>
          <a:p>
            <a:fld id="{E0D0526D-0096-4FB1-8457-8638E69FB011}" type="slidenum">
              <a:rPr lang="en-US" smtClean="0"/>
              <a:pPr/>
              <a:t>‹#›</a:t>
            </a:fld>
            <a:endParaRPr lang="en-US"/>
          </a:p>
        </p:txBody>
      </p:sp>
    </p:spTree>
    <p:extLst>
      <p:ext uri="{BB962C8B-B14F-4D97-AF65-F5344CB8AC3E}">
        <p14:creationId xmlns:p14="http://schemas.microsoft.com/office/powerpoint/2010/main" val="3099279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23CC12-0CD0-4CA4-8F0B-1BE332B3B936}" type="datetimeFigureOut">
              <a:rPr lang="en-US" smtClean="0"/>
              <a:t>5/6/2011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0526D-0096-4FB1-8457-8638E69FB011}" type="slidenum">
              <a:rPr lang="en-US" smtClean="0"/>
              <a:t>‹#›</a:t>
            </a:fld>
            <a:endParaRPr lang="en-US"/>
          </a:p>
        </p:txBody>
      </p:sp>
    </p:spTree>
    <p:extLst>
      <p:ext uri="{BB962C8B-B14F-4D97-AF65-F5344CB8AC3E}">
        <p14:creationId xmlns:p14="http://schemas.microsoft.com/office/powerpoint/2010/main" val="357679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23CC12-0CD0-4CA4-8F0B-1BE332B3B936}" type="datetimeFigureOut">
              <a:rPr lang="en-US" smtClean="0"/>
              <a:t>5/6/2011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0526D-0096-4FB1-8457-8638E69FB011}" type="slidenum">
              <a:rPr lang="en-US" smtClean="0"/>
              <a:t>‹#›</a:t>
            </a:fld>
            <a:endParaRPr lang="en-US"/>
          </a:p>
        </p:txBody>
      </p:sp>
    </p:spTree>
    <p:extLst>
      <p:ext uri="{BB962C8B-B14F-4D97-AF65-F5344CB8AC3E}">
        <p14:creationId xmlns:p14="http://schemas.microsoft.com/office/powerpoint/2010/main" val="3878200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23CC12-0CD0-4CA4-8F0B-1BE332B3B936}" type="datetimeFigureOut">
              <a:rPr lang="en-US" smtClean="0"/>
              <a:t>5/6/2011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0526D-0096-4FB1-8457-8638E69FB011}" type="slidenum">
              <a:rPr lang="en-US" smtClean="0"/>
              <a:t>‹#›</a:t>
            </a:fld>
            <a:endParaRPr lang="en-US"/>
          </a:p>
        </p:txBody>
      </p:sp>
    </p:spTree>
    <p:extLst>
      <p:ext uri="{BB962C8B-B14F-4D97-AF65-F5344CB8AC3E}">
        <p14:creationId xmlns:p14="http://schemas.microsoft.com/office/powerpoint/2010/main" val="2115325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23CC12-0CD0-4CA4-8F0B-1BE332B3B936}" type="datetimeFigureOut">
              <a:rPr lang="en-US" smtClean="0"/>
              <a:t>5/6/2011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0526D-0096-4FB1-8457-8638E69FB011}" type="slidenum">
              <a:rPr lang="en-US" smtClean="0"/>
              <a:t>‹#›</a:t>
            </a:fld>
            <a:endParaRPr lang="en-US"/>
          </a:p>
        </p:txBody>
      </p:sp>
    </p:spTree>
    <p:extLst>
      <p:ext uri="{BB962C8B-B14F-4D97-AF65-F5344CB8AC3E}">
        <p14:creationId xmlns:p14="http://schemas.microsoft.com/office/powerpoint/2010/main" val="1676207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23CC12-0CD0-4CA4-8F0B-1BE332B3B936}" type="datetimeFigureOut">
              <a:rPr lang="en-US" smtClean="0"/>
              <a:t>5/6/2011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D0526D-0096-4FB1-8457-8638E69FB011}" type="slidenum">
              <a:rPr lang="en-US" smtClean="0"/>
              <a:t>‹#›</a:t>
            </a:fld>
            <a:endParaRPr lang="en-US"/>
          </a:p>
        </p:txBody>
      </p:sp>
    </p:spTree>
    <p:extLst>
      <p:ext uri="{BB962C8B-B14F-4D97-AF65-F5344CB8AC3E}">
        <p14:creationId xmlns:p14="http://schemas.microsoft.com/office/powerpoint/2010/main" val="4259492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23CC12-0CD0-4CA4-8F0B-1BE332B3B936}" type="datetimeFigureOut">
              <a:rPr lang="en-US" smtClean="0"/>
              <a:t>5/6/2011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D0526D-0096-4FB1-8457-8638E69FB011}" type="slidenum">
              <a:rPr lang="en-US" smtClean="0"/>
              <a:t>‹#›</a:t>
            </a:fld>
            <a:endParaRPr lang="en-US"/>
          </a:p>
        </p:txBody>
      </p:sp>
    </p:spTree>
    <p:extLst>
      <p:ext uri="{BB962C8B-B14F-4D97-AF65-F5344CB8AC3E}">
        <p14:creationId xmlns:p14="http://schemas.microsoft.com/office/powerpoint/2010/main" val="3897551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23CC12-0CD0-4CA4-8F0B-1BE332B3B936}" type="datetimeFigureOut">
              <a:rPr lang="en-US" smtClean="0"/>
              <a:t>5/6/2011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D0526D-0096-4FB1-8457-8638E69FB011}" type="slidenum">
              <a:rPr lang="en-US" smtClean="0"/>
              <a:t>‹#›</a:t>
            </a:fld>
            <a:endParaRPr lang="en-US"/>
          </a:p>
        </p:txBody>
      </p:sp>
    </p:spTree>
    <p:extLst>
      <p:ext uri="{BB962C8B-B14F-4D97-AF65-F5344CB8AC3E}">
        <p14:creationId xmlns:p14="http://schemas.microsoft.com/office/powerpoint/2010/main" val="3285891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23CC12-0CD0-4CA4-8F0B-1BE332B3B936}" type="datetimeFigureOut">
              <a:rPr lang="en-US" smtClean="0"/>
              <a:t>5/6/2011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D0526D-0096-4FB1-8457-8638E69FB011}" type="slidenum">
              <a:rPr lang="en-US" smtClean="0"/>
              <a:t>‹#›</a:t>
            </a:fld>
            <a:endParaRPr lang="en-US"/>
          </a:p>
        </p:txBody>
      </p:sp>
    </p:spTree>
    <p:extLst>
      <p:ext uri="{BB962C8B-B14F-4D97-AF65-F5344CB8AC3E}">
        <p14:creationId xmlns:p14="http://schemas.microsoft.com/office/powerpoint/2010/main" val="3374212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23CC12-0CD0-4CA4-8F0B-1BE332B3B936}" type="datetimeFigureOut">
              <a:rPr lang="en-US" smtClean="0"/>
              <a:t>5/6/2011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D0526D-0096-4FB1-8457-8638E69FB011}" type="slidenum">
              <a:rPr lang="en-US" smtClean="0"/>
              <a:t>‹#›</a:t>
            </a:fld>
            <a:endParaRPr lang="en-US"/>
          </a:p>
        </p:txBody>
      </p:sp>
    </p:spTree>
    <p:extLst>
      <p:ext uri="{BB962C8B-B14F-4D97-AF65-F5344CB8AC3E}">
        <p14:creationId xmlns:p14="http://schemas.microsoft.com/office/powerpoint/2010/main" val="3761561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23CC12-0CD0-4CA4-8F0B-1BE332B3B936}" type="datetimeFigureOut">
              <a:rPr lang="en-US" smtClean="0"/>
              <a:t>5/6/2011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D0526D-0096-4FB1-8457-8638E69FB011}" type="slidenum">
              <a:rPr lang="en-US" smtClean="0"/>
              <a:t>‹#›</a:t>
            </a:fld>
            <a:endParaRPr lang="en-US"/>
          </a:p>
        </p:txBody>
      </p:sp>
    </p:spTree>
    <p:extLst>
      <p:ext uri="{BB962C8B-B14F-4D97-AF65-F5344CB8AC3E}">
        <p14:creationId xmlns:p14="http://schemas.microsoft.com/office/powerpoint/2010/main" val="2651913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Verdana" pitchFamily="34" charset="0"/>
                <a:ea typeface="Verdana" pitchFamily="34" charset="0"/>
                <a:cs typeface="Verdana" pitchFamily="34" charset="0"/>
              </a:defRPr>
            </a:lvl1pPr>
          </a:lstStyle>
          <a:p>
            <a:fld id="{9723CC12-0CD0-4CA4-8F0B-1BE332B3B936}" type="datetimeFigureOut">
              <a:rPr lang="en-US" smtClean="0"/>
              <a:pPr/>
              <a:t>5/6/2011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Verdana" pitchFamily="34" charset="0"/>
                <a:ea typeface="Verdana" pitchFamily="34" charset="0"/>
                <a:cs typeface="Verdana"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Verdana" pitchFamily="34" charset="0"/>
                <a:ea typeface="Verdana" pitchFamily="34" charset="0"/>
                <a:cs typeface="Verdana" pitchFamily="34" charset="0"/>
              </a:defRPr>
            </a:lvl1pPr>
          </a:lstStyle>
          <a:p>
            <a:fld id="{E0D0526D-0096-4FB1-8457-8638E69FB011}" type="slidenum">
              <a:rPr lang="en-US" smtClean="0"/>
              <a:pPr/>
              <a:t>‹#›</a:t>
            </a:fld>
            <a:endParaRPr lang="en-US"/>
          </a:p>
        </p:txBody>
      </p:sp>
    </p:spTree>
    <p:extLst>
      <p:ext uri="{BB962C8B-B14F-4D97-AF65-F5344CB8AC3E}">
        <p14:creationId xmlns:p14="http://schemas.microsoft.com/office/powerpoint/2010/main" val="3381696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800"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2533651"/>
          </a:xfrm>
        </p:spPr>
        <p:txBody>
          <a:bodyPr>
            <a:normAutofit/>
          </a:bodyPr>
          <a:lstStyle/>
          <a:p>
            <a:r>
              <a:rPr lang="en-US" sz="4200" dirty="0" smtClean="0"/>
              <a:t>EVAL 6970: Meta-Analysis</a:t>
            </a:r>
            <a:r>
              <a:rPr lang="en-US" dirty="0" smtClean="0"/>
              <a:t/>
            </a:r>
            <a:br>
              <a:rPr lang="en-US" dirty="0" smtClean="0"/>
            </a:br>
            <a:r>
              <a:rPr lang="en-US" dirty="0" smtClean="0"/>
              <a:t>Vote Counting, The Sign Test, Power, Publication Bias, and Outliers</a:t>
            </a:r>
            <a:endParaRPr lang="en-US" sz="3700" dirty="0"/>
          </a:p>
        </p:txBody>
      </p:sp>
      <p:sp>
        <p:nvSpPr>
          <p:cNvPr id="3" name="Subtitle 2"/>
          <p:cNvSpPr>
            <a:spLocks noGrp="1"/>
          </p:cNvSpPr>
          <p:nvPr>
            <p:ph type="subTitle" idx="1"/>
          </p:nvPr>
        </p:nvSpPr>
        <p:spPr/>
        <p:txBody>
          <a:bodyPr/>
          <a:lstStyle/>
          <a:p>
            <a:r>
              <a:rPr lang="en-US" dirty="0" smtClean="0"/>
              <a:t>Dr. Chris L. S. Coryn</a:t>
            </a:r>
          </a:p>
          <a:p>
            <a:r>
              <a:rPr lang="en-US" sz="2800" dirty="0" smtClean="0"/>
              <a:t>Spring 2011</a:t>
            </a:r>
            <a:endParaRPr lang="en-US" sz="2800" dirty="0"/>
          </a:p>
        </p:txBody>
      </p:sp>
    </p:spTree>
    <p:extLst>
      <p:ext uri="{BB962C8B-B14F-4D97-AF65-F5344CB8AC3E}">
        <p14:creationId xmlns:p14="http://schemas.microsoft.com/office/powerpoint/2010/main" val="2705667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I and Type II Error</a:t>
            </a:r>
            <a:endParaRPr lang="en-US" dirty="0"/>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1542017739"/>
                  </p:ext>
                </p:extLst>
              </p:nvPr>
            </p:nvGraphicFramePr>
            <p:xfrm>
              <a:off x="685800" y="1925320"/>
              <a:ext cx="7543802" cy="1894840"/>
            </p:xfrm>
            <a:graphic>
              <a:graphicData uri="http://schemas.openxmlformats.org/drawingml/2006/table">
                <a:tbl>
                  <a:tblPr firstRow="1" bandRow="1">
                    <a:tableStyleId>{5C22544A-7EE6-4342-B048-85BDC9FD1C3A}</a:tableStyleId>
                  </a:tblPr>
                  <a:tblGrid>
                    <a:gridCol w="2057400"/>
                    <a:gridCol w="2743201"/>
                    <a:gridCol w="2743201"/>
                  </a:tblGrid>
                  <a:tr h="370840">
                    <a:tc>
                      <a:txBody>
                        <a:bodyPr/>
                        <a:lstStyle/>
                        <a:p>
                          <a:pPr marL="0" marR="0" algn="just">
                            <a:spcBef>
                              <a:spcPts val="600"/>
                            </a:spcBef>
                            <a:spcAft>
                              <a:spcPts val="600"/>
                            </a:spcAft>
                          </a:pPr>
                          <a:r>
                            <a:rPr lang="en-US" sz="2000" b="0">
                              <a:solidFill>
                                <a:schemeClr val="tx1"/>
                              </a:solidFill>
                              <a:effectLst/>
                              <a:latin typeface="Verdana" pitchFamily="34" charset="0"/>
                              <a:ea typeface="Verdana" pitchFamily="34" charset="0"/>
                              <a:cs typeface="Verdana" pitchFamily="34" charset="0"/>
                            </a:rPr>
                            <a:t> </a:t>
                          </a: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2000" b="0" i="1" dirty="0">
                              <a:solidFill>
                                <a:schemeClr val="tx1"/>
                              </a:solidFill>
                              <a:effectLst/>
                              <a:latin typeface="Verdana" pitchFamily="34" charset="0"/>
                              <a:ea typeface="Verdana" pitchFamily="34" charset="0"/>
                              <a:cs typeface="Verdana" pitchFamily="34" charset="0"/>
                            </a:rPr>
                            <a:t>H</a:t>
                          </a:r>
                          <a:r>
                            <a:rPr lang="en-US" sz="2000" b="0" baseline="-25000" dirty="0">
                              <a:solidFill>
                                <a:schemeClr val="tx1"/>
                              </a:solidFill>
                              <a:effectLst/>
                              <a:latin typeface="Verdana" pitchFamily="34" charset="0"/>
                              <a:ea typeface="Verdana" pitchFamily="34" charset="0"/>
                              <a:cs typeface="Verdana" pitchFamily="34" charset="0"/>
                            </a:rPr>
                            <a:t>0 </a:t>
                          </a:r>
                          <a:r>
                            <a:rPr lang="en-US" sz="2000" b="0" dirty="0">
                              <a:solidFill>
                                <a:schemeClr val="tx1"/>
                              </a:solidFill>
                              <a:effectLst/>
                              <a:latin typeface="Verdana" pitchFamily="34" charset="0"/>
                              <a:ea typeface="Verdana" pitchFamily="34" charset="0"/>
                              <a:cs typeface="Verdana" pitchFamily="34" charset="0"/>
                            </a:rPr>
                            <a:t>true</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2000" b="0" i="1">
                              <a:solidFill>
                                <a:schemeClr val="tx1"/>
                              </a:solidFill>
                              <a:effectLst/>
                              <a:latin typeface="Verdana" pitchFamily="34" charset="0"/>
                              <a:ea typeface="Verdana" pitchFamily="34" charset="0"/>
                              <a:cs typeface="Verdana" pitchFamily="34" charset="0"/>
                            </a:rPr>
                            <a:t>H</a:t>
                          </a:r>
                          <a:r>
                            <a:rPr lang="en-US" sz="2000" b="0" baseline="-25000">
                              <a:solidFill>
                                <a:schemeClr val="tx1"/>
                              </a:solidFill>
                              <a:effectLst/>
                              <a:latin typeface="Verdana" pitchFamily="34" charset="0"/>
                              <a:ea typeface="Verdana" pitchFamily="34" charset="0"/>
                              <a:cs typeface="Verdana" pitchFamily="34" charset="0"/>
                            </a:rPr>
                            <a:t>0 </a:t>
                          </a:r>
                          <a:r>
                            <a:rPr lang="en-US" sz="2000" b="0">
                              <a:solidFill>
                                <a:schemeClr val="tx1"/>
                              </a:solidFill>
                              <a:effectLst/>
                              <a:latin typeface="Verdana" pitchFamily="34" charset="0"/>
                              <a:ea typeface="Verdana" pitchFamily="34" charset="0"/>
                              <a:cs typeface="Verdana" pitchFamily="34" charset="0"/>
                            </a:rPr>
                            <a:t>false</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algn="l">
                            <a:spcBef>
                              <a:spcPts val="600"/>
                            </a:spcBef>
                            <a:spcAft>
                              <a:spcPts val="600"/>
                            </a:spcAft>
                          </a:pPr>
                          <a:r>
                            <a:rPr lang="en-US" sz="2000" b="0" dirty="0">
                              <a:solidFill>
                                <a:schemeClr val="tx1"/>
                              </a:solidFill>
                              <a:effectLst/>
                              <a:latin typeface="Verdana" pitchFamily="34" charset="0"/>
                              <a:ea typeface="Verdana" pitchFamily="34" charset="0"/>
                              <a:cs typeface="Verdana" pitchFamily="34" charset="0"/>
                            </a:rPr>
                            <a:t>Fail to Reject</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2000" b="0" dirty="0" smtClean="0">
                              <a:solidFill>
                                <a:schemeClr val="tx1"/>
                              </a:solidFill>
                              <a:effectLst/>
                              <a:latin typeface="Verdana" pitchFamily="34" charset="0"/>
                              <a:ea typeface="Verdana" pitchFamily="34" charset="0"/>
                              <a:cs typeface="Verdana" pitchFamily="34" charset="0"/>
                            </a:rPr>
                            <a:t>Correct decision</a:t>
                          </a:r>
                        </a:p>
                        <a:p>
                          <a:pPr marL="0" marR="0" algn="ctr">
                            <a:spcBef>
                              <a:spcPts val="600"/>
                            </a:spcBef>
                            <a:spcAft>
                              <a:spcPts val="600"/>
                            </a:spcAft>
                          </a:pPr>
                          <a14:m>
                            <m:oMathPara xmlns:m="http://schemas.openxmlformats.org/officeDocument/2006/math">
                              <m:oMathParaPr>
                                <m:jc m:val="centerGroup"/>
                              </m:oMathParaPr>
                              <m:oMath xmlns:m="http://schemas.openxmlformats.org/officeDocument/2006/math">
                                <m:r>
                                  <a:rPr lang="en-US" sz="2000" b="0" i="1" smtClean="0">
                                    <a:solidFill>
                                      <a:schemeClr val="tx1"/>
                                    </a:solidFill>
                                    <a:effectLst/>
                                    <a:latin typeface="Cambria Math"/>
                                    <a:ea typeface="Verdana" pitchFamily="34" charset="0"/>
                                    <a:cs typeface="Verdana" pitchFamily="34" charset="0"/>
                                  </a:rPr>
                                  <m:t>1−</m:t>
                                </m:r>
                                <m:r>
                                  <a:rPr lang="en-US" sz="2000" b="0" i="1" smtClean="0">
                                    <a:solidFill>
                                      <a:schemeClr val="tx1"/>
                                    </a:solidFill>
                                    <a:effectLst/>
                                    <a:latin typeface="Cambria Math"/>
                                    <a:ea typeface="Cambria Math"/>
                                    <a:cs typeface="Verdana" pitchFamily="34" charset="0"/>
                                  </a:rPr>
                                  <m:t>𝛼</m:t>
                                </m:r>
                              </m:oMath>
                            </m:oMathPara>
                          </a14:m>
                          <a:endParaRPr lang="en-US" sz="2000" b="0" dirty="0">
                            <a:solidFill>
                              <a:schemeClr val="tx1"/>
                            </a:solidFill>
                            <a:effectLst/>
                            <a:latin typeface="Verdana" pitchFamily="34" charset="0"/>
                            <a:ea typeface="Verdana" pitchFamily="34" charset="0"/>
                            <a:cs typeface="Verdana"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2000" b="0" dirty="0">
                              <a:solidFill>
                                <a:schemeClr val="tx1"/>
                              </a:solidFill>
                              <a:effectLst/>
                              <a:latin typeface="Verdana" pitchFamily="34" charset="0"/>
                              <a:ea typeface="Verdana" pitchFamily="34" charset="0"/>
                              <a:cs typeface="Verdana" pitchFamily="34" charset="0"/>
                            </a:rPr>
                            <a:t>Type II error</a:t>
                          </a:r>
                        </a:p>
                        <a:p>
                          <a:pPr marL="0" marR="0" algn="ctr">
                            <a:spcBef>
                              <a:spcPts val="600"/>
                            </a:spcBef>
                            <a:spcAft>
                              <a:spcPts val="600"/>
                            </a:spcAft>
                          </a:pPr>
                          <a14:m>
                            <m:oMathPara xmlns:m="http://schemas.openxmlformats.org/officeDocument/2006/math">
                              <m:oMathParaPr>
                                <m:jc m:val="centerGroup"/>
                              </m:oMathParaPr>
                              <m:oMath xmlns:m="http://schemas.openxmlformats.org/officeDocument/2006/math">
                                <m:r>
                                  <a:rPr lang="en-US" sz="2000" b="0" i="1" smtClean="0">
                                    <a:solidFill>
                                      <a:schemeClr val="tx1"/>
                                    </a:solidFill>
                                    <a:effectLst/>
                                    <a:latin typeface="Cambria Math"/>
                                    <a:ea typeface="Cambria Math"/>
                                    <a:cs typeface="Verdana" pitchFamily="34" charset="0"/>
                                  </a:rPr>
                                  <m:t>𝛽</m:t>
                                </m:r>
                              </m:oMath>
                            </m:oMathPara>
                          </a14:m>
                          <a:endParaRPr lang="en-US" sz="2000" b="0" dirty="0">
                            <a:solidFill>
                              <a:schemeClr val="tx1"/>
                            </a:solidFill>
                            <a:effectLst/>
                            <a:latin typeface="Verdana" pitchFamily="34" charset="0"/>
                            <a:ea typeface="Verdana" pitchFamily="34" charset="0"/>
                            <a:cs typeface="Verdana" pitchFamily="34"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70840">
                    <a:tc>
                      <a:txBody>
                        <a:bodyPr/>
                        <a:lstStyle/>
                        <a:p>
                          <a:pPr marL="0" marR="0" algn="l">
                            <a:spcBef>
                              <a:spcPts val="600"/>
                            </a:spcBef>
                            <a:spcAft>
                              <a:spcPts val="600"/>
                            </a:spcAft>
                          </a:pPr>
                          <a:r>
                            <a:rPr lang="en-US" sz="2000" b="0" dirty="0">
                              <a:solidFill>
                                <a:schemeClr val="tx1"/>
                              </a:solidFill>
                              <a:effectLst/>
                              <a:latin typeface="Verdana" pitchFamily="34" charset="0"/>
                              <a:ea typeface="Verdana" pitchFamily="34" charset="0"/>
                              <a:cs typeface="Verdana" pitchFamily="34" charset="0"/>
                            </a:rPr>
                            <a:t>Fail to Accept</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2000" b="0" dirty="0">
                              <a:solidFill>
                                <a:schemeClr val="tx1"/>
                              </a:solidFill>
                              <a:effectLst/>
                              <a:latin typeface="Verdana" pitchFamily="34" charset="0"/>
                              <a:ea typeface="Verdana" pitchFamily="34" charset="0"/>
                              <a:cs typeface="Verdana" pitchFamily="34" charset="0"/>
                            </a:rPr>
                            <a:t>Type I error</a:t>
                          </a:r>
                        </a:p>
                        <a:p>
                          <a:pPr marL="0" marR="0" algn="ctr">
                            <a:spcBef>
                              <a:spcPts val="600"/>
                            </a:spcBef>
                            <a:spcAft>
                              <a:spcPts val="600"/>
                            </a:spcAft>
                          </a:pPr>
                          <a14:m>
                            <m:oMathPara xmlns:m="http://schemas.openxmlformats.org/officeDocument/2006/math">
                              <m:oMathParaPr>
                                <m:jc m:val="centerGroup"/>
                              </m:oMathParaPr>
                              <m:oMath xmlns:m="http://schemas.openxmlformats.org/officeDocument/2006/math">
                                <m:r>
                                  <a:rPr lang="en-US" sz="2000" b="0" i="1" smtClean="0">
                                    <a:solidFill>
                                      <a:schemeClr val="tx1"/>
                                    </a:solidFill>
                                    <a:effectLst/>
                                    <a:latin typeface="Cambria Math"/>
                                    <a:ea typeface="Cambria Math"/>
                                    <a:cs typeface="Verdana" pitchFamily="34" charset="0"/>
                                  </a:rPr>
                                  <m:t>𝛼</m:t>
                                </m:r>
                              </m:oMath>
                            </m:oMathPara>
                          </a14:m>
                          <a:endParaRPr lang="en-US" sz="2000" b="0" dirty="0">
                            <a:solidFill>
                              <a:schemeClr val="tx1"/>
                            </a:solidFill>
                            <a:effectLst/>
                            <a:latin typeface="Verdana" pitchFamily="34" charset="0"/>
                            <a:ea typeface="Verdana" pitchFamily="34" charset="0"/>
                            <a:cs typeface="Verdana" pitchFamily="34"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2000" b="0" dirty="0" smtClean="0">
                              <a:solidFill>
                                <a:schemeClr val="tx1"/>
                              </a:solidFill>
                              <a:effectLst/>
                              <a:latin typeface="Verdana" pitchFamily="34" charset="0"/>
                              <a:ea typeface="Verdana" pitchFamily="34" charset="0"/>
                              <a:cs typeface="Verdana" pitchFamily="34" charset="0"/>
                            </a:rPr>
                            <a:t>Correct decision</a:t>
                          </a:r>
                        </a:p>
                        <a:p>
                          <a:pPr marL="0" marR="0" algn="ctr">
                            <a:spcBef>
                              <a:spcPts val="600"/>
                            </a:spcBef>
                            <a:spcAft>
                              <a:spcPts val="600"/>
                            </a:spcAft>
                          </a:pPr>
                          <a14:m>
                            <m:oMathPara xmlns:m="http://schemas.openxmlformats.org/officeDocument/2006/math">
                              <m:oMathParaPr>
                                <m:jc m:val="centerGroup"/>
                              </m:oMathParaPr>
                              <m:oMath xmlns:m="http://schemas.openxmlformats.org/officeDocument/2006/math">
                                <m:r>
                                  <a:rPr lang="en-US" sz="2000" b="0" i="1" smtClean="0">
                                    <a:solidFill>
                                      <a:schemeClr val="tx1"/>
                                    </a:solidFill>
                                    <a:effectLst/>
                                    <a:latin typeface="Cambria Math"/>
                                    <a:ea typeface="Verdana" pitchFamily="34" charset="0"/>
                                    <a:cs typeface="Verdana" pitchFamily="34" charset="0"/>
                                  </a:rPr>
                                  <m:t>1−</m:t>
                                </m:r>
                                <m:r>
                                  <a:rPr lang="en-US" sz="2000" b="0" i="1" smtClean="0">
                                    <a:solidFill>
                                      <a:schemeClr val="tx1"/>
                                    </a:solidFill>
                                    <a:effectLst/>
                                    <a:latin typeface="Cambria Math"/>
                                    <a:ea typeface="Cambria Math"/>
                                    <a:cs typeface="Verdana" pitchFamily="34" charset="0"/>
                                  </a:rPr>
                                  <m:t>𝛽</m:t>
                                </m:r>
                              </m:oMath>
                            </m:oMathPara>
                          </a14:m>
                          <a:endParaRPr lang="en-US" sz="2000" b="0" dirty="0">
                            <a:solidFill>
                              <a:schemeClr val="tx1"/>
                            </a:solidFill>
                            <a:effectLst/>
                            <a:latin typeface="Verdana" pitchFamily="34" charset="0"/>
                            <a:ea typeface="Verdana" pitchFamily="34" charset="0"/>
                            <a:cs typeface="Verdana" pitchFamily="34"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1542017739"/>
                  </p:ext>
                </p:extLst>
              </p:nvPr>
            </p:nvGraphicFramePr>
            <p:xfrm>
              <a:off x="685800" y="1925320"/>
              <a:ext cx="7543802" cy="1894840"/>
            </p:xfrm>
            <a:graphic>
              <a:graphicData uri="http://schemas.openxmlformats.org/drawingml/2006/table">
                <a:tbl>
                  <a:tblPr firstRow="1" bandRow="1">
                    <a:tableStyleId>{5C22544A-7EE6-4342-B048-85BDC9FD1C3A}</a:tableStyleId>
                  </a:tblPr>
                  <a:tblGrid>
                    <a:gridCol w="2057400"/>
                    <a:gridCol w="2743201"/>
                    <a:gridCol w="2743201"/>
                  </a:tblGrid>
                  <a:tr h="370840">
                    <a:tc>
                      <a:txBody>
                        <a:bodyPr/>
                        <a:lstStyle/>
                        <a:p>
                          <a:pPr marL="0" marR="0" algn="just">
                            <a:spcBef>
                              <a:spcPts val="600"/>
                            </a:spcBef>
                            <a:spcAft>
                              <a:spcPts val="600"/>
                            </a:spcAft>
                          </a:pPr>
                          <a:r>
                            <a:rPr lang="en-US" sz="2000" b="0">
                              <a:solidFill>
                                <a:schemeClr val="tx1"/>
                              </a:solidFill>
                              <a:effectLst/>
                              <a:latin typeface="Verdana" pitchFamily="34" charset="0"/>
                              <a:ea typeface="Verdana" pitchFamily="34" charset="0"/>
                              <a:cs typeface="Verdana" pitchFamily="34" charset="0"/>
                            </a:rPr>
                            <a:t> </a:t>
                          </a: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2000" b="0" i="1" dirty="0">
                              <a:solidFill>
                                <a:schemeClr val="tx1"/>
                              </a:solidFill>
                              <a:effectLst/>
                              <a:latin typeface="Verdana" pitchFamily="34" charset="0"/>
                              <a:ea typeface="Verdana" pitchFamily="34" charset="0"/>
                              <a:cs typeface="Verdana" pitchFamily="34" charset="0"/>
                            </a:rPr>
                            <a:t>H</a:t>
                          </a:r>
                          <a:r>
                            <a:rPr lang="en-US" sz="2000" b="0" baseline="-25000" dirty="0">
                              <a:solidFill>
                                <a:schemeClr val="tx1"/>
                              </a:solidFill>
                              <a:effectLst/>
                              <a:latin typeface="Verdana" pitchFamily="34" charset="0"/>
                              <a:ea typeface="Verdana" pitchFamily="34" charset="0"/>
                              <a:cs typeface="Verdana" pitchFamily="34" charset="0"/>
                            </a:rPr>
                            <a:t>0 </a:t>
                          </a:r>
                          <a:r>
                            <a:rPr lang="en-US" sz="2000" b="0" dirty="0">
                              <a:solidFill>
                                <a:schemeClr val="tx1"/>
                              </a:solidFill>
                              <a:effectLst/>
                              <a:latin typeface="Verdana" pitchFamily="34" charset="0"/>
                              <a:ea typeface="Verdana" pitchFamily="34" charset="0"/>
                              <a:cs typeface="Verdana" pitchFamily="34" charset="0"/>
                            </a:rPr>
                            <a:t>true</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600"/>
                            </a:spcBef>
                            <a:spcAft>
                              <a:spcPts val="600"/>
                            </a:spcAft>
                          </a:pPr>
                          <a:r>
                            <a:rPr lang="en-US" sz="2000" b="0" i="1">
                              <a:solidFill>
                                <a:schemeClr val="tx1"/>
                              </a:solidFill>
                              <a:effectLst/>
                              <a:latin typeface="Verdana" pitchFamily="34" charset="0"/>
                              <a:ea typeface="Verdana" pitchFamily="34" charset="0"/>
                              <a:cs typeface="Verdana" pitchFamily="34" charset="0"/>
                            </a:rPr>
                            <a:t>H</a:t>
                          </a:r>
                          <a:r>
                            <a:rPr lang="en-US" sz="2000" b="0" baseline="-25000">
                              <a:solidFill>
                                <a:schemeClr val="tx1"/>
                              </a:solidFill>
                              <a:effectLst/>
                              <a:latin typeface="Verdana" pitchFamily="34" charset="0"/>
                              <a:ea typeface="Verdana" pitchFamily="34" charset="0"/>
                              <a:cs typeface="Verdana" pitchFamily="34" charset="0"/>
                            </a:rPr>
                            <a:t>0 </a:t>
                          </a:r>
                          <a:r>
                            <a:rPr lang="en-US" sz="2000" b="0">
                              <a:solidFill>
                                <a:schemeClr val="tx1"/>
                              </a:solidFill>
                              <a:effectLst/>
                              <a:latin typeface="Verdana" pitchFamily="34" charset="0"/>
                              <a:ea typeface="Verdana" pitchFamily="34" charset="0"/>
                              <a:cs typeface="Verdana" pitchFamily="34" charset="0"/>
                            </a:rPr>
                            <a:t>false</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62000">
                    <a:tc>
                      <a:txBody>
                        <a:bodyPr/>
                        <a:lstStyle/>
                        <a:p>
                          <a:pPr marL="0" marR="0" algn="l">
                            <a:spcBef>
                              <a:spcPts val="600"/>
                            </a:spcBef>
                            <a:spcAft>
                              <a:spcPts val="600"/>
                            </a:spcAft>
                          </a:pPr>
                          <a:r>
                            <a:rPr lang="en-US" sz="2000" b="0" dirty="0">
                              <a:solidFill>
                                <a:schemeClr val="tx1"/>
                              </a:solidFill>
                              <a:effectLst/>
                              <a:latin typeface="Verdana" pitchFamily="34" charset="0"/>
                              <a:ea typeface="Verdana" pitchFamily="34" charset="0"/>
                              <a:cs typeface="Verdana" pitchFamily="34" charset="0"/>
                            </a:rPr>
                            <a:t>Fail to Reject</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rotWithShape="1">
                          <a:blip r:embed="rId2"/>
                          <a:stretch>
                            <a:fillRect l="-75111" t="-54400" r="-100000" b="-100000"/>
                          </a:stretch>
                        </a:blipFill>
                      </a:tcPr>
                    </a:tc>
                    <a:tc>
                      <a:txBody>
                        <a:bodyPr/>
                        <a:lstStyle/>
                        <a:p>
                          <a:endParaRPr lang="en-US"/>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rotWithShape="1">
                          <a:blip r:embed="rId2"/>
                          <a:stretch>
                            <a:fillRect l="-175111" t="-54400" b="-100000"/>
                          </a:stretch>
                        </a:blipFill>
                      </a:tcPr>
                    </a:tc>
                  </a:tr>
                  <a:tr h="762000">
                    <a:tc>
                      <a:txBody>
                        <a:bodyPr/>
                        <a:lstStyle/>
                        <a:p>
                          <a:pPr marL="0" marR="0" algn="l">
                            <a:spcBef>
                              <a:spcPts val="600"/>
                            </a:spcBef>
                            <a:spcAft>
                              <a:spcPts val="600"/>
                            </a:spcAft>
                          </a:pPr>
                          <a:r>
                            <a:rPr lang="en-US" sz="2000" b="0" dirty="0">
                              <a:solidFill>
                                <a:schemeClr val="tx1"/>
                              </a:solidFill>
                              <a:effectLst/>
                              <a:latin typeface="Verdana" pitchFamily="34" charset="0"/>
                              <a:ea typeface="Verdana" pitchFamily="34" charset="0"/>
                              <a:cs typeface="Verdana" pitchFamily="34" charset="0"/>
                            </a:rPr>
                            <a:t>Fail to Accept</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75111" t="-154400" r="-100000"/>
                          </a:stretch>
                        </a:blipFill>
                      </a:tcPr>
                    </a:tc>
                    <a:tc>
                      <a:txBody>
                        <a:bodyPr/>
                        <a:lstStyle/>
                        <a:p>
                          <a:endParaRPr lang="en-US"/>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175111" t="-154400"/>
                          </a:stretch>
                        </a:blipFill>
                      </a:tcPr>
                    </a:tc>
                  </a:tr>
                </a:tbl>
              </a:graphicData>
            </a:graphic>
          </p:graphicFrame>
        </mc:Fallback>
      </mc:AlternateContent>
    </p:spTree>
    <p:extLst>
      <p:ext uri="{BB962C8B-B14F-4D97-AF65-F5344CB8AC3E}">
        <p14:creationId xmlns:p14="http://schemas.microsoft.com/office/powerpoint/2010/main" val="1377133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Power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A </a:t>
                </a:r>
                <a:r>
                  <a:rPr lang="en-US" dirty="0"/>
                  <a:t>Type I </a:t>
                </a:r>
                <a:r>
                  <a:rPr lang="en-US" dirty="0" smtClean="0"/>
                  <a:t>error is </a:t>
                </a:r>
                <a:r>
                  <a:rPr lang="en-US" dirty="0"/>
                  <a:t>the conditional prior probability of rejecting </a:t>
                </a:r>
                <a14:m>
                  <m:oMath xmlns:m="http://schemas.openxmlformats.org/officeDocument/2006/math">
                    <m:sSub>
                      <m:sSubPr>
                        <m:ctrlPr>
                          <a:rPr lang="en-US" i="1" smtClean="0">
                            <a:latin typeface="Cambria Math"/>
                          </a:rPr>
                        </m:ctrlPr>
                      </m:sSubPr>
                      <m:e>
                        <m:r>
                          <a:rPr lang="en-US" b="0" i="1" smtClean="0">
                            <a:latin typeface="Cambria Math"/>
                          </a:rPr>
                          <m:t>𝐻</m:t>
                        </m:r>
                      </m:e>
                      <m:sub>
                        <m:r>
                          <a:rPr lang="en-US" b="0" i="1" smtClean="0">
                            <a:latin typeface="Cambria Math"/>
                          </a:rPr>
                          <m:t>0</m:t>
                        </m:r>
                      </m:sub>
                    </m:sSub>
                  </m:oMath>
                </a14:m>
                <a:r>
                  <a:rPr lang="en-US" dirty="0" smtClean="0"/>
                  <a:t> </a:t>
                </a:r>
                <a:r>
                  <a:rPr lang="en-US" dirty="0"/>
                  <a:t>when it is true, where this probability is typically expressed as alpha </a:t>
                </a:r>
                <a:r>
                  <a:rPr lang="en-US" dirty="0" smtClean="0"/>
                  <a:t>(</a:t>
                </a:r>
                <a14:m>
                  <m:oMath xmlns:m="http://schemas.openxmlformats.org/officeDocument/2006/math">
                    <m:r>
                      <a:rPr lang="en-US" i="1" smtClean="0">
                        <a:latin typeface="Cambria Math"/>
                        <a:ea typeface="Cambria Math"/>
                      </a:rPr>
                      <m:t>𝛼</m:t>
                    </m:r>
                  </m:oMath>
                </a14:m>
                <a:r>
                  <a:rPr lang="en-US" dirty="0" smtClean="0"/>
                  <a:t>)</a:t>
                </a:r>
              </a:p>
              <a:p>
                <a:r>
                  <a:rPr lang="en-US" dirty="0" smtClean="0"/>
                  <a:t>Alpha </a:t>
                </a:r>
                <a:r>
                  <a:rPr lang="en-US" dirty="0"/>
                  <a:t>is a prior probability because it is specified before data are collected, and it is a conditional prior probability, </a:t>
                </a:r>
                <a14:m>
                  <m:oMath xmlns:m="http://schemas.openxmlformats.org/officeDocument/2006/math">
                    <m:r>
                      <a:rPr lang="en-US" b="0" i="1" smtClean="0">
                        <a:latin typeface="Cambria Math"/>
                      </a:rPr>
                      <m:t>𝑝</m:t>
                    </m:r>
                  </m:oMath>
                </a14:m>
                <a:r>
                  <a:rPr lang="en-US" dirty="0"/>
                  <a:t>, because </a:t>
                </a:r>
                <a14:m>
                  <m:oMath xmlns:m="http://schemas.openxmlformats.org/officeDocument/2006/math">
                    <m:sSub>
                      <m:sSubPr>
                        <m:ctrlPr>
                          <a:rPr lang="en-US" i="1">
                            <a:latin typeface="Cambria Math"/>
                          </a:rPr>
                        </m:ctrlPr>
                      </m:sSubPr>
                      <m:e>
                        <m:r>
                          <a:rPr lang="en-US" i="1">
                            <a:latin typeface="Cambria Math"/>
                          </a:rPr>
                          <m:t>𝐻</m:t>
                        </m:r>
                      </m:e>
                      <m:sub>
                        <m:r>
                          <a:rPr lang="en-US" i="1">
                            <a:latin typeface="Cambria Math"/>
                          </a:rPr>
                          <m:t>0</m:t>
                        </m:r>
                      </m:sub>
                    </m:sSub>
                  </m:oMath>
                </a14:m>
                <a:r>
                  <a:rPr lang="en-US" baseline="-25000" dirty="0"/>
                  <a:t> </a:t>
                </a:r>
                <a:r>
                  <a:rPr lang="en-US" dirty="0"/>
                  <a:t>is assumed to be </a:t>
                </a:r>
                <a:r>
                  <a:rPr lang="en-US" dirty="0" smtClean="0"/>
                  <a:t>true</a:t>
                </a:r>
              </a:p>
              <a:p>
                <a:endParaRPr lang="en-US" dirty="0"/>
              </a:p>
              <a:p>
                <a:pPr marL="0" indent="0">
                  <a:buNone/>
                </a:pPr>
                <a:r>
                  <a:rPr lang="en-US" dirty="0"/>
                  <a:t> </a:t>
                </a:r>
              </a:p>
              <a:p>
                <a:r>
                  <a:rPr lang="en-US" dirty="0"/>
                  <a:t>where | means assuming or </a:t>
                </a:r>
                <a:r>
                  <a:rPr lang="en-US" dirty="0" smtClean="0"/>
                  <a:t>given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3774" r="-1778" b="-31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084436" y="4800600"/>
                <a:ext cx="492596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ea typeface="Cambria Math"/>
                        </a:rPr>
                        <m:t>𝛼</m:t>
                      </m:r>
                      <m:r>
                        <a:rPr lang="en-US" sz="3200" b="0" i="1" smtClean="0">
                          <a:latin typeface="Cambria Math"/>
                          <a:ea typeface="Cambria Math"/>
                        </a:rPr>
                        <m:t>=</m:t>
                      </m:r>
                      <m:r>
                        <a:rPr lang="en-US" sz="3200" b="0" i="1" smtClean="0">
                          <a:latin typeface="Cambria Math"/>
                          <a:ea typeface="Cambria Math"/>
                        </a:rPr>
                        <m:t>𝑝</m:t>
                      </m:r>
                      <m:d>
                        <m:dPr>
                          <m:ctrlPr>
                            <a:rPr lang="en-US" sz="3200" b="0" i="1" smtClean="0">
                              <a:latin typeface="Cambria Math"/>
                              <a:ea typeface="Cambria Math"/>
                            </a:rPr>
                          </m:ctrlPr>
                        </m:dPr>
                        <m:e>
                          <m:r>
                            <m:rPr>
                              <m:sty m:val="p"/>
                            </m:rPr>
                            <a:rPr lang="en-US" sz="3200" b="0" i="0" smtClean="0">
                              <a:latin typeface="Cambria Math"/>
                              <a:ea typeface="Cambria Math"/>
                            </a:rPr>
                            <m:t>Reject</m:t>
                          </m:r>
                          <m:r>
                            <a:rPr lang="en-US" sz="3200" b="0" i="1" smtClean="0">
                              <a:latin typeface="Cambria Math"/>
                              <a:ea typeface="Cambria Math"/>
                            </a:rPr>
                            <m:t> </m:t>
                          </m:r>
                          <m:sSub>
                            <m:sSubPr>
                              <m:ctrlPr>
                                <a:rPr lang="en-US" sz="3200" b="0" i="1" smtClean="0">
                                  <a:latin typeface="Cambria Math"/>
                                  <a:ea typeface="Cambria Math"/>
                                </a:rPr>
                              </m:ctrlPr>
                            </m:sSubPr>
                            <m:e>
                              <m:r>
                                <a:rPr lang="en-US" sz="3200" b="0" i="1" smtClean="0">
                                  <a:latin typeface="Cambria Math"/>
                                  <a:ea typeface="Cambria Math"/>
                                </a:rPr>
                                <m:t>𝐻</m:t>
                              </m:r>
                            </m:e>
                            <m:sub>
                              <m:r>
                                <a:rPr lang="en-US" sz="3200" b="0" i="1" smtClean="0">
                                  <a:latin typeface="Cambria Math"/>
                                  <a:ea typeface="Cambria Math"/>
                                </a:rPr>
                                <m:t>0</m:t>
                              </m:r>
                            </m:sub>
                          </m:sSub>
                          <m:r>
                            <m:rPr>
                              <m:nor/>
                            </m:rPr>
                            <a:rPr lang="en-US" sz="3200" dirty="0"/>
                            <m:t>|</m:t>
                          </m:r>
                          <m:sSub>
                            <m:sSubPr>
                              <m:ctrlPr>
                                <a:rPr lang="en-US" sz="3200" i="1" dirty="0" smtClean="0">
                                  <a:latin typeface="Cambria Math"/>
                                </a:rPr>
                              </m:ctrlPr>
                            </m:sSubPr>
                            <m:e>
                              <m:r>
                                <a:rPr lang="en-US" sz="3200" b="0" i="1" dirty="0" smtClean="0">
                                  <a:latin typeface="Cambria Math"/>
                                </a:rPr>
                                <m:t>𝐻</m:t>
                              </m:r>
                            </m:e>
                            <m:sub>
                              <m:r>
                                <a:rPr lang="en-US" sz="3200" b="0" i="1" dirty="0" smtClean="0">
                                  <a:latin typeface="Cambria Math"/>
                                </a:rPr>
                                <m:t>0</m:t>
                              </m:r>
                            </m:sub>
                          </m:sSub>
                          <m:r>
                            <a:rPr lang="en-US" sz="3200" b="0" i="1" dirty="0" smtClean="0">
                              <a:latin typeface="Cambria Math"/>
                            </a:rPr>
                            <m:t> </m:t>
                          </m:r>
                          <m:r>
                            <m:rPr>
                              <m:sty m:val="p"/>
                            </m:rPr>
                            <a:rPr lang="en-US" sz="3200" b="0" i="0" dirty="0" smtClean="0">
                              <a:latin typeface="Cambria Math"/>
                            </a:rPr>
                            <m:t>true</m:t>
                          </m:r>
                        </m:e>
                      </m:d>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2084436" y="4800600"/>
                <a:ext cx="4925964" cy="584775"/>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69844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Power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a:t>Both </a:t>
                </a:r>
                <a14:m>
                  <m:oMath xmlns:m="http://schemas.openxmlformats.org/officeDocument/2006/math">
                    <m:r>
                      <a:rPr lang="en-US" i="1">
                        <a:latin typeface="Cambria Math"/>
                      </a:rPr>
                      <m:t>𝑝</m:t>
                    </m:r>
                  </m:oMath>
                </a14:m>
                <a:r>
                  <a:rPr lang="en-US" dirty="0"/>
                  <a:t> and </a:t>
                </a:r>
                <a14:m>
                  <m:oMath xmlns:m="http://schemas.openxmlformats.org/officeDocument/2006/math">
                    <m:r>
                      <a:rPr lang="en-US" i="1">
                        <a:latin typeface="Cambria Math"/>
                        <a:ea typeface="Cambria Math"/>
                      </a:rPr>
                      <m:t>𝛼</m:t>
                    </m:r>
                  </m:oMath>
                </a14:m>
                <a:r>
                  <a:rPr lang="en-US" dirty="0"/>
                  <a:t> are derived from the same sampling distribution and are interpreted as long-run, relative-frequency probabilities</a:t>
                </a:r>
              </a:p>
              <a:p>
                <a:r>
                  <a:rPr lang="en-US" dirty="0"/>
                  <a:t>Unlike </a:t>
                </a:r>
                <a14:m>
                  <m:oMath xmlns:m="http://schemas.openxmlformats.org/officeDocument/2006/math">
                    <m:r>
                      <a:rPr lang="en-US" i="1">
                        <a:latin typeface="Cambria Math"/>
                        <a:ea typeface="Cambria Math"/>
                      </a:rPr>
                      <m:t>𝛼</m:t>
                    </m:r>
                  </m:oMath>
                </a14:m>
                <a:r>
                  <a:rPr lang="en-US" dirty="0"/>
                  <a:t>, </a:t>
                </a:r>
                <a14:m>
                  <m:oMath xmlns:m="http://schemas.openxmlformats.org/officeDocument/2006/math">
                    <m:r>
                      <a:rPr lang="en-US" i="1">
                        <a:latin typeface="Cambria Math"/>
                      </a:rPr>
                      <m:t>𝑝</m:t>
                    </m:r>
                  </m:oMath>
                </a14:m>
                <a:r>
                  <a:rPr lang="en-US" dirty="0"/>
                  <a:t> is not the conditional prior probability of a Type I error because it is estimated for a particular sample </a:t>
                </a:r>
                <a:r>
                  <a:rPr lang="en-US" dirty="0" smtClean="0"/>
                  <a:t>result</a:t>
                </a:r>
              </a:p>
              <a:p>
                <a:r>
                  <a:rPr lang="en-US" dirty="0"/>
                  <a:t>Alpha sets the risk of a Type I error rate, akin to a false-positive because the evidence is incorrectly taken to support the hypothesis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5" t="-2156" r="-1630"/>
                </a:stretch>
              </a:blipFill>
            </p:spPr>
            <p:txBody>
              <a:bodyPr/>
              <a:lstStyle/>
              <a:p>
                <a:r>
                  <a:rPr lang="en-US">
                    <a:noFill/>
                  </a:rPr>
                  <a:t> </a:t>
                </a:r>
              </a:p>
            </p:txBody>
          </p:sp>
        </mc:Fallback>
      </mc:AlternateContent>
    </p:spTree>
    <p:extLst>
      <p:ext uri="{BB962C8B-B14F-4D97-AF65-F5344CB8AC3E}">
        <p14:creationId xmlns:p14="http://schemas.microsoft.com/office/powerpoint/2010/main" val="2000712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Power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S</a:t>
                </a:r>
                <a:r>
                  <a:rPr lang="en-US" dirty="0" smtClean="0"/>
                  <a:t>tatistical </a:t>
                </a:r>
                <a:r>
                  <a:rPr lang="en-US" dirty="0"/>
                  <a:t>power, and the concept </a:t>
                </a:r>
                <a:r>
                  <a:rPr lang="en-US" dirty="0" smtClean="0"/>
                  <a:t>of Type II error, is </a:t>
                </a:r>
                <a:r>
                  <a:rPr lang="en-US" dirty="0"/>
                  <a:t>the conditional prior probability of making the correct decision to reject </a:t>
                </a:r>
                <a14:m>
                  <m:oMath xmlns:m="http://schemas.openxmlformats.org/officeDocument/2006/math">
                    <m:sSub>
                      <m:sSubPr>
                        <m:ctrlPr>
                          <a:rPr lang="en-US" i="1">
                            <a:latin typeface="Cambria Math"/>
                          </a:rPr>
                        </m:ctrlPr>
                      </m:sSubPr>
                      <m:e>
                        <m:r>
                          <a:rPr lang="en-US" i="1">
                            <a:latin typeface="Cambria Math"/>
                          </a:rPr>
                          <m:t>𝐻</m:t>
                        </m:r>
                      </m:e>
                      <m:sub>
                        <m:r>
                          <a:rPr lang="en-US" i="1">
                            <a:latin typeface="Cambria Math"/>
                          </a:rPr>
                          <m:t>0</m:t>
                        </m:r>
                      </m:sub>
                    </m:sSub>
                  </m:oMath>
                </a14:m>
                <a:r>
                  <a:rPr lang="en-US" baseline="-25000" dirty="0"/>
                  <a:t> </a:t>
                </a:r>
                <a:r>
                  <a:rPr lang="en-US" dirty="0"/>
                  <a:t>when it is actually false, </a:t>
                </a:r>
                <a:r>
                  <a:rPr lang="en-US" dirty="0" smtClean="0"/>
                  <a:t>where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676400" y="4343400"/>
                <a:ext cx="576754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3200" b="0" i="0" smtClean="0">
                          <a:latin typeface="Cambria Math"/>
                          <a:ea typeface="Cambria Math"/>
                        </a:rPr>
                        <m:t>Power</m:t>
                      </m:r>
                      <m:r>
                        <a:rPr lang="en-US" sz="3200" b="0" i="1" smtClean="0">
                          <a:latin typeface="Cambria Math"/>
                          <a:ea typeface="Cambria Math"/>
                        </a:rPr>
                        <m:t>=</m:t>
                      </m:r>
                      <m:r>
                        <a:rPr lang="en-US" sz="3200" b="0" i="1" smtClean="0">
                          <a:latin typeface="Cambria Math"/>
                          <a:ea typeface="Cambria Math"/>
                        </a:rPr>
                        <m:t>𝑝</m:t>
                      </m:r>
                      <m:d>
                        <m:dPr>
                          <m:ctrlPr>
                            <a:rPr lang="en-US" sz="3200" b="0" i="1" smtClean="0">
                              <a:latin typeface="Cambria Math"/>
                              <a:ea typeface="Cambria Math"/>
                            </a:rPr>
                          </m:ctrlPr>
                        </m:dPr>
                        <m:e>
                          <m:r>
                            <m:rPr>
                              <m:sty m:val="p"/>
                            </m:rPr>
                            <a:rPr lang="en-US" sz="3200" b="0" i="0" smtClean="0">
                              <a:latin typeface="Cambria Math"/>
                              <a:ea typeface="Cambria Math"/>
                            </a:rPr>
                            <m:t>Reject</m:t>
                          </m:r>
                          <m:r>
                            <a:rPr lang="en-US" sz="3200" b="0" i="1" smtClean="0">
                              <a:latin typeface="Cambria Math"/>
                              <a:ea typeface="Cambria Math"/>
                            </a:rPr>
                            <m:t> </m:t>
                          </m:r>
                          <m:sSub>
                            <m:sSubPr>
                              <m:ctrlPr>
                                <a:rPr lang="en-US" sz="3200" b="0" i="1" smtClean="0">
                                  <a:latin typeface="Cambria Math"/>
                                  <a:ea typeface="Cambria Math"/>
                                </a:rPr>
                              </m:ctrlPr>
                            </m:sSubPr>
                            <m:e>
                              <m:r>
                                <a:rPr lang="en-US" sz="3200" b="0" i="1" smtClean="0">
                                  <a:latin typeface="Cambria Math"/>
                                  <a:ea typeface="Cambria Math"/>
                                </a:rPr>
                                <m:t>𝐻</m:t>
                              </m:r>
                            </m:e>
                            <m:sub>
                              <m:r>
                                <a:rPr lang="en-US" sz="3200" b="0" i="1" smtClean="0">
                                  <a:latin typeface="Cambria Math"/>
                                  <a:ea typeface="Cambria Math"/>
                                </a:rPr>
                                <m:t>0</m:t>
                              </m:r>
                            </m:sub>
                          </m:sSub>
                          <m:r>
                            <m:rPr>
                              <m:nor/>
                            </m:rPr>
                            <a:rPr lang="en-US" sz="3200" dirty="0"/>
                            <m:t>|</m:t>
                          </m:r>
                          <m:sSub>
                            <m:sSubPr>
                              <m:ctrlPr>
                                <a:rPr lang="en-US" sz="3200" i="1" dirty="0" smtClean="0">
                                  <a:latin typeface="Cambria Math"/>
                                </a:rPr>
                              </m:ctrlPr>
                            </m:sSubPr>
                            <m:e>
                              <m:r>
                                <a:rPr lang="en-US" sz="3200" b="0" i="1" dirty="0" smtClean="0">
                                  <a:latin typeface="Cambria Math"/>
                                </a:rPr>
                                <m:t>𝐻</m:t>
                              </m:r>
                            </m:e>
                            <m:sub>
                              <m:r>
                                <a:rPr lang="en-US" sz="3200" b="0" i="1" dirty="0" smtClean="0">
                                  <a:latin typeface="Cambria Math"/>
                                </a:rPr>
                                <m:t>0</m:t>
                              </m:r>
                            </m:sub>
                          </m:sSub>
                          <m:r>
                            <a:rPr lang="en-US" sz="3200" b="0" i="1" dirty="0" smtClean="0">
                              <a:latin typeface="Cambria Math"/>
                            </a:rPr>
                            <m:t> </m:t>
                          </m:r>
                          <m:r>
                            <m:rPr>
                              <m:sty m:val="p"/>
                            </m:rPr>
                            <a:rPr lang="en-US" sz="3200" b="0" i="0" dirty="0" smtClean="0">
                              <a:latin typeface="Cambria Math"/>
                            </a:rPr>
                            <m:t>false</m:t>
                          </m:r>
                        </m:e>
                      </m:d>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1676400" y="4343400"/>
                <a:ext cx="5767541" cy="584775"/>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78315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Power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700" dirty="0"/>
                  <a:t>A Type II </a:t>
                </a:r>
                <a:r>
                  <a:rPr lang="en-US" sz="2700" dirty="0" smtClean="0"/>
                  <a:t>error, or false-negative, </a:t>
                </a:r>
                <a:r>
                  <a:rPr lang="en-US" sz="2700" dirty="0"/>
                  <a:t>occurs when the sample result leads to the failure to reject </a:t>
                </a:r>
                <a14:m>
                  <m:oMath xmlns:m="http://schemas.openxmlformats.org/officeDocument/2006/math">
                    <m:sSub>
                      <m:sSubPr>
                        <m:ctrlPr>
                          <a:rPr lang="en-US" sz="2700" i="1">
                            <a:latin typeface="Cambria Math"/>
                          </a:rPr>
                        </m:ctrlPr>
                      </m:sSubPr>
                      <m:e>
                        <m:r>
                          <a:rPr lang="en-US" sz="2700" i="1">
                            <a:latin typeface="Cambria Math"/>
                          </a:rPr>
                          <m:t>𝐻</m:t>
                        </m:r>
                      </m:e>
                      <m:sub>
                        <m:r>
                          <a:rPr lang="en-US" sz="2700" i="1">
                            <a:latin typeface="Cambria Math"/>
                          </a:rPr>
                          <m:t>0</m:t>
                        </m:r>
                      </m:sub>
                    </m:sSub>
                  </m:oMath>
                </a14:m>
                <a:r>
                  <a:rPr lang="en-US" sz="2700" baseline="-25000" dirty="0"/>
                  <a:t> </a:t>
                </a:r>
                <a:r>
                  <a:rPr lang="en-US" sz="2700" dirty="0"/>
                  <a:t>when it is actually </a:t>
                </a:r>
                <a:r>
                  <a:rPr lang="en-US" sz="2700" dirty="0" smtClean="0"/>
                  <a:t>false</a:t>
                </a:r>
              </a:p>
              <a:p>
                <a:r>
                  <a:rPr lang="en-US" sz="2700" dirty="0" smtClean="0"/>
                  <a:t>The </a:t>
                </a:r>
                <a:r>
                  <a:rPr lang="en-US" sz="2700" dirty="0"/>
                  <a:t>probability of a Type II error is usually represented by </a:t>
                </a:r>
                <a14:m>
                  <m:oMath xmlns:m="http://schemas.openxmlformats.org/officeDocument/2006/math">
                    <m:r>
                      <a:rPr lang="en-US" sz="2700" i="1" dirty="0" smtClean="0">
                        <a:latin typeface="Cambria Math"/>
                      </a:rPr>
                      <m:t>𝛽</m:t>
                    </m:r>
                  </m:oMath>
                </a14:m>
                <a:r>
                  <a:rPr lang="en-US" sz="2700" dirty="0"/>
                  <a:t>, and it is also a conditional prior </a:t>
                </a:r>
                <a:r>
                  <a:rPr lang="en-US" sz="2700" dirty="0" smtClean="0"/>
                  <a:t>probability</a:t>
                </a:r>
                <a:endParaRPr lang="en-US" sz="2700" dirty="0"/>
              </a:p>
              <a:p>
                <a:endParaRPr lang="en-US" sz="2700" dirty="0"/>
              </a:p>
              <a:p>
                <a:endParaRPr lang="en-US" sz="2700" dirty="0"/>
              </a:p>
              <a:p>
                <a:r>
                  <a:rPr lang="en-US" sz="2700" dirty="0" smtClean="0"/>
                  <a:t>Because </a:t>
                </a:r>
                <a:r>
                  <a:rPr lang="en-US" sz="2700" dirty="0"/>
                  <a:t>power and </a:t>
                </a:r>
                <a14:m>
                  <m:oMath xmlns:m="http://schemas.openxmlformats.org/officeDocument/2006/math">
                    <m:r>
                      <a:rPr lang="en-US" sz="2700" i="1" dirty="0" smtClean="0">
                        <a:latin typeface="Cambria Math"/>
                      </a:rPr>
                      <m:t>𝛽</m:t>
                    </m:r>
                  </m:oMath>
                </a14:m>
                <a:r>
                  <a:rPr lang="en-US" sz="2700" dirty="0"/>
                  <a:t> are </a:t>
                </a:r>
                <a:r>
                  <a:rPr lang="en-US" sz="2700" dirty="0" smtClean="0"/>
                  <a:t>complimentary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185" t="-1078" r="-28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600200" y="4444425"/>
                <a:ext cx="594246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sz="3200" b="0" i="1" smtClean="0">
                          <a:latin typeface="Cambria Math"/>
                          <a:ea typeface="Cambria Math"/>
                        </a:rPr>
                        <m:t>𝛽</m:t>
                      </m:r>
                      <m:r>
                        <a:rPr lang="en-US" sz="3200" b="0" i="1" smtClean="0">
                          <a:latin typeface="Cambria Math"/>
                          <a:ea typeface="Cambria Math"/>
                        </a:rPr>
                        <m:t>=</m:t>
                      </m:r>
                      <m:r>
                        <a:rPr lang="en-US" sz="3200" b="0" i="1" smtClean="0">
                          <a:latin typeface="Cambria Math"/>
                          <a:ea typeface="Cambria Math"/>
                        </a:rPr>
                        <m:t>𝑝</m:t>
                      </m:r>
                      <m:d>
                        <m:dPr>
                          <m:ctrlPr>
                            <a:rPr lang="en-US" sz="3200" b="0" i="1" smtClean="0">
                              <a:latin typeface="Cambria Math"/>
                              <a:ea typeface="Cambria Math"/>
                            </a:rPr>
                          </m:ctrlPr>
                        </m:dPr>
                        <m:e>
                          <m:r>
                            <m:rPr>
                              <m:sty m:val="p"/>
                            </m:rPr>
                            <a:rPr lang="en-US" sz="3200" b="0" i="0" smtClean="0">
                              <a:latin typeface="Cambria Math"/>
                              <a:ea typeface="Cambria Math"/>
                            </a:rPr>
                            <m:t>Fail</m:t>
                          </m:r>
                          <m:r>
                            <a:rPr lang="en-US" sz="3200" b="0" i="0" smtClean="0">
                              <a:latin typeface="Cambria Math"/>
                              <a:ea typeface="Cambria Math"/>
                            </a:rPr>
                            <m:t> </m:t>
                          </m:r>
                          <m:r>
                            <m:rPr>
                              <m:sty m:val="p"/>
                            </m:rPr>
                            <a:rPr lang="en-US" sz="3200" b="0" i="0" smtClean="0">
                              <a:latin typeface="Cambria Math"/>
                              <a:ea typeface="Cambria Math"/>
                            </a:rPr>
                            <m:t>to</m:t>
                          </m:r>
                          <m:r>
                            <a:rPr lang="en-US" sz="3200" b="0" i="0" smtClean="0">
                              <a:latin typeface="Cambria Math"/>
                              <a:ea typeface="Cambria Math"/>
                            </a:rPr>
                            <m:t> </m:t>
                          </m:r>
                          <m:r>
                            <m:rPr>
                              <m:sty m:val="p"/>
                            </m:rPr>
                            <a:rPr lang="en-US" sz="3200" b="0" i="0" smtClean="0">
                              <a:latin typeface="Cambria Math"/>
                              <a:ea typeface="Cambria Math"/>
                            </a:rPr>
                            <m:t>reject</m:t>
                          </m:r>
                          <m:r>
                            <a:rPr lang="en-US" sz="3200" b="0" i="1" smtClean="0">
                              <a:latin typeface="Cambria Math"/>
                              <a:ea typeface="Cambria Math"/>
                            </a:rPr>
                            <m:t> </m:t>
                          </m:r>
                          <m:sSub>
                            <m:sSubPr>
                              <m:ctrlPr>
                                <a:rPr lang="en-US" sz="3200" b="0" i="1" smtClean="0">
                                  <a:latin typeface="Cambria Math"/>
                                  <a:ea typeface="Cambria Math"/>
                                </a:rPr>
                              </m:ctrlPr>
                            </m:sSubPr>
                            <m:e>
                              <m:r>
                                <a:rPr lang="en-US" sz="3200" b="0" i="1" smtClean="0">
                                  <a:latin typeface="Cambria Math"/>
                                  <a:ea typeface="Cambria Math"/>
                                </a:rPr>
                                <m:t>𝐻</m:t>
                              </m:r>
                            </m:e>
                            <m:sub>
                              <m:r>
                                <a:rPr lang="en-US" sz="3200" b="0" i="1" smtClean="0">
                                  <a:latin typeface="Cambria Math"/>
                                  <a:ea typeface="Cambria Math"/>
                                </a:rPr>
                                <m:t>0</m:t>
                              </m:r>
                            </m:sub>
                          </m:sSub>
                          <m:r>
                            <m:rPr>
                              <m:nor/>
                            </m:rPr>
                            <a:rPr lang="en-US" sz="3200" dirty="0"/>
                            <m:t>|</m:t>
                          </m:r>
                          <m:sSub>
                            <m:sSubPr>
                              <m:ctrlPr>
                                <a:rPr lang="en-US" sz="3200" i="1" dirty="0" smtClean="0">
                                  <a:latin typeface="Cambria Math"/>
                                </a:rPr>
                              </m:ctrlPr>
                            </m:sSubPr>
                            <m:e>
                              <m:r>
                                <a:rPr lang="en-US" sz="3200" b="0" i="1" dirty="0" smtClean="0">
                                  <a:latin typeface="Cambria Math"/>
                                </a:rPr>
                                <m:t>𝐻</m:t>
                              </m:r>
                            </m:e>
                            <m:sub>
                              <m:r>
                                <a:rPr lang="en-US" sz="3200" b="0" i="1" dirty="0" smtClean="0">
                                  <a:latin typeface="Cambria Math"/>
                                </a:rPr>
                                <m:t>0</m:t>
                              </m:r>
                            </m:sub>
                          </m:sSub>
                          <m:r>
                            <a:rPr lang="en-US" sz="3200" b="0" i="1" dirty="0" smtClean="0">
                              <a:latin typeface="Cambria Math"/>
                            </a:rPr>
                            <m:t> </m:t>
                          </m:r>
                          <m:r>
                            <m:rPr>
                              <m:sty m:val="p"/>
                            </m:rPr>
                            <a:rPr lang="en-US" sz="3200" b="0" i="0" dirty="0" smtClean="0">
                              <a:latin typeface="Cambria Math"/>
                            </a:rPr>
                            <m:t>false</m:t>
                          </m:r>
                        </m:e>
                      </m:d>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1600200" y="4444425"/>
                <a:ext cx="5942461" cy="5847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811459" y="5791200"/>
                <a:ext cx="351314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3200" b="0" i="0" smtClean="0">
                          <a:latin typeface="Cambria Math"/>
                          <a:ea typeface="Cambria Math"/>
                        </a:rPr>
                        <m:t>Power</m:t>
                      </m:r>
                      <m:r>
                        <a:rPr lang="en-US" sz="3200" b="0" i="1" smtClean="0">
                          <a:latin typeface="Cambria Math"/>
                          <a:ea typeface="Cambria Math"/>
                        </a:rPr>
                        <m:t>+</m:t>
                      </m:r>
                      <m:r>
                        <a:rPr lang="en-US" sz="3200" b="0" i="1" smtClean="0">
                          <a:latin typeface="Cambria Math"/>
                          <a:ea typeface="Cambria Math"/>
                        </a:rPr>
                        <m:t>𝛽</m:t>
                      </m:r>
                      <m:r>
                        <a:rPr lang="en-US" sz="3200" b="0" i="1" smtClean="0">
                          <a:latin typeface="Cambria Math"/>
                          <a:ea typeface="Cambria Math"/>
                        </a:rPr>
                        <m:t>=1.00</m:t>
                      </m:r>
                    </m:oMath>
                  </m:oMathPara>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2811459" y="5791200"/>
                <a:ext cx="3513141" cy="584775"/>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41899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for Fixed-Effect Model</a:t>
            </a:r>
            <a:endParaRPr lang="en-US" dirty="0"/>
          </a:p>
        </p:txBody>
      </p:sp>
      <p:sp>
        <p:nvSpPr>
          <p:cNvPr id="3" name="Content Placeholder 2"/>
          <p:cNvSpPr>
            <a:spLocks noGrp="1"/>
          </p:cNvSpPr>
          <p:nvPr>
            <p:ph idx="1"/>
          </p:nvPr>
        </p:nvSpPr>
        <p:spPr/>
        <p:txBody>
          <a:bodyPr/>
          <a:lstStyle/>
          <a:p>
            <a:r>
              <a:rPr lang="en-US" dirty="0" smtClean="0"/>
              <a:t>The test for significance for the main effect</a:t>
            </a:r>
          </a:p>
          <a:p>
            <a:endParaRPr lang="en-US" dirty="0"/>
          </a:p>
          <a:p>
            <a:endParaRPr lang="en-US" dirty="0" smtClean="0"/>
          </a:p>
          <a:p>
            <a:r>
              <a:rPr lang="en-US" dirty="0" smtClean="0"/>
              <a:t>For a two-tailed test where</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3621402" y="2590800"/>
                <a:ext cx="1864998" cy="12211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𝑍</m:t>
                      </m:r>
                      <m:r>
                        <a:rPr lang="en-US" sz="3200" b="0" i="1" smtClean="0">
                          <a:latin typeface="Cambria Math"/>
                        </a:rPr>
                        <m:t>=</m:t>
                      </m:r>
                      <m:f>
                        <m:fPr>
                          <m:ctrlPr>
                            <a:rPr lang="en-US" sz="3200" b="0" i="1" smtClean="0">
                              <a:latin typeface="Cambria Math"/>
                            </a:rPr>
                          </m:ctrlPr>
                        </m:fPr>
                        <m:num>
                          <m:r>
                            <a:rPr lang="en-US" sz="3200" b="0" i="1" smtClean="0">
                              <a:latin typeface="Cambria Math"/>
                            </a:rPr>
                            <m:t>𝑀</m:t>
                          </m:r>
                        </m:num>
                        <m:den>
                          <m:rad>
                            <m:radPr>
                              <m:degHide m:val="on"/>
                              <m:ctrlPr>
                                <a:rPr lang="en-US" sz="3200" b="0" i="1" smtClean="0">
                                  <a:latin typeface="Cambria Math"/>
                                </a:rPr>
                              </m:ctrlPr>
                            </m:radPr>
                            <m:deg/>
                            <m:e>
                              <m:sSub>
                                <m:sSubPr>
                                  <m:ctrlPr>
                                    <a:rPr lang="en-US" sz="3200" b="0" i="1" smtClean="0">
                                      <a:latin typeface="Cambria Math"/>
                                    </a:rPr>
                                  </m:ctrlPr>
                                </m:sSubPr>
                                <m:e>
                                  <m:r>
                                    <a:rPr lang="en-US" sz="3200" b="0" i="1" smtClean="0">
                                      <a:latin typeface="Cambria Math"/>
                                    </a:rPr>
                                    <m:t>𝑉</m:t>
                                  </m:r>
                                </m:e>
                                <m:sub>
                                  <m:r>
                                    <a:rPr lang="en-US" sz="3200" b="0" i="1" smtClean="0">
                                      <a:latin typeface="Cambria Math"/>
                                    </a:rPr>
                                    <m:t>𝑀</m:t>
                                  </m:r>
                                </m:sub>
                              </m:sSub>
                            </m:e>
                          </m:rad>
                        </m:den>
                      </m:f>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3621402" y="2590800"/>
                <a:ext cx="1864998" cy="1221104"/>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680793" y="4685190"/>
                <a:ext cx="356200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𝑝</m:t>
                      </m:r>
                      <m:r>
                        <a:rPr lang="en-US" sz="3200" b="0" i="1" smtClean="0">
                          <a:latin typeface="Cambria Math"/>
                        </a:rPr>
                        <m:t>=2</m:t>
                      </m:r>
                      <m:d>
                        <m:dPr>
                          <m:begChr m:val="["/>
                          <m:endChr m:val="]"/>
                          <m:ctrlPr>
                            <a:rPr lang="en-US" sz="3200" b="0" i="1" smtClean="0">
                              <a:latin typeface="Cambria Math"/>
                            </a:rPr>
                          </m:ctrlPr>
                        </m:dPr>
                        <m:e>
                          <m:r>
                            <a:rPr lang="en-US" sz="3200" b="0" i="1" smtClean="0">
                              <a:latin typeface="Cambria Math"/>
                            </a:rPr>
                            <m:t>1−</m:t>
                          </m:r>
                          <m:d>
                            <m:dPr>
                              <m:ctrlPr>
                                <a:rPr lang="en-US" sz="3200" b="0" i="1" smtClean="0">
                                  <a:latin typeface="Cambria Math"/>
                                </a:rPr>
                              </m:ctrlPr>
                            </m:dPr>
                            <m:e>
                              <m:r>
                                <m:rPr>
                                  <m:sty m:val="p"/>
                                </m:rPr>
                                <a:rPr lang="el-GR" sz="3200" b="0" i="1" smtClean="0">
                                  <a:latin typeface="Cambria Math"/>
                                  <a:ea typeface="Cambria Math"/>
                                </a:rPr>
                                <m:t>Φ</m:t>
                              </m:r>
                              <m:r>
                                <m:rPr>
                                  <m:nor/>
                                </m:rPr>
                                <a:rPr lang="en-US" sz="3200" dirty="0"/>
                                <m:t>|</m:t>
                              </m:r>
                              <m:r>
                                <a:rPr lang="en-US" sz="3200" i="1" dirty="0">
                                  <a:latin typeface="Cambria Math"/>
                                </a:rPr>
                                <m:t>𝑍</m:t>
                              </m:r>
                              <m:r>
                                <m:rPr>
                                  <m:nor/>
                                </m:rPr>
                                <a:rPr lang="en-US" sz="3200" dirty="0"/>
                                <m:t>|</m:t>
                              </m:r>
                            </m:e>
                          </m:d>
                        </m:e>
                      </m:d>
                    </m:oMath>
                  </m:oMathPara>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2680793" y="4685190"/>
                <a:ext cx="3562001" cy="584775"/>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43136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for Fixed-Effect Model</a:t>
            </a:r>
            <a:endParaRPr lang="en-US" dirty="0"/>
          </a:p>
        </p:txBody>
      </p:sp>
      <p:sp>
        <p:nvSpPr>
          <p:cNvPr id="3" name="Content Placeholder 2"/>
          <p:cNvSpPr>
            <a:spLocks noGrp="1"/>
          </p:cNvSpPr>
          <p:nvPr>
            <p:ph idx="1"/>
          </p:nvPr>
        </p:nvSpPr>
        <p:spPr/>
        <p:txBody>
          <a:bodyPr>
            <a:normAutofit lnSpcReduction="10000"/>
          </a:bodyPr>
          <a:lstStyle/>
          <a:p>
            <a:r>
              <a:rPr lang="en-US" dirty="0" smtClean="0"/>
              <a:t>Which is based on</a:t>
            </a:r>
          </a:p>
          <a:p>
            <a:endParaRPr lang="en-US" dirty="0"/>
          </a:p>
          <a:p>
            <a:endParaRPr lang="en-US" dirty="0" smtClean="0"/>
          </a:p>
          <a:p>
            <a:r>
              <a:rPr lang="en-US" dirty="0" smtClean="0"/>
              <a:t>Where</a:t>
            </a:r>
          </a:p>
          <a:p>
            <a:endParaRPr lang="en-US" dirty="0"/>
          </a:p>
          <a:p>
            <a:endParaRPr lang="en-US" dirty="0" smtClean="0"/>
          </a:p>
          <a:p>
            <a:r>
              <a:rPr lang="en-US" dirty="0" smtClean="0"/>
              <a:t>See pages 268-269 for a worked example</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3621402" y="2286000"/>
                <a:ext cx="1732397" cy="12353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ea typeface="Cambria Math"/>
                        </a:rPr>
                        <m:t>𝜆</m:t>
                      </m:r>
                      <m:r>
                        <a:rPr lang="en-US" sz="3200" b="0" i="1" smtClean="0">
                          <a:latin typeface="Cambria Math"/>
                        </a:rPr>
                        <m:t>=</m:t>
                      </m:r>
                      <m:f>
                        <m:fPr>
                          <m:ctrlPr>
                            <a:rPr lang="en-US" sz="3200" b="0" i="1" smtClean="0">
                              <a:latin typeface="Cambria Math"/>
                            </a:rPr>
                          </m:ctrlPr>
                        </m:fPr>
                        <m:num>
                          <m:r>
                            <a:rPr lang="en-US" sz="3200" b="0" i="1" smtClean="0">
                              <a:latin typeface="Cambria Math"/>
                              <a:ea typeface="Cambria Math"/>
                            </a:rPr>
                            <m:t>𝛿</m:t>
                          </m:r>
                        </m:num>
                        <m:den>
                          <m:rad>
                            <m:radPr>
                              <m:degHide m:val="on"/>
                              <m:ctrlPr>
                                <a:rPr lang="en-US" sz="3200" b="0" i="1" smtClean="0">
                                  <a:latin typeface="Cambria Math"/>
                                </a:rPr>
                              </m:ctrlPr>
                            </m:radPr>
                            <m:deg/>
                            <m:e>
                              <m:sSub>
                                <m:sSubPr>
                                  <m:ctrlPr>
                                    <a:rPr lang="en-US" sz="3200" b="0" i="1" smtClean="0">
                                      <a:latin typeface="Cambria Math"/>
                                    </a:rPr>
                                  </m:ctrlPr>
                                </m:sSubPr>
                                <m:e>
                                  <m:r>
                                    <a:rPr lang="en-US" sz="3200" b="0" i="1" smtClean="0">
                                      <a:latin typeface="Cambria Math"/>
                                    </a:rPr>
                                    <m:t>𝑉</m:t>
                                  </m:r>
                                </m:e>
                                <m:sub>
                                  <m:r>
                                    <a:rPr lang="en-US" sz="3200" b="0" i="1" smtClean="0">
                                      <a:latin typeface="Cambria Math"/>
                                      <a:ea typeface="Cambria Math"/>
                                    </a:rPr>
                                    <m:t>𝛿</m:t>
                                  </m:r>
                                </m:sub>
                              </m:sSub>
                            </m:e>
                          </m:rad>
                        </m:den>
                      </m:f>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3621402" y="2286000"/>
                <a:ext cx="1732397" cy="1235338"/>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066800" y="3962400"/>
                <a:ext cx="701192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3200" b="0" i="0" smtClean="0">
                          <a:latin typeface="Cambria Math"/>
                        </a:rPr>
                        <m:t>Power</m:t>
                      </m:r>
                      <m:r>
                        <a:rPr lang="en-US" sz="3200" b="0" i="1" smtClean="0">
                          <a:latin typeface="Cambria Math"/>
                        </a:rPr>
                        <m:t>=1−</m:t>
                      </m:r>
                      <m:r>
                        <m:rPr>
                          <m:sty m:val="p"/>
                        </m:rPr>
                        <a:rPr lang="el-GR" sz="3200" b="0" i="1" smtClean="0">
                          <a:latin typeface="Cambria Math"/>
                          <a:ea typeface="Cambria Math"/>
                        </a:rPr>
                        <m:t>Φ</m:t>
                      </m:r>
                      <m:d>
                        <m:dPr>
                          <m:ctrlPr>
                            <a:rPr lang="el-GR" sz="3200" b="0" i="1" smtClean="0">
                              <a:latin typeface="Cambria Math"/>
                              <a:ea typeface="Cambria Math"/>
                            </a:rPr>
                          </m:ctrlPr>
                        </m:dPr>
                        <m:e>
                          <m:sSub>
                            <m:sSubPr>
                              <m:ctrlPr>
                                <a:rPr lang="el-GR" sz="3200" b="0" i="1" smtClean="0">
                                  <a:latin typeface="Cambria Math"/>
                                  <a:ea typeface="Cambria Math"/>
                                </a:rPr>
                              </m:ctrlPr>
                            </m:sSubPr>
                            <m:e>
                              <m:r>
                                <a:rPr lang="en-US" sz="3200" b="0" i="1" smtClean="0">
                                  <a:latin typeface="Cambria Math"/>
                                  <a:ea typeface="Cambria Math"/>
                                </a:rPr>
                                <m:t>𝑐</m:t>
                              </m:r>
                            </m:e>
                            <m:sub>
                              <m:r>
                                <a:rPr lang="el-GR" sz="3200" b="0" i="1" smtClean="0">
                                  <a:latin typeface="Cambria Math"/>
                                  <a:ea typeface="Cambria Math"/>
                                </a:rPr>
                                <m:t>𝛼</m:t>
                              </m:r>
                            </m:sub>
                          </m:sSub>
                          <m:r>
                            <a:rPr lang="en-US" sz="3200" b="0" i="1" smtClean="0">
                              <a:latin typeface="Cambria Math"/>
                              <a:ea typeface="Cambria Math"/>
                            </a:rPr>
                            <m:t>−</m:t>
                          </m:r>
                          <m:r>
                            <a:rPr lang="en-US" sz="3200" b="0" i="1" smtClean="0">
                              <a:latin typeface="Cambria Math"/>
                              <a:ea typeface="Cambria Math"/>
                            </a:rPr>
                            <m:t>𝜆</m:t>
                          </m:r>
                        </m:e>
                      </m:d>
                      <m:r>
                        <a:rPr lang="en-US" sz="3200" b="0" i="1" smtClean="0">
                          <a:latin typeface="Cambria Math"/>
                          <a:ea typeface="Cambria Math"/>
                        </a:rPr>
                        <m:t>+</m:t>
                      </m:r>
                      <m:r>
                        <m:rPr>
                          <m:sty m:val="p"/>
                        </m:rPr>
                        <a:rPr lang="el-GR" sz="3200" b="0" i="1" smtClean="0">
                          <a:latin typeface="Cambria Math"/>
                          <a:ea typeface="Cambria Math"/>
                        </a:rPr>
                        <m:t>Φ</m:t>
                      </m:r>
                      <m:d>
                        <m:dPr>
                          <m:ctrlPr>
                            <a:rPr lang="el-GR" sz="3200" b="0" i="1" smtClean="0">
                              <a:latin typeface="Cambria Math"/>
                              <a:ea typeface="Cambria Math"/>
                            </a:rPr>
                          </m:ctrlPr>
                        </m:dPr>
                        <m:e>
                          <m:r>
                            <a:rPr lang="en-US" sz="3200" b="0" i="1" smtClean="0">
                              <a:latin typeface="Cambria Math"/>
                              <a:ea typeface="Cambria Math"/>
                            </a:rPr>
                            <m:t>−</m:t>
                          </m:r>
                          <m:sSub>
                            <m:sSubPr>
                              <m:ctrlPr>
                                <a:rPr lang="en-US" sz="3200" b="0" i="1" smtClean="0">
                                  <a:latin typeface="Cambria Math"/>
                                  <a:ea typeface="Cambria Math"/>
                                </a:rPr>
                              </m:ctrlPr>
                            </m:sSubPr>
                            <m:e>
                              <m:r>
                                <a:rPr lang="en-US" sz="3200" b="0" i="1" smtClean="0">
                                  <a:latin typeface="Cambria Math"/>
                                  <a:ea typeface="Cambria Math"/>
                                </a:rPr>
                                <m:t>𝑐</m:t>
                              </m:r>
                            </m:e>
                            <m:sub>
                              <m:r>
                                <a:rPr lang="en-US" sz="3200" b="0" i="1" smtClean="0">
                                  <a:latin typeface="Cambria Math"/>
                                  <a:ea typeface="Cambria Math"/>
                                </a:rPr>
                                <m:t>𝛼</m:t>
                              </m:r>
                            </m:sub>
                          </m:sSub>
                          <m:r>
                            <a:rPr lang="en-US" sz="3200" b="0" i="1" smtClean="0">
                              <a:latin typeface="Cambria Math"/>
                              <a:ea typeface="Cambria Math"/>
                            </a:rPr>
                            <m:t>−</m:t>
                          </m:r>
                          <m:r>
                            <a:rPr lang="en-US" sz="3200" b="0" i="1" smtClean="0">
                              <a:latin typeface="Cambria Math"/>
                              <a:ea typeface="Cambria Math"/>
                            </a:rPr>
                            <m:t>𝜆</m:t>
                          </m:r>
                        </m:e>
                      </m:d>
                    </m:oMath>
                  </m:oMathPara>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1066800" y="3962400"/>
                <a:ext cx="7011920" cy="584775"/>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18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for Random-Effects Model</a:t>
            </a:r>
            <a:endParaRPr lang="en-US" dirty="0"/>
          </a:p>
        </p:txBody>
      </p:sp>
      <p:sp>
        <p:nvSpPr>
          <p:cNvPr id="7" name="Content Placeholder 2"/>
          <p:cNvSpPr>
            <a:spLocks noGrp="1"/>
          </p:cNvSpPr>
          <p:nvPr>
            <p:ph idx="1"/>
          </p:nvPr>
        </p:nvSpPr>
        <p:spPr>
          <a:xfrm>
            <a:off x="457200" y="1600200"/>
            <a:ext cx="8229600" cy="4525963"/>
          </a:xfrm>
        </p:spPr>
        <p:txBody>
          <a:bodyPr/>
          <a:lstStyle/>
          <a:p>
            <a:r>
              <a:rPr lang="en-US" dirty="0" smtClean="0"/>
              <a:t>The test for significance for the main effect</a:t>
            </a:r>
          </a:p>
          <a:p>
            <a:endParaRPr lang="en-US" dirty="0"/>
          </a:p>
          <a:p>
            <a:endParaRPr lang="en-US" dirty="0" smtClean="0"/>
          </a:p>
          <a:p>
            <a:r>
              <a:rPr lang="en-US" dirty="0" smtClean="0"/>
              <a:t>For a two-tailed test where</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3621402" y="2590800"/>
                <a:ext cx="2158860" cy="12387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3200" b="0" i="1" smtClean="0">
                              <a:latin typeface="Cambria Math"/>
                            </a:rPr>
                          </m:ctrlPr>
                        </m:sSupPr>
                        <m:e>
                          <m:r>
                            <a:rPr lang="en-US" sz="3200" b="0" i="1" smtClean="0">
                              <a:latin typeface="Cambria Math"/>
                            </a:rPr>
                            <m:t>𝑍</m:t>
                          </m:r>
                        </m:e>
                        <m:sup>
                          <m:r>
                            <a:rPr lang="en-US" sz="3200" b="0" i="1" smtClean="0">
                              <a:latin typeface="Cambria Math"/>
                            </a:rPr>
                            <m:t>∗</m:t>
                          </m:r>
                        </m:sup>
                      </m:sSup>
                      <m:r>
                        <a:rPr lang="en-US" sz="3200" b="0" i="1" smtClean="0">
                          <a:latin typeface="Cambria Math"/>
                        </a:rPr>
                        <m:t>=</m:t>
                      </m:r>
                      <m:f>
                        <m:fPr>
                          <m:ctrlPr>
                            <a:rPr lang="en-US" sz="3200" b="0" i="1" smtClean="0">
                              <a:latin typeface="Cambria Math"/>
                            </a:rPr>
                          </m:ctrlPr>
                        </m:fPr>
                        <m:num>
                          <m:sSup>
                            <m:sSupPr>
                              <m:ctrlPr>
                                <a:rPr lang="en-US" sz="3200" b="0" i="1" smtClean="0">
                                  <a:latin typeface="Cambria Math"/>
                                </a:rPr>
                              </m:ctrlPr>
                            </m:sSupPr>
                            <m:e>
                              <m:r>
                                <a:rPr lang="en-US" sz="3200" b="0" i="1" smtClean="0">
                                  <a:latin typeface="Cambria Math"/>
                                </a:rPr>
                                <m:t>𝑀</m:t>
                              </m:r>
                            </m:e>
                            <m:sup>
                              <m:r>
                                <a:rPr lang="en-US" sz="3200" b="0" i="1" smtClean="0">
                                  <a:latin typeface="Cambria Math"/>
                                </a:rPr>
                                <m:t>∗</m:t>
                              </m:r>
                            </m:sup>
                          </m:sSup>
                        </m:num>
                        <m:den>
                          <m:rad>
                            <m:radPr>
                              <m:degHide m:val="on"/>
                              <m:ctrlPr>
                                <a:rPr lang="en-US" sz="3200" b="0" i="1" smtClean="0">
                                  <a:latin typeface="Cambria Math"/>
                                </a:rPr>
                              </m:ctrlPr>
                            </m:radPr>
                            <m:deg/>
                            <m:e>
                              <m:sSub>
                                <m:sSubPr>
                                  <m:ctrlPr>
                                    <a:rPr lang="en-US" sz="3200" b="0" i="1" smtClean="0">
                                      <a:latin typeface="Cambria Math"/>
                                    </a:rPr>
                                  </m:ctrlPr>
                                </m:sSubPr>
                                <m:e>
                                  <m:r>
                                    <a:rPr lang="en-US" sz="3200" b="0" i="1" smtClean="0">
                                      <a:latin typeface="Cambria Math"/>
                                    </a:rPr>
                                    <m:t>𝑉</m:t>
                                  </m:r>
                                </m:e>
                                <m:sub>
                                  <m:sSup>
                                    <m:sSupPr>
                                      <m:ctrlPr>
                                        <a:rPr lang="en-US" sz="3200" b="0" i="1" smtClean="0">
                                          <a:latin typeface="Cambria Math"/>
                                        </a:rPr>
                                      </m:ctrlPr>
                                    </m:sSupPr>
                                    <m:e>
                                      <m:r>
                                        <a:rPr lang="en-US" sz="3200" b="0" i="1" smtClean="0">
                                          <a:latin typeface="Cambria Math"/>
                                        </a:rPr>
                                        <m:t>𝑀</m:t>
                                      </m:r>
                                    </m:e>
                                    <m:sup>
                                      <m:r>
                                        <a:rPr lang="en-US" sz="3200" b="0" i="1" smtClean="0">
                                          <a:latin typeface="Cambria Math"/>
                                        </a:rPr>
                                        <m:t>∗</m:t>
                                      </m:r>
                                    </m:sup>
                                  </m:sSup>
                                </m:sub>
                              </m:sSub>
                            </m:e>
                          </m:rad>
                        </m:den>
                      </m:f>
                    </m:oMath>
                  </m:oMathPara>
                </a14:m>
                <a:endParaRPr lang="en-US"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3621402" y="2590800"/>
                <a:ext cx="2158860" cy="1238737"/>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80793" y="4685190"/>
                <a:ext cx="3905685"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3200" b="0" i="1" smtClean="0">
                              <a:latin typeface="Cambria Math"/>
                            </a:rPr>
                          </m:ctrlPr>
                        </m:sSupPr>
                        <m:e>
                          <m:r>
                            <a:rPr lang="en-US" sz="3200" b="0" i="1" smtClean="0">
                              <a:latin typeface="Cambria Math"/>
                            </a:rPr>
                            <m:t>𝑝</m:t>
                          </m:r>
                        </m:e>
                        <m:sup>
                          <m:r>
                            <a:rPr lang="en-US" sz="3200" b="0" i="1" smtClean="0">
                              <a:latin typeface="Cambria Math"/>
                            </a:rPr>
                            <m:t>∗</m:t>
                          </m:r>
                        </m:sup>
                      </m:sSup>
                      <m:r>
                        <a:rPr lang="en-US" sz="3200" b="0" i="1" smtClean="0">
                          <a:latin typeface="Cambria Math"/>
                        </a:rPr>
                        <m:t>=2</m:t>
                      </m:r>
                      <m:d>
                        <m:dPr>
                          <m:begChr m:val="["/>
                          <m:endChr m:val="]"/>
                          <m:ctrlPr>
                            <a:rPr lang="en-US" sz="3200" b="0" i="1" smtClean="0">
                              <a:latin typeface="Cambria Math"/>
                            </a:rPr>
                          </m:ctrlPr>
                        </m:dPr>
                        <m:e>
                          <m:r>
                            <a:rPr lang="en-US" sz="3200" b="0" i="1" smtClean="0">
                              <a:latin typeface="Cambria Math"/>
                            </a:rPr>
                            <m:t>1−</m:t>
                          </m:r>
                          <m:d>
                            <m:dPr>
                              <m:ctrlPr>
                                <a:rPr lang="en-US" sz="3200" b="0" i="1" smtClean="0">
                                  <a:latin typeface="Cambria Math"/>
                                </a:rPr>
                              </m:ctrlPr>
                            </m:dPr>
                            <m:e>
                              <m:r>
                                <m:rPr>
                                  <m:sty m:val="p"/>
                                </m:rPr>
                                <a:rPr lang="el-GR" sz="3200" b="0" i="1" smtClean="0">
                                  <a:latin typeface="Cambria Math"/>
                                  <a:ea typeface="Cambria Math"/>
                                </a:rPr>
                                <m:t>Φ</m:t>
                              </m:r>
                              <m:r>
                                <m:rPr>
                                  <m:nor/>
                                </m:rPr>
                                <a:rPr lang="en-US" sz="3200" dirty="0"/>
                                <m:t>|</m:t>
                              </m:r>
                              <m:sSup>
                                <m:sSupPr>
                                  <m:ctrlPr>
                                    <a:rPr lang="en-US" sz="3200" i="1" dirty="0" smtClean="0">
                                      <a:latin typeface="Cambria Math"/>
                                    </a:rPr>
                                  </m:ctrlPr>
                                </m:sSupPr>
                                <m:e>
                                  <m:r>
                                    <a:rPr lang="en-US" sz="3200" b="0" i="1" dirty="0" smtClean="0">
                                      <a:latin typeface="Cambria Math"/>
                                    </a:rPr>
                                    <m:t>𝑍</m:t>
                                  </m:r>
                                </m:e>
                                <m:sup>
                                  <m:r>
                                    <a:rPr lang="en-US" sz="3200" b="0" i="1" dirty="0" smtClean="0">
                                      <a:latin typeface="Cambria Math"/>
                                    </a:rPr>
                                    <m:t>∗</m:t>
                                  </m:r>
                                </m:sup>
                              </m:sSup>
                              <m:r>
                                <m:rPr>
                                  <m:nor/>
                                </m:rPr>
                                <a:rPr lang="en-US" sz="3200" dirty="0"/>
                                <m:t>|</m:t>
                              </m:r>
                            </m:e>
                          </m:d>
                        </m:e>
                      </m:d>
                    </m:oMath>
                  </m:oMathPara>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2680793" y="4685190"/>
                <a:ext cx="3905685" cy="584775"/>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57854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for Random-Effects Model</a:t>
            </a:r>
            <a:endParaRPr lang="en-US" dirty="0"/>
          </a:p>
        </p:txBody>
      </p:sp>
      <p:sp>
        <p:nvSpPr>
          <p:cNvPr id="3" name="Content Placeholder 2"/>
          <p:cNvSpPr>
            <a:spLocks noGrp="1"/>
          </p:cNvSpPr>
          <p:nvPr>
            <p:ph idx="1"/>
          </p:nvPr>
        </p:nvSpPr>
        <p:spPr/>
        <p:txBody>
          <a:bodyPr>
            <a:normAutofit/>
          </a:bodyPr>
          <a:lstStyle/>
          <a:p>
            <a:r>
              <a:rPr lang="en-US" dirty="0" smtClean="0"/>
              <a:t>Which is based on</a:t>
            </a:r>
          </a:p>
          <a:p>
            <a:endParaRPr lang="en-US" dirty="0"/>
          </a:p>
          <a:p>
            <a:endParaRPr lang="en-US" dirty="0" smtClean="0"/>
          </a:p>
          <a:p>
            <a:r>
              <a:rPr lang="en-US" dirty="0" smtClean="0"/>
              <a:t>With</a:t>
            </a:r>
          </a:p>
        </p:txBody>
      </p:sp>
      <mc:AlternateContent xmlns:mc="http://schemas.openxmlformats.org/markup-compatibility/2006" xmlns:a14="http://schemas.microsoft.com/office/drawing/2010/main">
        <mc:Choice Requires="a14">
          <p:sp>
            <p:nvSpPr>
              <p:cNvPr id="4" name="TextBox 3"/>
              <p:cNvSpPr txBox="1"/>
              <p:nvPr/>
            </p:nvSpPr>
            <p:spPr>
              <a:xfrm>
                <a:off x="3621402" y="2286000"/>
                <a:ext cx="2011768" cy="12387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3200" b="0" i="1" smtClean="0">
                              <a:latin typeface="Cambria Math"/>
                              <a:ea typeface="Cambria Math"/>
                            </a:rPr>
                          </m:ctrlPr>
                        </m:sSupPr>
                        <m:e>
                          <m:r>
                            <a:rPr lang="en-US" sz="3200" b="0" i="1" smtClean="0">
                              <a:latin typeface="Cambria Math"/>
                              <a:ea typeface="Cambria Math"/>
                            </a:rPr>
                            <m:t>𝜆</m:t>
                          </m:r>
                        </m:e>
                        <m:sup>
                          <m:r>
                            <a:rPr lang="en-US" sz="3200" b="0" i="1" smtClean="0">
                              <a:latin typeface="Cambria Math"/>
                              <a:ea typeface="Cambria Math"/>
                            </a:rPr>
                            <m:t>∗</m:t>
                          </m:r>
                        </m:sup>
                      </m:sSup>
                      <m:r>
                        <a:rPr lang="en-US" sz="3200" b="0" i="1" smtClean="0">
                          <a:latin typeface="Cambria Math"/>
                        </a:rPr>
                        <m:t>=</m:t>
                      </m:r>
                      <m:f>
                        <m:fPr>
                          <m:ctrlPr>
                            <a:rPr lang="en-US" sz="3200" b="0" i="1" smtClean="0">
                              <a:latin typeface="Cambria Math"/>
                            </a:rPr>
                          </m:ctrlPr>
                        </m:fPr>
                        <m:num>
                          <m:sSup>
                            <m:sSupPr>
                              <m:ctrlPr>
                                <a:rPr lang="en-US" sz="3200" b="0" i="1" smtClean="0">
                                  <a:latin typeface="Cambria Math"/>
                                </a:rPr>
                              </m:ctrlPr>
                            </m:sSupPr>
                            <m:e>
                              <m:r>
                                <a:rPr lang="en-US" sz="3200" b="0" i="1" smtClean="0">
                                  <a:latin typeface="Cambria Math"/>
                                  <a:ea typeface="Cambria Math"/>
                                </a:rPr>
                                <m:t>𝛿</m:t>
                              </m:r>
                            </m:e>
                            <m:sup>
                              <m:r>
                                <a:rPr lang="en-US" sz="3200" b="0" i="1" smtClean="0">
                                  <a:latin typeface="Cambria Math"/>
                                </a:rPr>
                                <m:t>∗</m:t>
                              </m:r>
                            </m:sup>
                          </m:sSup>
                        </m:num>
                        <m:den>
                          <m:rad>
                            <m:radPr>
                              <m:degHide m:val="on"/>
                              <m:ctrlPr>
                                <a:rPr lang="en-US" sz="3200" b="0" i="1" smtClean="0">
                                  <a:latin typeface="Cambria Math"/>
                                </a:rPr>
                              </m:ctrlPr>
                            </m:radPr>
                            <m:deg/>
                            <m:e>
                              <m:sSub>
                                <m:sSubPr>
                                  <m:ctrlPr>
                                    <a:rPr lang="en-US" sz="3200" b="0" i="1" smtClean="0">
                                      <a:latin typeface="Cambria Math"/>
                                    </a:rPr>
                                  </m:ctrlPr>
                                </m:sSubPr>
                                <m:e>
                                  <m:r>
                                    <a:rPr lang="en-US" sz="3200" b="0" i="1" smtClean="0">
                                      <a:latin typeface="Cambria Math"/>
                                    </a:rPr>
                                    <m:t>𝑉</m:t>
                                  </m:r>
                                </m:e>
                                <m:sub>
                                  <m:sSup>
                                    <m:sSupPr>
                                      <m:ctrlPr>
                                        <a:rPr lang="en-US" sz="3200" b="0" i="1" smtClean="0">
                                          <a:latin typeface="Cambria Math"/>
                                        </a:rPr>
                                      </m:ctrlPr>
                                    </m:sSupPr>
                                    <m:e>
                                      <m:r>
                                        <a:rPr lang="en-US" sz="3200" b="0" i="1" smtClean="0">
                                          <a:latin typeface="Cambria Math"/>
                                          <a:ea typeface="Cambria Math"/>
                                        </a:rPr>
                                        <m:t>𝛿</m:t>
                                      </m:r>
                                    </m:e>
                                    <m:sup>
                                      <m:r>
                                        <a:rPr lang="en-US" sz="3200" b="0" i="1" smtClean="0">
                                          <a:latin typeface="Cambria Math"/>
                                        </a:rPr>
                                        <m:t>∗</m:t>
                                      </m:r>
                                    </m:sup>
                                  </m:sSup>
                                </m:sub>
                              </m:sSub>
                            </m:e>
                          </m:rad>
                        </m:den>
                      </m:f>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3621402" y="2286000"/>
                <a:ext cx="2011768" cy="1238737"/>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312791" y="3962400"/>
                <a:ext cx="2554609" cy="10772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3200" i="1" smtClean="0">
                              <a:latin typeface="Cambria Math"/>
                            </a:rPr>
                          </m:ctrlPr>
                        </m:sSubSupPr>
                        <m:e>
                          <m:r>
                            <a:rPr lang="en-US" sz="3200" b="0" i="1" smtClean="0">
                              <a:latin typeface="Cambria Math"/>
                            </a:rPr>
                            <m:t>𝑉</m:t>
                          </m:r>
                        </m:e>
                        <m:sub>
                          <m:r>
                            <a:rPr lang="en-US" sz="3200" i="1" smtClean="0">
                              <a:latin typeface="Cambria Math"/>
                              <a:ea typeface="Cambria Math"/>
                            </a:rPr>
                            <m:t>𝛿</m:t>
                          </m:r>
                        </m:sub>
                        <m:sup>
                          <m:r>
                            <a:rPr lang="en-US" sz="3200" b="0" i="1" smtClean="0">
                              <a:latin typeface="Cambria Math"/>
                            </a:rPr>
                            <m:t>∗</m:t>
                          </m:r>
                        </m:sup>
                      </m:sSubSup>
                      <m:r>
                        <a:rPr lang="en-US" sz="3200" b="0" i="1" smtClean="0">
                          <a:latin typeface="Cambria Math"/>
                        </a:rPr>
                        <m:t>=</m:t>
                      </m:r>
                      <m:f>
                        <m:fPr>
                          <m:ctrlPr>
                            <a:rPr lang="en-US" sz="3200" b="0" i="1" smtClean="0">
                              <a:latin typeface="Cambria Math"/>
                            </a:rPr>
                          </m:ctrlPr>
                        </m:fPr>
                        <m:num>
                          <m:sSub>
                            <m:sSubPr>
                              <m:ctrlPr>
                                <a:rPr lang="en-US" sz="3200" b="0" i="1" smtClean="0">
                                  <a:latin typeface="Cambria Math"/>
                                </a:rPr>
                              </m:ctrlPr>
                            </m:sSubPr>
                            <m:e>
                              <m:r>
                                <a:rPr lang="en-US" sz="3200" b="0" i="1" smtClean="0">
                                  <a:latin typeface="Cambria Math"/>
                                </a:rPr>
                                <m:t>𝑉</m:t>
                              </m:r>
                            </m:e>
                            <m:sub>
                              <m:r>
                                <a:rPr lang="en-US" sz="3200" b="0" i="1" smtClean="0">
                                  <a:latin typeface="Cambria Math"/>
                                </a:rPr>
                                <m:t>𝑌</m:t>
                              </m:r>
                            </m:sub>
                          </m:sSub>
                          <m:r>
                            <a:rPr lang="en-US" sz="3200" b="0" i="1" smtClean="0">
                              <a:latin typeface="Cambria Math"/>
                            </a:rPr>
                            <m:t>+</m:t>
                          </m:r>
                          <m:sSup>
                            <m:sSupPr>
                              <m:ctrlPr>
                                <a:rPr lang="en-US" sz="3200" b="0" i="1" smtClean="0">
                                  <a:latin typeface="Cambria Math"/>
                                </a:rPr>
                              </m:ctrlPr>
                            </m:sSupPr>
                            <m:e>
                              <m:r>
                                <a:rPr lang="en-US" sz="3200" b="0" i="1" smtClean="0">
                                  <a:latin typeface="Cambria Math"/>
                                  <a:ea typeface="Cambria Math"/>
                                </a:rPr>
                                <m:t>𝜏</m:t>
                              </m:r>
                            </m:e>
                            <m:sup>
                              <m:r>
                                <a:rPr lang="en-US" sz="3200" b="0" i="1" smtClean="0">
                                  <a:latin typeface="Cambria Math"/>
                                </a:rPr>
                                <m:t>2</m:t>
                              </m:r>
                            </m:sup>
                          </m:sSup>
                        </m:num>
                        <m:den>
                          <m:r>
                            <a:rPr lang="en-US" sz="3200" b="0" i="1" smtClean="0">
                              <a:latin typeface="Cambria Math"/>
                            </a:rPr>
                            <m:t>𝑘</m:t>
                          </m:r>
                        </m:den>
                      </m:f>
                    </m:oMath>
                  </m:oMathPara>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3312791" y="3962400"/>
                <a:ext cx="2554609" cy="1077283"/>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49268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for Random-Effects Model</a:t>
            </a:r>
            <a:endParaRPr lang="en-US" dirty="0"/>
          </a:p>
        </p:txBody>
      </p:sp>
      <p:sp>
        <p:nvSpPr>
          <p:cNvPr id="3" name="Content Placeholder 2"/>
          <p:cNvSpPr>
            <a:spLocks noGrp="1"/>
          </p:cNvSpPr>
          <p:nvPr>
            <p:ph idx="1"/>
          </p:nvPr>
        </p:nvSpPr>
        <p:spPr/>
        <p:txBody>
          <a:bodyPr/>
          <a:lstStyle/>
          <a:p>
            <a:r>
              <a:rPr lang="en-US" dirty="0" smtClean="0"/>
              <a:t>Where</a:t>
            </a:r>
          </a:p>
          <a:p>
            <a:endParaRPr lang="en-US" dirty="0"/>
          </a:p>
          <a:p>
            <a:endParaRPr lang="en-US" dirty="0" smtClean="0"/>
          </a:p>
          <a:p>
            <a:r>
              <a:rPr lang="en-US" dirty="0" smtClean="0"/>
              <a:t>See pages 271-272 for a worked example</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838200" y="2362200"/>
                <a:ext cx="752872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3200" b="0" i="0" smtClean="0">
                          <a:latin typeface="Cambria Math"/>
                        </a:rPr>
                        <m:t>Power</m:t>
                      </m:r>
                      <m:r>
                        <a:rPr lang="en-US" sz="3200" b="0" i="1" smtClean="0">
                          <a:latin typeface="Cambria Math"/>
                        </a:rPr>
                        <m:t>=1−</m:t>
                      </m:r>
                      <m:r>
                        <m:rPr>
                          <m:sty m:val="p"/>
                        </m:rPr>
                        <a:rPr lang="el-GR" sz="3200" b="0" i="1" smtClean="0">
                          <a:latin typeface="Cambria Math"/>
                          <a:ea typeface="Cambria Math"/>
                        </a:rPr>
                        <m:t>Φ</m:t>
                      </m:r>
                      <m:d>
                        <m:dPr>
                          <m:ctrlPr>
                            <a:rPr lang="el-GR" sz="3200" b="0" i="1" smtClean="0">
                              <a:latin typeface="Cambria Math"/>
                              <a:ea typeface="Cambria Math"/>
                            </a:rPr>
                          </m:ctrlPr>
                        </m:dPr>
                        <m:e>
                          <m:sSub>
                            <m:sSubPr>
                              <m:ctrlPr>
                                <a:rPr lang="el-GR" sz="3200" b="0" i="1" smtClean="0">
                                  <a:latin typeface="Cambria Math"/>
                                  <a:ea typeface="Cambria Math"/>
                                </a:rPr>
                              </m:ctrlPr>
                            </m:sSubPr>
                            <m:e>
                              <m:r>
                                <a:rPr lang="en-US" sz="3200" b="0" i="1" smtClean="0">
                                  <a:latin typeface="Cambria Math"/>
                                  <a:ea typeface="Cambria Math"/>
                                </a:rPr>
                                <m:t>𝑐</m:t>
                              </m:r>
                            </m:e>
                            <m:sub>
                              <m:r>
                                <a:rPr lang="el-GR" sz="3200" b="0" i="1" smtClean="0">
                                  <a:latin typeface="Cambria Math"/>
                                  <a:ea typeface="Cambria Math"/>
                                </a:rPr>
                                <m:t>𝛼</m:t>
                              </m:r>
                            </m:sub>
                          </m:sSub>
                          <m:r>
                            <a:rPr lang="en-US" sz="3200" b="0" i="1" smtClean="0">
                              <a:latin typeface="Cambria Math"/>
                              <a:ea typeface="Cambria Math"/>
                            </a:rPr>
                            <m:t>−</m:t>
                          </m:r>
                          <m:sSup>
                            <m:sSupPr>
                              <m:ctrlPr>
                                <a:rPr lang="en-US" sz="3200" b="0" i="1" smtClean="0">
                                  <a:latin typeface="Cambria Math"/>
                                  <a:ea typeface="Cambria Math"/>
                                </a:rPr>
                              </m:ctrlPr>
                            </m:sSupPr>
                            <m:e>
                              <m:r>
                                <a:rPr lang="en-US" sz="3200" b="0" i="1" smtClean="0">
                                  <a:latin typeface="Cambria Math"/>
                                  <a:ea typeface="Cambria Math"/>
                                </a:rPr>
                                <m:t>𝜆</m:t>
                              </m:r>
                            </m:e>
                            <m:sup>
                              <m:r>
                                <a:rPr lang="en-US" sz="3200" b="0" i="1" smtClean="0">
                                  <a:latin typeface="Cambria Math"/>
                                  <a:ea typeface="Cambria Math"/>
                                </a:rPr>
                                <m:t>∗</m:t>
                              </m:r>
                            </m:sup>
                          </m:sSup>
                        </m:e>
                      </m:d>
                      <m:r>
                        <a:rPr lang="en-US" sz="3200" b="0" i="1" smtClean="0">
                          <a:latin typeface="Cambria Math"/>
                          <a:ea typeface="Cambria Math"/>
                        </a:rPr>
                        <m:t>+</m:t>
                      </m:r>
                      <m:r>
                        <m:rPr>
                          <m:sty m:val="p"/>
                        </m:rPr>
                        <a:rPr lang="el-GR" sz="3200" b="0" i="1" smtClean="0">
                          <a:latin typeface="Cambria Math"/>
                          <a:ea typeface="Cambria Math"/>
                        </a:rPr>
                        <m:t>Φ</m:t>
                      </m:r>
                      <m:d>
                        <m:dPr>
                          <m:ctrlPr>
                            <a:rPr lang="el-GR" sz="3200" b="0" i="1" smtClean="0">
                              <a:latin typeface="Cambria Math"/>
                              <a:ea typeface="Cambria Math"/>
                            </a:rPr>
                          </m:ctrlPr>
                        </m:dPr>
                        <m:e>
                          <m:r>
                            <a:rPr lang="en-US" sz="3200" b="0" i="1" smtClean="0">
                              <a:latin typeface="Cambria Math"/>
                              <a:ea typeface="Cambria Math"/>
                            </a:rPr>
                            <m:t>−</m:t>
                          </m:r>
                          <m:sSub>
                            <m:sSubPr>
                              <m:ctrlPr>
                                <a:rPr lang="en-US" sz="3200" b="0" i="1" smtClean="0">
                                  <a:latin typeface="Cambria Math"/>
                                  <a:ea typeface="Cambria Math"/>
                                </a:rPr>
                              </m:ctrlPr>
                            </m:sSubPr>
                            <m:e>
                              <m:r>
                                <a:rPr lang="en-US" sz="3200" b="0" i="1" smtClean="0">
                                  <a:latin typeface="Cambria Math"/>
                                  <a:ea typeface="Cambria Math"/>
                                </a:rPr>
                                <m:t>𝑐</m:t>
                              </m:r>
                            </m:e>
                            <m:sub>
                              <m:r>
                                <a:rPr lang="en-US" sz="3200" b="0" i="1" smtClean="0">
                                  <a:latin typeface="Cambria Math"/>
                                  <a:ea typeface="Cambria Math"/>
                                </a:rPr>
                                <m:t>𝛼</m:t>
                              </m:r>
                            </m:sub>
                          </m:sSub>
                          <m:r>
                            <a:rPr lang="en-US" sz="3200" b="0" i="1" smtClean="0">
                              <a:latin typeface="Cambria Math"/>
                              <a:ea typeface="Cambria Math"/>
                            </a:rPr>
                            <m:t>−</m:t>
                          </m:r>
                          <m:sSup>
                            <m:sSupPr>
                              <m:ctrlPr>
                                <a:rPr lang="en-US" sz="3200" b="0" i="1" smtClean="0">
                                  <a:latin typeface="Cambria Math"/>
                                  <a:ea typeface="Cambria Math"/>
                                </a:rPr>
                              </m:ctrlPr>
                            </m:sSupPr>
                            <m:e>
                              <m:r>
                                <a:rPr lang="en-US" sz="3200" b="0" i="1" smtClean="0">
                                  <a:latin typeface="Cambria Math"/>
                                  <a:ea typeface="Cambria Math"/>
                                </a:rPr>
                                <m:t>𝜆</m:t>
                              </m:r>
                            </m:e>
                            <m:sup>
                              <m:r>
                                <a:rPr lang="en-US" sz="3200" b="0" i="1" smtClean="0">
                                  <a:latin typeface="Cambria Math"/>
                                  <a:ea typeface="Cambria Math"/>
                                </a:rPr>
                                <m:t>∗</m:t>
                              </m:r>
                            </m:sup>
                          </m:sSup>
                        </m:e>
                      </m:d>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838200" y="2362200"/>
                <a:ext cx="7528728" cy="584775"/>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28375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Vote counting and the sign test</a:t>
            </a:r>
          </a:p>
          <a:p>
            <a:pPr lvl="1"/>
            <a:r>
              <a:rPr lang="en-US" dirty="0" smtClean="0"/>
              <a:t>In-class activity</a:t>
            </a:r>
          </a:p>
          <a:p>
            <a:r>
              <a:rPr lang="en-US" dirty="0" smtClean="0"/>
              <a:t>Statistical power</a:t>
            </a:r>
          </a:p>
          <a:p>
            <a:r>
              <a:rPr lang="en-US" dirty="0" smtClean="0"/>
              <a:t>Publication bias</a:t>
            </a:r>
          </a:p>
          <a:p>
            <a:pPr lvl="1"/>
            <a:r>
              <a:rPr lang="en-US" dirty="0" smtClean="0"/>
              <a:t>In-class activity</a:t>
            </a:r>
          </a:p>
          <a:p>
            <a:r>
              <a:rPr lang="en-US" dirty="0" smtClean="0"/>
              <a:t>Outlier analysis</a:t>
            </a:r>
          </a:p>
          <a:p>
            <a:pPr lvl="1"/>
            <a:r>
              <a:rPr lang="en-US" dirty="0" smtClean="0"/>
              <a:t>In-class activity</a:t>
            </a:r>
          </a:p>
        </p:txBody>
      </p:sp>
    </p:spTree>
    <p:extLst>
      <p:ext uri="{BB962C8B-B14F-4D97-AF65-F5344CB8AC3E}">
        <p14:creationId xmlns:p14="http://schemas.microsoft.com/office/powerpoint/2010/main" val="33808396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 Bias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Publication bias is concerned with biases that arise from missing studies in a meta-analysis</a:t>
            </a:r>
          </a:p>
          <a:p>
            <a:pPr lvl="1"/>
            <a:r>
              <a:rPr lang="en-US" dirty="0" smtClean="0"/>
              <a:t>If missing studies are a random subset of all relevant studies, failure to include these studies will result in less information, wider confidence intervals, and less powerful tests</a:t>
            </a:r>
          </a:p>
          <a:p>
            <a:pPr lvl="1"/>
            <a:r>
              <a:rPr lang="en-US" dirty="0" smtClean="0"/>
              <a:t>If missing studies are systematically different from located studies, then the sample of studies will be biased</a:t>
            </a:r>
            <a:endParaRPr lang="en-US" dirty="0"/>
          </a:p>
        </p:txBody>
      </p:sp>
    </p:spTree>
    <p:extLst>
      <p:ext uri="{BB962C8B-B14F-4D97-AF65-F5344CB8AC3E}">
        <p14:creationId xmlns:p14="http://schemas.microsoft.com/office/powerpoint/2010/main" val="3190052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 Bias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Publication bias methods are used to determine if bias is likely, the impact of bias, and to make adjustments</a:t>
            </a:r>
          </a:p>
          <a:p>
            <a:r>
              <a:rPr lang="en-US" dirty="0" smtClean="0"/>
              <a:t>If these methods are used to estimate an adjusted effect to remove bias, one of three situations potentially arise</a:t>
            </a:r>
          </a:p>
          <a:p>
            <a:pPr lvl="1"/>
            <a:r>
              <a:rPr lang="en-US" dirty="0" smtClean="0"/>
              <a:t>The resulting effect is essentially unchanged</a:t>
            </a:r>
          </a:p>
          <a:p>
            <a:pPr lvl="1"/>
            <a:r>
              <a:rPr lang="en-US" dirty="0" smtClean="0"/>
              <a:t>The effect changes, but the basic conclusion remains unaffected</a:t>
            </a:r>
          </a:p>
          <a:p>
            <a:pPr lvl="1"/>
            <a:r>
              <a:rPr lang="en-US" dirty="0" smtClean="0"/>
              <a:t>The basic conclusion is called into question</a:t>
            </a:r>
          </a:p>
        </p:txBody>
      </p:sp>
    </p:spTree>
    <p:extLst>
      <p:ext uri="{BB962C8B-B14F-4D97-AF65-F5344CB8AC3E}">
        <p14:creationId xmlns:p14="http://schemas.microsoft.com/office/powerpoint/2010/main" val="714466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 Bias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models used to assess publication bias assume</a:t>
            </a:r>
          </a:p>
          <a:p>
            <a:pPr lvl="1"/>
            <a:r>
              <a:rPr lang="en-US" dirty="0" smtClean="0"/>
              <a:t>Large studies are likely to be published regardless of statistical significance</a:t>
            </a:r>
          </a:p>
          <a:p>
            <a:pPr lvl="1"/>
            <a:r>
              <a:rPr lang="en-US" dirty="0" smtClean="0"/>
              <a:t>Moderately-sized studies are at risk for being lost, but with moderate sample sizes even modest effects will be statistically significant, and so only some of these studies will be lost</a:t>
            </a:r>
          </a:p>
          <a:p>
            <a:pPr lvl="1"/>
            <a:r>
              <a:rPr lang="en-US" dirty="0" smtClean="0"/>
              <a:t>Small studies are at the greatest risk of being lost</a:t>
            </a:r>
          </a:p>
          <a:p>
            <a:pPr lvl="2"/>
            <a:r>
              <a:rPr lang="en-US" dirty="0"/>
              <a:t>B</a:t>
            </a:r>
            <a:r>
              <a:rPr lang="en-US" dirty="0" smtClean="0"/>
              <a:t>ecause of small sample sizes only very large effects are likely to be significant and those with small and moderate effects are likely to be unpublished</a:t>
            </a:r>
            <a:endParaRPr lang="en-US" dirty="0"/>
          </a:p>
        </p:txBody>
      </p:sp>
    </p:spTree>
    <p:extLst>
      <p:ext uri="{BB962C8B-B14F-4D97-AF65-F5344CB8AC3E}">
        <p14:creationId xmlns:p14="http://schemas.microsoft.com/office/powerpoint/2010/main" val="999891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Funnel Plot of Standard Error</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92" t="9658" r="10164" b="3144"/>
          <a:stretch/>
        </p:blipFill>
        <p:spPr bwMode="auto">
          <a:xfrm>
            <a:off x="368084" y="1371600"/>
            <a:ext cx="8013916" cy="465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5986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Funnel Plot of Precision</a:t>
            </a:r>
            <a:endParaRPr lang="en-US"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996" t="10880" r="12048" b="3746"/>
          <a:stretch/>
        </p:blipFill>
        <p:spPr bwMode="auto">
          <a:xfrm>
            <a:off x="533400" y="1447800"/>
            <a:ext cx="7663059" cy="4584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139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of Bias</a:t>
            </a:r>
            <a:endParaRPr lang="en-US" dirty="0"/>
          </a:p>
        </p:txBody>
      </p:sp>
      <p:sp>
        <p:nvSpPr>
          <p:cNvPr id="3" name="Content Placeholder 2"/>
          <p:cNvSpPr>
            <a:spLocks noGrp="1"/>
          </p:cNvSpPr>
          <p:nvPr>
            <p:ph idx="1"/>
          </p:nvPr>
        </p:nvSpPr>
        <p:spPr/>
        <p:txBody>
          <a:bodyPr>
            <a:normAutofit fontScale="85000" lnSpcReduction="10000"/>
          </a:bodyPr>
          <a:lstStyle/>
          <a:p>
            <a:pPr marL="285750" indent="-285750"/>
            <a:r>
              <a:rPr lang="en-US" dirty="0" smtClean="0"/>
              <a:t>From the funnel plots</a:t>
            </a:r>
          </a:p>
          <a:p>
            <a:pPr marL="685800" lvl="1"/>
            <a:r>
              <a:rPr lang="en-US" dirty="0" smtClean="0"/>
              <a:t>In </a:t>
            </a:r>
            <a:r>
              <a:rPr lang="en-US" dirty="0"/>
              <a:t>the absence of publication bias the studies will be distributed symmetrically about the combined effect size</a:t>
            </a:r>
          </a:p>
          <a:p>
            <a:pPr marL="685800" lvl="1"/>
            <a:r>
              <a:rPr lang="en-US" dirty="0"/>
              <a:t>In the presence of bias, the bottom of the plot would tend to show a higher concentration of studies on one side of the mean than the other</a:t>
            </a:r>
          </a:p>
          <a:p>
            <a:pPr marL="685800" lvl="1"/>
            <a:r>
              <a:rPr lang="en-US" dirty="0"/>
              <a:t>This would reflect the fact that smaller studies (which appear toward the bottom) are more likely to be published if they have larger than average effects, which makes them more likely to meet the criterion for statistical </a:t>
            </a:r>
            <a:r>
              <a:rPr lang="en-US" dirty="0" smtClean="0"/>
              <a:t>significance</a:t>
            </a:r>
            <a:endParaRPr lang="en-US" dirty="0"/>
          </a:p>
        </p:txBody>
      </p:sp>
    </p:spTree>
    <p:extLst>
      <p:ext uri="{BB962C8B-B14F-4D97-AF65-F5344CB8AC3E}">
        <p14:creationId xmlns:p14="http://schemas.microsoft.com/office/powerpoint/2010/main" val="741839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Estimate of the Unbiased Effect Size: Trim and Fill</a:t>
            </a:r>
            <a:endParaRPr lang="en-US" dirty="0"/>
          </a:p>
        </p:txBody>
      </p:sp>
      <p:sp>
        <p:nvSpPr>
          <p:cNvPr id="3" name="Content Placeholder 2"/>
          <p:cNvSpPr>
            <a:spLocks noGrp="1"/>
          </p:cNvSpPr>
          <p:nvPr>
            <p:ph idx="1"/>
          </p:nvPr>
        </p:nvSpPr>
        <p:spPr/>
        <p:txBody>
          <a:bodyPr>
            <a:normAutofit fontScale="85000" lnSpcReduction="10000"/>
          </a:bodyPr>
          <a:lstStyle/>
          <a:p>
            <a:r>
              <a:rPr lang="en-US" dirty="0"/>
              <a:t>D</a:t>
            </a:r>
            <a:r>
              <a:rPr lang="en-US" dirty="0" smtClean="0"/>
              <a:t>uval and </a:t>
            </a:r>
            <a:r>
              <a:rPr lang="en-US" dirty="0" err="1" smtClean="0"/>
              <a:t>Tweedie’s</a:t>
            </a:r>
            <a:r>
              <a:rPr lang="en-US" dirty="0" smtClean="0"/>
              <a:t> Trim </a:t>
            </a:r>
            <a:r>
              <a:rPr lang="en-US" dirty="0"/>
              <a:t>and F</a:t>
            </a:r>
            <a:r>
              <a:rPr lang="en-US" dirty="0" smtClean="0"/>
              <a:t>ill </a:t>
            </a:r>
            <a:r>
              <a:rPr lang="en-US" dirty="0"/>
              <a:t>builds on the </a:t>
            </a:r>
            <a:r>
              <a:rPr lang="en-US" dirty="0" smtClean="0"/>
              <a:t>idea </a:t>
            </a:r>
            <a:r>
              <a:rPr lang="en-US" dirty="0"/>
              <a:t>behind the funnel plot; that in the absence of bias the plot would be symmetric about the summary </a:t>
            </a:r>
            <a:r>
              <a:rPr lang="en-US" dirty="0" smtClean="0"/>
              <a:t>effect</a:t>
            </a:r>
          </a:p>
          <a:p>
            <a:r>
              <a:rPr lang="en-US" dirty="0" smtClean="0"/>
              <a:t>If </a:t>
            </a:r>
            <a:r>
              <a:rPr lang="en-US" dirty="0"/>
              <a:t>there are more small studies on the right than on the left, the concern is that studies may be missing from the </a:t>
            </a:r>
            <a:r>
              <a:rPr lang="en-US" dirty="0" smtClean="0"/>
              <a:t>left</a:t>
            </a:r>
          </a:p>
          <a:p>
            <a:r>
              <a:rPr lang="en-US" dirty="0" smtClean="0"/>
              <a:t>The </a:t>
            </a:r>
            <a:r>
              <a:rPr lang="en-US" dirty="0"/>
              <a:t>Trim and Fill procedure imputes these missing studies, adds them to the analysis, and then re-computes the summary effect size</a:t>
            </a:r>
          </a:p>
        </p:txBody>
      </p:sp>
    </p:spTree>
    <p:extLst>
      <p:ext uri="{BB962C8B-B14F-4D97-AF65-F5344CB8AC3E}">
        <p14:creationId xmlns:p14="http://schemas.microsoft.com/office/powerpoint/2010/main" val="4019174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Estimate of the Unbiased Effect Size: Trim and Fill</a:t>
            </a:r>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1387" b="51798"/>
          <a:stretch/>
        </p:blipFill>
        <p:spPr bwMode="auto">
          <a:xfrm>
            <a:off x="558373" y="1502606"/>
            <a:ext cx="5918627" cy="461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438400" y="3374500"/>
            <a:ext cx="457200" cy="304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734473" y="4343400"/>
            <a:ext cx="2818728" cy="1384995"/>
          </a:xfrm>
          <a:prstGeom prst="rect">
            <a:avLst/>
          </a:prstGeom>
        </p:spPr>
        <p:txBody>
          <a:bodyPr wrap="square">
            <a:spAutoFit/>
          </a:bodyPr>
          <a:lstStyle/>
          <a:p>
            <a:r>
              <a:rPr lang="en-US" sz="2800" dirty="0" smtClean="0">
                <a:latin typeface="Verdana" pitchFamily="34" charset="0"/>
                <a:ea typeface="Verdana" pitchFamily="34" charset="0"/>
                <a:cs typeface="Verdana" pitchFamily="34" charset="0"/>
              </a:rPr>
              <a:t>Here, there </a:t>
            </a:r>
            <a:r>
              <a:rPr lang="en-US" sz="2800" dirty="0">
                <a:latin typeface="Verdana" pitchFamily="34" charset="0"/>
                <a:ea typeface="Verdana" pitchFamily="34" charset="0"/>
                <a:cs typeface="Verdana" pitchFamily="34" charset="0"/>
              </a:rPr>
              <a:t>is one imputed missing study</a:t>
            </a:r>
          </a:p>
        </p:txBody>
      </p:sp>
      <p:cxnSp>
        <p:nvCxnSpPr>
          <p:cNvPr id="7" name="Straight Arrow Connector 6"/>
          <p:cNvCxnSpPr>
            <a:stCxn id="6" idx="0"/>
            <a:endCxn id="5" idx="6"/>
          </p:cNvCxnSpPr>
          <p:nvPr/>
        </p:nvCxnSpPr>
        <p:spPr>
          <a:xfrm flipH="1" flipV="1">
            <a:off x="2895600" y="3526900"/>
            <a:ext cx="2248237" cy="8165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253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Estimate of the Unbiased Effect Size: Trim and Fill</a:t>
            </a:r>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46" t="10725" r="12135" b="4054"/>
          <a:stretch/>
        </p:blipFill>
        <p:spPr bwMode="auto">
          <a:xfrm>
            <a:off x="457200" y="1503848"/>
            <a:ext cx="7020476" cy="4179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447800" y="4495800"/>
            <a:ext cx="457200" cy="304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0" y="5953780"/>
            <a:ext cx="2818728" cy="523220"/>
          </a:xfrm>
          <a:prstGeom prst="rect">
            <a:avLst/>
          </a:prstGeom>
        </p:spPr>
        <p:txBody>
          <a:bodyPr wrap="square">
            <a:spAutoFit/>
          </a:bodyPr>
          <a:lstStyle/>
          <a:p>
            <a:r>
              <a:rPr lang="en-US" sz="2800" dirty="0" smtClean="0">
                <a:latin typeface="Verdana" pitchFamily="34" charset="0"/>
                <a:ea typeface="Verdana" pitchFamily="34" charset="0"/>
                <a:cs typeface="Verdana" pitchFamily="34" charset="0"/>
              </a:rPr>
              <a:t>Imputed study</a:t>
            </a:r>
            <a:endParaRPr lang="en-US" sz="2800" dirty="0">
              <a:latin typeface="Verdana" pitchFamily="34" charset="0"/>
              <a:ea typeface="Verdana" pitchFamily="34" charset="0"/>
              <a:cs typeface="Verdana" pitchFamily="34" charset="0"/>
            </a:endParaRPr>
          </a:p>
        </p:txBody>
      </p:sp>
      <p:cxnSp>
        <p:nvCxnSpPr>
          <p:cNvPr id="7" name="Straight Arrow Connector 6"/>
          <p:cNvCxnSpPr>
            <a:stCxn id="6" idx="0"/>
            <a:endCxn id="5" idx="4"/>
          </p:cNvCxnSpPr>
          <p:nvPr/>
        </p:nvCxnSpPr>
        <p:spPr>
          <a:xfrm flipH="1" flipV="1">
            <a:off x="1676400" y="4800600"/>
            <a:ext cx="1256964" cy="11531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582072" y="4800600"/>
            <a:ext cx="457200" cy="304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801272" y="5675293"/>
            <a:ext cx="3885528" cy="954107"/>
          </a:xfrm>
          <a:prstGeom prst="rect">
            <a:avLst/>
          </a:prstGeom>
        </p:spPr>
        <p:txBody>
          <a:bodyPr wrap="square">
            <a:spAutoFit/>
          </a:bodyPr>
          <a:lstStyle/>
          <a:p>
            <a:r>
              <a:rPr lang="en-US" sz="2800" dirty="0" smtClean="0">
                <a:latin typeface="Verdana" pitchFamily="34" charset="0"/>
                <a:ea typeface="Verdana" pitchFamily="34" charset="0"/>
                <a:cs typeface="Verdana" pitchFamily="34" charset="0"/>
              </a:rPr>
              <a:t>Imputed summary effect</a:t>
            </a:r>
            <a:endParaRPr lang="en-US" sz="2800" dirty="0">
              <a:latin typeface="Verdana" pitchFamily="34" charset="0"/>
              <a:ea typeface="Verdana" pitchFamily="34" charset="0"/>
              <a:cs typeface="Verdana" pitchFamily="34" charset="0"/>
            </a:endParaRPr>
          </a:p>
        </p:txBody>
      </p:sp>
      <p:cxnSp>
        <p:nvCxnSpPr>
          <p:cNvPr id="14" name="Straight Arrow Connector 13"/>
          <p:cNvCxnSpPr>
            <a:stCxn id="13" idx="0"/>
            <a:endCxn id="12" idx="6"/>
          </p:cNvCxnSpPr>
          <p:nvPr/>
        </p:nvCxnSpPr>
        <p:spPr>
          <a:xfrm flipH="1" flipV="1">
            <a:off x="4039272" y="4953000"/>
            <a:ext cx="2704764" cy="72229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566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Correlation and Regression Methods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err="1"/>
                  <a:t>Begg</a:t>
                </a:r>
                <a:r>
                  <a:rPr lang="en-US" dirty="0"/>
                  <a:t> and </a:t>
                </a:r>
                <a:r>
                  <a:rPr lang="en-US" dirty="0" err="1" smtClean="0"/>
                  <a:t>Mazumdar’s</a:t>
                </a:r>
                <a:r>
                  <a:rPr lang="en-US" dirty="0" smtClean="0"/>
                  <a:t> </a:t>
                </a:r>
                <a:r>
                  <a:rPr lang="en-US" dirty="0"/>
                  <a:t>rank correlation test reports the rank correlation (Kendall’s </a:t>
                </a:r>
                <a14:m>
                  <m:oMath xmlns:m="http://schemas.openxmlformats.org/officeDocument/2006/math">
                    <m:r>
                      <a:rPr lang="en-US" i="1" dirty="0" smtClean="0">
                        <a:latin typeface="Cambria Math"/>
                        <a:ea typeface="Cambria Math"/>
                      </a:rPr>
                      <m:t>𝜏</m:t>
                    </m:r>
                  </m:oMath>
                </a14:m>
                <a:r>
                  <a:rPr lang="en-US" dirty="0"/>
                  <a:t>) between the standardized effect size and the variances (or standard errors) of these </a:t>
                </a:r>
                <a:r>
                  <a:rPr lang="en-US" dirty="0" smtClean="0"/>
                  <a:t>effects</a:t>
                </a:r>
              </a:p>
              <a:p>
                <a:pPr lvl="1"/>
                <a:r>
                  <a:rPr lang="en-US" dirty="0" smtClean="0"/>
                  <a:t>Kendall’s </a:t>
                </a:r>
                <a14:m>
                  <m:oMath xmlns:m="http://schemas.openxmlformats.org/officeDocument/2006/math">
                    <m:r>
                      <a:rPr lang="en-US" i="1" dirty="0">
                        <a:latin typeface="Cambria Math"/>
                        <a:ea typeface="Cambria Math"/>
                      </a:rPr>
                      <m:t>𝜏</m:t>
                    </m:r>
                  </m:oMath>
                </a14:m>
                <a:r>
                  <a:rPr lang="en-US" dirty="0" smtClean="0"/>
                  <a:t> is interpreted </a:t>
                </a:r>
                <a:r>
                  <a:rPr lang="en-US" dirty="0"/>
                  <a:t>much the same way as any correlation, with a value of zero indicating no relationship between effect size and precision, and deviations from zero indicating the presence of a </a:t>
                </a:r>
                <a:r>
                  <a:rPr lang="en-US" dirty="0" smtClean="0"/>
                  <a:t>relationship</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2148"/>
                </a:stretch>
              </a:blipFill>
            </p:spPr>
            <p:txBody>
              <a:bodyPr/>
              <a:lstStyle/>
              <a:p>
                <a:r>
                  <a:rPr lang="en-US">
                    <a:noFill/>
                  </a:rPr>
                  <a:t> </a:t>
                </a:r>
              </a:p>
            </p:txBody>
          </p:sp>
        </mc:Fallback>
      </mc:AlternateContent>
    </p:spTree>
    <p:extLst>
      <p:ext uri="{BB962C8B-B14F-4D97-AF65-F5344CB8AC3E}">
        <p14:creationId xmlns:p14="http://schemas.microsoft.com/office/powerpoint/2010/main" val="3345685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Vote Counting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A method of narrative review in which the number of statistically significant studies is compared to the number of statistically </a:t>
                </a:r>
                <a:r>
                  <a:rPr lang="en-US" dirty="0" err="1" smtClean="0"/>
                  <a:t>nonsignificant</a:t>
                </a:r>
                <a:r>
                  <a:rPr lang="en-US" dirty="0" smtClean="0"/>
                  <a:t> studies using </a:t>
                </a:r>
                <a14:m>
                  <m:oMath xmlns:m="http://schemas.openxmlformats.org/officeDocument/2006/math">
                    <m:r>
                      <a:rPr lang="en-US" b="0" i="1" smtClean="0">
                        <a:latin typeface="Cambria Math"/>
                      </a:rPr>
                      <m:t>𝑝</m:t>
                    </m:r>
                  </m:oMath>
                </a14:m>
                <a:r>
                  <a:rPr lang="en-US" dirty="0" smtClean="0"/>
                  <a:t>-values</a:t>
                </a:r>
              </a:p>
              <a:p>
                <a:r>
                  <a:rPr lang="en-US" dirty="0" smtClean="0"/>
                  <a:t>The </a:t>
                </a:r>
                <a14:m>
                  <m:oMath xmlns:m="http://schemas.openxmlformats.org/officeDocument/2006/math">
                    <m:r>
                      <a:rPr lang="en-US" b="0" i="1" smtClean="0">
                        <a:latin typeface="Cambria Math"/>
                      </a:rPr>
                      <m:t>𝑝</m:t>
                    </m:r>
                  </m:oMath>
                </a14:m>
                <a:r>
                  <a:rPr lang="en-US" dirty="0" smtClean="0"/>
                  <a:t>-value is a function of both the observed effect size and obtained sample size and even if an effect is substantial the obtained </a:t>
                </a:r>
                <a14:m>
                  <m:oMath xmlns:m="http://schemas.openxmlformats.org/officeDocument/2006/math">
                    <m:r>
                      <a:rPr lang="en-US" b="0" i="1" smtClean="0">
                        <a:latin typeface="Cambria Math"/>
                      </a:rPr>
                      <m:t>𝑝</m:t>
                    </m:r>
                  </m:oMath>
                </a14:m>
                <a:r>
                  <a:rPr lang="en-US" dirty="0" smtClean="0"/>
                  <a:t>-value will not be statistically significant unless the sample size is sufficiently large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3774" r="-3111"/>
                </a:stretch>
              </a:blipFill>
            </p:spPr>
            <p:txBody>
              <a:bodyPr/>
              <a:lstStyle/>
              <a:p>
                <a:r>
                  <a:rPr lang="en-US">
                    <a:noFill/>
                  </a:rPr>
                  <a:t> </a:t>
                </a:r>
              </a:p>
            </p:txBody>
          </p:sp>
        </mc:Fallback>
      </mc:AlternateContent>
    </p:spTree>
    <p:extLst>
      <p:ext uri="{BB962C8B-B14F-4D97-AF65-F5344CB8AC3E}">
        <p14:creationId xmlns:p14="http://schemas.microsoft.com/office/powerpoint/2010/main" val="4121304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Correlation and Regression Methods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If </a:t>
                </a:r>
                <a:r>
                  <a:rPr lang="en-US" dirty="0"/>
                  <a:t>asymmetry is caused by publication bias </a:t>
                </a:r>
                <a:r>
                  <a:rPr lang="en-US" dirty="0" smtClean="0"/>
                  <a:t>large standard </a:t>
                </a:r>
                <a:r>
                  <a:rPr lang="en-US" dirty="0"/>
                  <a:t>errors (small studies) </a:t>
                </a:r>
                <a:r>
                  <a:rPr lang="en-US" dirty="0" smtClean="0"/>
                  <a:t>will be associated </a:t>
                </a:r>
                <a:r>
                  <a:rPr lang="en-US" dirty="0"/>
                  <a:t>with larger effect </a:t>
                </a:r>
                <a:r>
                  <a:rPr lang="en-US" dirty="0" smtClean="0"/>
                  <a:t>sizes</a:t>
                </a:r>
              </a:p>
              <a:p>
                <a:pPr lvl="1"/>
                <a:r>
                  <a:rPr lang="en-US" dirty="0" smtClean="0"/>
                  <a:t>If </a:t>
                </a:r>
                <a:r>
                  <a:rPr lang="en-US" dirty="0"/>
                  <a:t>larger effects are represented by low values, </a:t>
                </a:r>
                <a14:m>
                  <m:oMath xmlns:m="http://schemas.openxmlformats.org/officeDocument/2006/math">
                    <m:r>
                      <a:rPr lang="en-US" i="1" smtClean="0">
                        <a:latin typeface="Cambria Math"/>
                        <a:ea typeface="Cambria Math"/>
                      </a:rPr>
                      <m:t>𝜏</m:t>
                    </m:r>
                  </m:oMath>
                </a14:m>
                <a:r>
                  <a:rPr lang="en-US" dirty="0" smtClean="0"/>
                  <a:t> </a:t>
                </a:r>
                <a:r>
                  <a:rPr lang="en-US" dirty="0"/>
                  <a:t>would be positive, while if larger effects are represented by </a:t>
                </a:r>
                <a:r>
                  <a:rPr lang="en-US" dirty="0" smtClean="0"/>
                  <a:t>larger values</a:t>
                </a:r>
                <a:r>
                  <a:rPr lang="en-US" dirty="0"/>
                  <a:t>, </a:t>
                </a:r>
                <a14:m>
                  <m:oMath xmlns:m="http://schemas.openxmlformats.org/officeDocument/2006/math">
                    <m:r>
                      <a:rPr lang="en-US" i="1">
                        <a:latin typeface="Cambria Math"/>
                        <a:ea typeface="Cambria Math"/>
                      </a:rPr>
                      <m:t>𝜏</m:t>
                    </m:r>
                  </m:oMath>
                </a14:m>
                <a:r>
                  <a:rPr lang="en-US" dirty="0"/>
                  <a:t> would be </a:t>
                </a:r>
                <a:r>
                  <a:rPr lang="en-US" dirty="0" smtClean="0"/>
                  <a:t>negative</a:t>
                </a:r>
              </a:p>
              <a:p>
                <a:pPr lvl="1"/>
                <a:r>
                  <a:rPr lang="en-US" dirty="0" smtClean="0"/>
                  <a:t>Since </a:t>
                </a:r>
                <a:r>
                  <a:rPr lang="en-US" dirty="0"/>
                  <a:t>asymmetry could appear in the reverse direction, the significance test is </a:t>
                </a:r>
                <a:r>
                  <a:rPr lang="en-US" dirty="0" smtClean="0"/>
                  <a:t>two-sided</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b="-270"/>
                </a:stretch>
              </a:blipFill>
            </p:spPr>
            <p:txBody>
              <a:bodyPr/>
              <a:lstStyle/>
              <a:p>
                <a:r>
                  <a:rPr lang="en-US">
                    <a:noFill/>
                  </a:rPr>
                  <a:t> </a:t>
                </a:r>
              </a:p>
            </p:txBody>
          </p:sp>
        </mc:Fallback>
      </mc:AlternateContent>
    </p:spTree>
    <p:extLst>
      <p:ext uri="{BB962C8B-B14F-4D97-AF65-F5344CB8AC3E}">
        <p14:creationId xmlns:p14="http://schemas.microsoft.com/office/powerpoint/2010/main" val="3918035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Correlation and Regression Methods</a:t>
            </a:r>
            <a:endParaRPr lang="en-US"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3697" b="65379"/>
          <a:stretch/>
        </p:blipFill>
        <p:spPr bwMode="auto">
          <a:xfrm>
            <a:off x="599995" y="1600200"/>
            <a:ext cx="4810205" cy="3957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762000" y="4114800"/>
            <a:ext cx="4343400" cy="1447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ectangle 5"/>
              <p:cNvSpPr/>
              <p:nvPr/>
            </p:nvSpPr>
            <p:spPr>
              <a:xfrm>
                <a:off x="5639472" y="1585079"/>
                <a:ext cx="3123528" cy="2123658"/>
              </a:xfrm>
              <a:prstGeom prst="rect">
                <a:avLst/>
              </a:prstGeom>
            </p:spPr>
            <p:txBody>
              <a:bodyPr wrap="square">
                <a:spAutoFit/>
              </a:bodyPr>
              <a:lstStyle/>
              <a:p>
                <a:r>
                  <a:rPr lang="en-US" sz="2200" dirty="0" smtClean="0">
                    <a:latin typeface="Verdana" pitchFamily="34" charset="0"/>
                    <a:ea typeface="Verdana" pitchFamily="34" charset="0"/>
                    <a:cs typeface="Verdana" pitchFamily="34" charset="0"/>
                  </a:rPr>
                  <a:t>Kendall’s </a:t>
                </a:r>
                <a14:m>
                  <m:oMath xmlns:m="http://schemas.openxmlformats.org/officeDocument/2006/math">
                    <m:r>
                      <a:rPr lang="en-US" sz="2200" i="1" dirty="0" smtClean="0">
                        <a:latin typeface="Cambria Math"/>
                        <a:ea typeface="Cambria Math"/>
                        <a:cs typeface="Verdana" pitchFamily="34" charset="0"/>
                      </a:rPr>
                      <m:t>𝜏</m:t>
                    </m:r>
                  </m:oMath>
                </a14:m>
                <a:r>
                  <a:rPr lang="en-US" sz="2200" dirty="0" smtClean="0">
                    <a:latin typeface="Verdana" pitchFamily="34" charset="0"/>
                    <a:ea typeface="Verdana" pitchFamily="34" charset="0"/>
                    <a:cs typeface="Verdana" pitchFamily="34" charset="0"/>
                  </a:rPr>
                  <a:t>-b </a:t>
                </a:r>
                <a:r>
                  <a:rPr lang="en-US" sz="2200" dirty="0">
                    <a:latin typeface="Verdana" pitchFamily="34" charset="0"/>
                    <a:ea typeface="Verdana" pitchFamily="34" charset="0"/>
                    <a:cs typeface="Verdana" pitchFamily="34" charset="0"/>
                  </a:rPr>
                  <a:t>(corrected for ties, if any) is </a:t>
                </a:r>
                <a:r>
                  <a:rPr lang="en-US" sz="2200" dirty="0" smtClean="0">
                    <a:latin typeface="Verdana" pitchFamily="34" charset="0"/>
                    <a:ea typeface="Verdana" pitchFamily="34" charset="0"/>
                    <a:cs typeface="Verdana" pitchFamily="34" charset="0"/>
                  </a:rPr>
                  <a:t>-0.017, </a:t>
                </a:r>
                <a:r>
                  <a:rPr lang="en-US" sz="2200" dirty="0">
                    <a:latin typeface="Verdana" pitchFamily="34" charset="0"/>
                    <a:ea typeface="Verdana" pitchFamily="34" charset="0"/>
                    <a:cs typeface="Verdana" pitchFamily="34" charset="0"/>
                  </a:rPr>
                  <a:t>with a 1-tailed </a:t>
                </a:r>
                <a14:m>
                  <m:oMath xmlns:m="http://schemas.openxmlformats.org/officeDocument/2006/math">
                    <m:r>
                      <a:rPr lang="en-US" sz="2200" i="1" dirty="0" smtClean="0">
                        <a:latin typeface="Cambria Math"/>
                        <a:ea typeface="Verdana" pitchFamily="34" charset="0"/>
                        <a:cs typeface="Verdana" pitchFamily="34" charset="0"/>
                      </a:rPr>
                      <m:t>𝑝</m:t>
                    </m:r>
                  </m:oMath>
                </a14:m>
                <a:r>
                  <a:rPr lang="en-US" sz="2200" dirty="0">
                    <a:latin typeface="Verdana" pitchFamily="34" charset="0"/>
                    <a:ea typeface="Verdana" pitchFamily="34" charset="0"/>
                    <a:cs typeface="Verdana" pitchFamily="34" charset="0"/>
                  </a:rPr>
                  <a:t>-value (recommended) of </a:t>
                </a:r>
                <a:r>
                  <a:rPr lang="en-US" sz="2200" dirty="0" smtClean="0">
                    <a:latin typeface="Verdana" pitchFamily="34" charset="0"/>
                    <a:ea typeface="Verdana" pitchFamily="34" charset="0"/>
                    <a:cs typeface="Verdana" pitchFamily="34" charset="0"/>
                  </a:rPr>
                  <a:t>0.455</a:t>
                </a:r>
                <a:endParaRPr lang="en-US" sz="2200" dirty="0">
                  <a:latin typeface="Verdana" pitchFamily="34" charset="0"/>
                  <a:ea typeface="Verdana" pitchFamily="34" charset="0"/>
                  <a:cs typeface="Verdana"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639472" y="1585079"/>
                <a:ext cx="3123528" cy="2123658"/>
              </a:xfrm>
              <a:prstGeom prst="rect">
                <a:avLst/>
              </a:prstGeom>
              <a:blipFill rotWithShape="1">
                <a:blip r:embed="rId4"/>
                <a:stretch>
                  <a:fillRect l="-2339" t="-1724" r="-4483" b="-5172"/>
                </a:stretch>
              </a:blipFill>
            </p:spPr>
            <p:txBody>
              <a:bodyPr/>
              <a:lstStyle/>
              <a:p>
                <a:r>
                  <a:rPr lang="en-US">
                    <a:noFill/>
                  </a:rPr>
                  <a:t> </a:t>
                </a:r>
              </a:p>
            </p:txBody>
          </p:sp>
        </mc:Fallback>
      </mc:AlternateContent>
      <p:cxnSp>
        <p:nvCxnSpPr>
          <p:cNvPr id="7" name="Straight Arrow Connector 6"/>
          <p:cNvCxnSpPr>
            <a:stCxn id="6" idx="1"/>
            <a:endCxn id="5" idx="0"/>
          </p:cNvCxnSpPr>
          <p:nvPr/>
        </p:nvCxnSpPr>
        <p:spPr>
          <a:xfrm flipH="1">
            <a:off x="2933700" y="2646908"/>
            <a:ext cx="2705772" cy="14678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704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Correlation and Regression Methods</a:t>
            </a:r>
            <a:endParaRPr lang="en-US" dirty="0"/>
          </a:p>
        </p:txBody>
      </p:sp>
      <p:sp>
        <p:nvSpPr>
          <p:cNvPr id="3" name="Content Placeholder 2"/>
          <p:cNvSpPr>
            <a:spLocks noGrp="1"/>
          </p:cNvSpPr>
          <p:nvPr>
            <p:ph idx="1"/>
          </p:nvPr>
        </p:nvSpPr>
        <p:spPr/>
        <p:txBody>
          <a:bodyPr>
            <a:normAutofit fontScale="85000" lnSpcReduction="10000"/>
          </a:bodyPr>
          <a:lstStyle/>
          <a:p>
            <a:r>
              <a:rPr lang="en-US" dirty="0"/>
              <a:t>Egger’s linear regression method, like the rank correlation test, quantifies the bias captured by the funnel </a:t>
            </a:r>
            <a:r>
              <a:rPr lang="en-US" dirty="0" smtClean="0"/>
              <a:t>plot using </a:t>
            </a:r>
            <a:r>
              <a:rPr lang="en-US" dirty="0"/>
              <a:t>the actual values of the effect sizes and their </a:t>
            </a:r>
            <a:r>
              <a:rPr lang="en-US" dirty="0" smtClean="0"/>
              <a:t>precision </a:t>
            </a:r>
            <a:endParaRPr lang="en-US" dirty="0"/>
          </a:p>
          <a:p>
            <a:r>
              <a:rPr lang="en-US" dirty="0"/>
              <a:t>In the Egger test, the standardized effect (effect size divided by standard error) is regressed on precision (inverse of standard </a:t>
            </a:r>
            <a:r>
              <a:rPr lang="en-US" dirty="0" smtClean="0"/>
              <a:t>error)</a:t>
            </a:r>
          </a:p>
          <a:p>
            <a:r>
              <a:rPr lang="en-US" dirty="0" smtClean="0"/>
              <a:t>Small </a:t>
            </a:r>
            <a:r>
              <a:rPr lang="en-US" dirty="0"/>
              <a:t>studies generally have a precision close to zero, due to their </a:t>
            </a:r>
            <a:r>
              <a:rPr lang="en-US" dirty="0" smtClean="0"/>
              <a:t>large standard error</a:t>
            </a:r>
          </a:p>
        </p:txBody>
      </p:sp>
    </p:spTree>
    <p:extLst>
      <p:ext uri="{BB962C8B-B14F-4D97-AF65-F5344CB8AC3E}">
        <p14:creationId xmlns:p14="http://schemas.microsoft.com/office/powerpoint/2010/main" val="4198582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Correlation and Regression Methods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a:t>
            </a:r>
            <a:r>
              <a:rPr lang="en-US" dirty="0"/>
              <a:t>the absence of bias </a:t>
            </a:r>
            <a:r>
              <a:rPr lang="en-US" dirty="0" smtClean="0"/>
              <a:t>such </a:t>
            </a:r>
            <a:r>
              <a:rPr lang="en-US" dirty="0"/>
              <a:t>studies </a:t>
            </a:r>
            <a:r>
              <a:rPr lang="en-US" dirty="0" smtClean="0"/>
              <a:t>would be associated </a:t>
            </a:r>
            <a:r>
              <a:rPr lang="en-US" dirty="0"/>
              <a:t>with small standardized </a:t>
            </a:r>
            <a:r>
              <a:rPr lang="en-US" dirty="0" smtClean="0"/>
              <a:t>effects and large </a:t>
            </a:r>
            <a:r>
              <a:rPr lang="en-US" dirty="0"/>
              <a:t>studies associated with large standardized </a:t>
            </a:r>
            <a:r>
              <a:rPr lang="en-US" dirty="0" smtClean="0"/>
              <a:t>effects</a:t>
            </a:r>
          </a:p>
          <a:p>
            <a:pPr lvl="1"/>
            <a:r>
              <a:rPr lang="en-US" dirty="0" smtClean="0"/>
              <a:t>This </a:t>
            </a:r>
            <a:r>
              <a:rPr lang="en-US" dirty="0"/>
              <a:t>would create a regression line whose intercept </a:t>
            </a:r>
            <a:r>
              <a:rPr lang="en-US" dirty="0" smtClean="0"/>
              <a:t>approaches </a:t>
            </a:r>
            <a:r>
              <a:rPr lang="en-US" dirty="0"/>
              <a:t>the </a:t>
            </a:r>
            <a:r>
              <a:rPr lang="en-US" dirty="0" smtClean="0"/>
              <a:t>origin </a:t>
            </a:r>
            <a:endParaRPr lang="en-US" dirty="0"/>
          </a:p>
          <a:p>
            <a:pPr lvl="1"/>
            <a:r>
              <a:rPr lang="en-US" dirty="0"/>
              <a:t>If the intercept deviates from this expectation, publication bias may be the </a:t>
            </a:r>
            <a:r>
              <a:rPr lang="en-US" dirty="0" smtClean="0"/>
              <a:t>cause</a:t>
            </a:r>
          </a:p>
          <a:p>
            <a:pPr lvl="2"/>
            <a:r>
              <a:rPr lang="en-US" dirty="0" smtClean="0"/>
              <a:t>This </a:t>
            </a:r>
            <a:r>
              <a:rPr lang="en-US" dirty="0"/>
              <a:t>would </a:t>
            </a:r>
            <a:r>
              <a:rPr lang="en-US" dirty="0" smtClean="0"/>
              <a:t>occur when </a:t>
            </a:r>
            <a:r>
              <a:rPr lang="en-US" dirty="0"/>
              <a:t>small studies are disproportionately associated with larger effect </a:t>
            </a:r>
            <a:r>
              <a:rPr lang="en-US" dirty="0" smtClean="0"/>
              <a:t>sizes</a:t>
            </a:r>
            <a:endParaRPr lang="en-US" dirty="0"/>
          </a:p>
        </p:txBody>
      </p:sp>
    </p:spTree>
    <p:extLst>
      <p:ext uri="{BB962C8B-B14F-4D97-AF65-F5344CB8AC3E}">
        <p14:creationId xmlns:p14="http://schemas.microsoft.com/office/powerpoint/2010/main" val="854171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Correlation and Regression Methods</a:t>
            </a:r>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4328" b="76874"/>
          <a:stretch/>
        </p:blipFill>
        <p:spPr bwMode="auto">
          <a:xfrm>
            <a:off x="639055" y="1623892"/>
            <a:ext cx="4694945" cy="264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762000" y="2590800"/>
            <a:ext cx="4572000" cy="1752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ectangle 5"/>
              <p:cNvSpPr/>
              <p:nvPr/>
            </p:nvSpPr>
            <p:spPr>
              <a:xfrm>
                <a:off x="5639472" y="4048542"/>
                <a:ext cx="3123528" cy="2462213"/>
              </a:xfrm>
              <a:prstGeom prst="rect">
                <a:avLst/>
              </a:prstGeom>
            </p:spPr>
            <p:txBody>
              <a:bodyPr wrap="square">
                <a:spAutoFit/>
              </a:bodyPr>
              <a:lstStyle/>
              <a:p>
                <a:r>
                  <a:rPr lang="en-US" sz="2200" dirty="0" smtClean="0">
                    <a:latin typeface="Verdana" pitchFamily="34" charset="0"/>
                    <a:ea typeface="Verdana" pitchFamily="34" charset="0"/>
                    <a:cs typeface="Verdana" pitchFamily="34" charset="0"/>
                  </a:rPr>
                  <a:t>Egger’s Test of the Intercept indicates an intercept of 0.096, </a:t>
                </a:r>
                <a:r>
                  <a:rPr lang="en-US" sz="2200" dirty="0">
                    <a:latin typeface="Verdana" pitchFamily="34" charset="0"/>
                    <a:ea typeface="Verdana" pitchFamily="34" charset="0"/>
                    <a:cs typeface="Verdana" pitchFamily="34" charset="0"/>
                  </a:rPr>
                  <a:t>with </a:t>
                </a:r>
                <a14:m>
                  <m:oMath xmlns:m="http://schemas.openxmlformats.org/officeDocument/2006/math">
                    <m:r>
                      <a:rPr lang="en-US" sz="2200" i="1" dirty="0" smtClean="0">
                        <a:latin typeface="Cambria Math"/>
                        <a:ea typeface="Verdana" pitchFamily="34" charset="0"/>
                        <a:cs typeface="Verdana" pitchFamily="34" charset="0"/>
                      </a:rPr>
                      <m:t>𝑡</m:t>
                    </m:r>
                  </m:oMath>
                </a14:m>
                <a:r>
                  <a:rPr lang="en-US" sz="2200" dirty="0" smtClean="0">
                    <a:latin typeface="Verdana" pitchFamily="34" charset="0"/>
                    <a:ea typeface="Verdana" pitchFamily="34" charset="0"/>
                    <a:cs typeface="Verdana" pitchFamily="34" charset="0"/>
                  </a:rPr>
                  <a:t> = 0.269, </a:t>
                </a:r>
                <a14:m>
                  <m:oMath xmlns:m="http://schemas.openxmlformats.org/officeDocument/2006/math">
                    <m:r>
                      <a:rPr lang="en-US" sz="2200" i="1" dirty="0" smtClean="0">
                        <a:latin typeface="Cambria Math"/>
                        <a:ea typeface="Verdana" pitchFamily="34" charset="0"/>
                        <a:cs typeface="Verdana" pitchFamily="34" charset="0"/>
                      </a:rPr>
                      <m:t>𝑑𝑓</m:t>
                    </m:r>
                  </m:oMath>
                </a14:m>
                <a:r>
                  <a:rPr lang="en-US" sz="2200" dirty="0" smtClean="0">
                    <a:latin typeface="Verdana" pitchFamily="34" charset="0"/>
                    <a:ea typeface="Verdana" pitchFamily="34" charset="0"/>
                    <a:cs typeface="Verdana" pitchFamily="34" charset="0"/>
                  </a:rPr>
                  <a:t> =20, and a two-tailed </a:t>
                </a:r>
                <a14:m>
                  <m:oMath xmlns:m="http://schemas.openxmlformats.org/officeDocument/2006/math">
                    <m:r>
                      <a:rPr lang="en-US" sz="2200" i="1" dirty="0" smtClean="0">
                        <a:latin typeface="Cambria Math"/>
                        <a:ea typeface="Verdana" pitchFamily="34" charset="0"/>
                        <a:cs typeface="Verdana" pitchFamily="34" charset="0"/>
                      </a:rPr>
                      <m:t>𝑝</m:t>
                    </m:r>
                  </m:oMath>
                </a14:m>
                <a:r>
                  <a:rPr lang="en-US" sz="2200" dirty="0">
                    <a:latin typeface="Verdana" pitchFamily="34" charset="0"/>
                    <a:ea typeface="Verdana" pitchFamily="34" charset="0"/>
                    <a:cs typeface="Verdana" pitchFamily="34" charset="0"/>
                  </a:rPr>
                  <a:t>-value </a:t>
                </a:r>
                <a:r>
                  <a:rPr lang="en-US" sz="2200" dirty="0" smtClean="0">
                    <a:latin typeface="Verdana" pitchFamily="34" charset="0"/>
                    <a:ea typeface="Verdana" pitchFamily="34" charset="0"/>
                    <a:cs typeface="Verdana" pitchFamily="34" charset="0"/>
                  </a:rPr>
                  <a:t>of 0.790</a:t>
                </a:r>
                <a:endParaRPr lang="en-US" sz="2200" dirty="0">
                  <a:latin typeface="Verdana" pitchFamily="34" charset="0"/>
                  <a:ea typeface="Verdana" pitchFamily="34" charset="0"/>
                  <a:cs typeface="Verdana"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639472" y="4048542"/>
                <a:ext cx="3123528" cy="2462213"/>
              </a:xfrm>
              <a:prstGeom prst="rect">
                <a:avLst/>
              </a:prstGeom>
              <a:blipFill rotWithShape="1">
                <a:blip r:embed="rId3"/>
                <a:stretch>
                  <a:fillRect l="-2339" t="-1238" r="-1170" b="-4208"/>
                </a:stretch>
              </a:blipFill>
            </p:spPr>
            <p:txBody>
              <a:bodyPr/>
              <a:lstStyle/>
              <a:p>
                <a:r>
                  <a:rPr lang="en-US">
                    <a:noFill/>
                  </a:rPr>
                  <a:t> </a:t>
                </a:r>
              </a:p>
            </p:txBody>
          </p:sp>
        </mc:Fallback>
      </mc:AlternateContent>
      <p:cxnSp>
        <p:nvCxnSpPr>
          <p:cNvPr id="7" name="Straight Arrow Connector 6"/>
          <p:cNvCxnSpPr>
            <a:stCxn id="6" idx="1"/>
            <a:endCxn id="5" idx="4"/>
          </p:cNvCxnSpPr>
          <p:nvPr/>
        </p:nvCxnSpPr>
        <p:spPr>
          <a:xfrm flipH="1" flipV="1">
            <a:off x="3048000" y="4343400"/>
            <a:ext cx="2591472" cy="93624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5909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Fail-Safe </a:t>
            </a:r>
            <a:r>
              <a:rPr lang="en-US" i="1" dirty="0"/>
              <a:t>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Rosenthal’s Fail-Safe </a:t>
            </a:r>
            <a:r>
              <a:rPr lang="en-US" i="1" dirty="0"/>
              <a:t>N</a:t>
            </a:r>
            <a:r>
              <a:rPr lang="en-US" dirty="0"/>
              <a:t> test computes the number of missing studies (with mean effect of zero) that would need to be added to the analysis to yield a statistically </a:t>
            </a:r>
            <a:r>
              <a:rPr lang="en-US" dirty="0" err="1" smtClean="0"/>
              <a:t>nonsignificant</a:t>
            </a:r>
            <a:r>
              <a:rPr lang="en-US" dirty="0" smtClean="0"/>
              <a:t> </a:t>
            </a:r>
            <a:r>
              <a:rPr lang="en-US" dirty="0"/>
              <a:t>overall </a:t>
            </a:r>
            <a:r>
              <a:rPr lang="en-US" dirty="0" smtClean="0"/>
              <a:t>effect</a:t>
            </a:r>
          </a:p>
          <a:p>
            <a:r>
              <a:rPr lang="en-US" dirty="0"/>
              <a:t>The </a:t>
            </a:r>
            <a:r>
              <a:rPr lang="en-US" dirty="0" err="1"/>
              <a:t>Orwin</a:t>
            </a:r>
            <a:r>
              <a:rPr lang="en-US" dirty="0"/>
              <a:t> variant of this test addresses two problems with Rosenthal’s method; that it focuses on statistical rather than clinical significance, and that it assumes a nil overall effect in the missing </a:t>
            </a:r>
            <a:r>
              <a:rPr lang="en-US" dirty="0" smtClean="0"/>
              <a:t>studies</a:t>
            </a:r>
            <a:endParaRPr lang="en-US" dirty="0"/>
          </a:p>
        </p:txBody>
      </p:sp>
    </p:spTree>
    <p:extLst>
      <p:ext uri="{BB962C8B-B14F-4D97-AF65-F5344CB8AC3E}">
        <p14:creationId xmlns:p14="http://schemas.microsoft.com/office/powerpoint/2010/main" val="891229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Fail-Safe </a:t>
            </a:r>
            <a:r>
              <a:rPr lang="en-US" i="1" dirty="0"/>
              <a:t>N</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Orwin’s</a:t>
            </a:r>
            <a:r>
              <a:rPr lang="en-US" dirty="0" smtClean="0"/>
              <a:t> </a:t>
            </a:r>
            <a:r>
              <a:rPr lang="en-US" dirty="0"/>
              <a:t>test allows </a:t>
            </a:r>
            <a:r>
              <a:rPr lang="en-US" dirty="0" smtClean="0"/>
              <a:t>for selecting </a:t>
            </a:r>
            <a:r>
              <a:rPr lang="en-US" dirty="0"/>
              <a:t>both the smallest effect value deemed to be clinically important and a value other than nil for the mean effect in the missing </a:t>
            </a:r>
            <a:r>
              <a:rPr lang="en-US" dirty="0" smtClean="0"/>
              <a:t>studies</a:t>
            </a:r>
          </a:p>
          <a:p>
            <a:r>
              <a:rPr lang="en-US" dirty="0" smtClean="0"/>
              <a:t>This method can be used to model a series of other distributions for missing studies</a:t>
            </a:r>
          </a:p>
          <a:p>
            <a:r>
              <a:rPr lang="en-US" dirty="0" smtClean="0"/>
              <a:t>All Fail-Safe </a:t>
            </a:r>
            <a:r>
              <a:rPr lang="en-US" i="1" dirty="0" smtClean="0"/>
              <a:t>N</a:t>
            </a:r>
            <a:r>
              <a:rPr lang="en-US" dirty="0" smtClean="0"/>
              <a:t> methods lead to widely varying estimates</a:t>
            </a:r>
            <a:endParaRPr lang="en-US" dirty="0"/>
          </a:p>
        </p:txBody>
      </p:sp>
    </p:spTree>
    <p:extLst>
      <p:ext uri="{BB962C8B-B14F-4D97-AF65-F5344CB8AC3E}">
        <p14:creationId xmlns:p14="http://schemas.microsoft.com/office/powerpoint/2010/main" val="18764383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Fail-Safe </a:t>
            </a:r>
            <a:r>
              <a:rPr lang="en-US" i="1" dirty="0" smtClean="0"/>
              <a:t>N</a:t>
            </a:r>
            <a:endParaRPr lang="en-US" i="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3361" b="51395"/>
          <a:stretch/>
        </p:blipFill>
        <p:spPr bwMode="auto">
          <a:xfrm>
            <a:off x="609600" y="1609455"/>
            <a:ext cx="3733800" cy="4257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066800" y="2209800"/>
            <a:ext cx="1066800" cy="304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029872" y="1578500"/>
            <a:ext cx="2818728" cy="954107"/>
          </a:xfrm>
          <a:prstGeom prst="rect">
            <a:avLst/>
          </a:prstGeom>
        </p:spPr>
        <p:txBody>
          <a:bodyPr wrap="square">
            <a:spAutoFit/>
          </a:bodyPr>
          <a:lstStyle/>
          <a:p>
            <a:r>
              <a:rPr lang="en-US" sz="2800" dirty="0" smtClean="0">
                <a:latin typeface="Verdana" pitchFamily="34" charset="0"/>
                <a:ea typeface="Verdana" pitchFamily="34" charset="0"/>
                <a:cs typeface="Verdana" pitchFamily="34" charset="0"/>
              </a:rPr>
              <a:t>Rosenthal’s Fail-Safe </a:t>
            </a:r>
            <a:r>
              <a:rPr lang="en-US" sz="2800" i="1" dirty="0" smtClean="0">
                <a:latin typeface="Verdana" pitchFamily="34" charset="0"/>
                <a:ea typeface="Verdana" pitchFamily="34" charset="0"/>
                <a:cs typeface="Verdana" pitchFamily="34" charset="0"/>
              </a:rPr>
              <a:t>N</a:t>
            </a:r>
            <a:endParaRPr lang="en-US" sz="2800" i="1" dirty="0">
              <a:latin typeface="Verdana" pitchFamily="34" charset="0"/>
              <a:ea typeface="Verdana" pitchFamily="34" charset="0"/>
              <a:cs typeface="Verdana" pitchFamily="34" charset="0"/>
            </a:endParaRPr>
          </a:p>
        </p:txBody>
      </p:sp>
      <p:cxnSp>
        <p:nvCxnSpPr>
          <p:cNvPr id="7" name="Straight Arrow Connector 6"/>
          <p:cNvCxnSpPr>
            <a:stCxn id="6" idx="1"/>
            <a:endCxn id="5" idx="6"/>
          </p:cNvCxnSpPr>
          <p:nvPr/>
        </p:nvCxnSpPr>
        <p:spPr>
          <a:xfrm flipH="1">
            <a:off x="2133600" y="2055554"/>
            <a:ext cx="2896272" cy="3066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066800" y="4249193"/>
            <a:ext cx="1066800" cy="304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029872" y="3617893"/>
            <a:ext cx="2818728" cy="954107"/>
          </a:xfrm>
          <a:prstGeom prst="rect">
            <a:avLst/>
          </a:prstGeom>
        </p:spPr>
        <p:txBody>
          <a:bodyPr wrap="square">
            <a:spAutoFit/>
          </a:bodyPr>
          <a:lstStyle/>
          <a:p>
            <a:r>
              <a:rPr lang="en-US" sz="2800" dirty="0" err="1" smtClean="0">
                <a:latin typeface="Verdana" pitchFamily="34" charset="0"/>
                <a:ea typeface="Verdana" pitchFamily="34" charset="0"/>
                <a:cs typeface="Verdana" pitchFamily="34" charset="0"/>
              </a:rPr>
              <a:t>Orwin’s</a:t>
            </a:r>
            <a:r>
              <a:rPr lang="en-US" sz="2800" dirty="0" smtClean="0">
                <a:latin typeface="Verdana" pitchFamily="34" charset="0"/>
                <a:ea typeface="Verdana" pitchFamily="34" charset="0"/>
                <a:cs typeface="Verdana" pitchFamily="34" charset="0"/>
              </a:rPr>
              <a:t> Fail-Safe </a:t>
            </a:r>
            <a:r>
              <a:rPr lang="en-US" sz="2800" i="1" dirty="0" smtClean="0">
                <a:latin typeface="Verdana" pitchFamily="34" charset="0"/>
                <a:ea typeface="Verdana" pitchFamily="34" charset="0"/>
                <a:cs typeface="Verdana" pitchFamily="34" charset="0"/>
              </a:rPr>
              <a:t>N</a:t>
            </a:r>
            <a:endParaRPr lang="en-US" sz="2800" i="1" dirty="0">
              <a:latin typeface="Verdana" pitchFamily="34" charset="0"/>
              <a:ea typeface="Verdana" pitchFamily="34" charset="0"/>
              <a:cs typeface="Verdana" pitchFamily="34" charset="0"/>
            </a:endParaRPr>
          </a:p>
        </p:txBody>
      </p:sp>
      <p:cxnSp>
        <p:nvCxnSpPr>
          <p:cNvPr id="13" name="Straight Arrow Connector 12"/>
          <p:cNvCxnSpPr>
            <a:stCxn id="12" idx="1"/>
            <a:endCxn id="11" idx="6"/>
          </p:cNvCxnSpPr>
          <p:nvPr/>
        </p:nvCxnSpPr>
        <p:spPr>
          <a:xfrm flipH="1">
            <a:off x="2133600" y="4094947"/>
            <a:ext cx="2896272" cy="3066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07834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In-Class Activity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Using your class project data, produce a funnel plot of precision (including any imputed studies using </a:t>
                </a:r>
                <a:r>
                  <a:rPr lang="en-US" dirty="0"/>
                  <a:t>Duval and </a:t>
                </a:r>
                <a:r>
                  <a:rPr lang="en-US" dirty="0" err="1"/>
                  <a:t>Tweedie’s</a:t>
                </a:r>
                <a:r>
                  <a:rPr lang="en-US" dirty="0"/>
                  <a:t> Trim and Fill </a:t>
                </a:r>
                <a:r>
                  <a:rPr lang="en-US" dirty="0" smtClean="0"/>
                  <a:t>method), </a:t>
                </a:r>
                <a:r>
                  <a:rPr lang="en-US" dirty="0"/>
                  <a:t>Kendall’s </a:t>
                </a:r>
                <a14:m>
                  <m:oMath xmlns:m="http://schemas.openxmlformats.org/officeDocument/2006/math">
                    <m:r>
                      <a:rPr lang="en-US" i="1" dirty="0">
                        <a:latin typeface="Cambria Math"/>
                        <a:ea typeface="Cambria Math"/>
                      </a:rPr>
                      <m:t>𝜏</m:t>
                    </m:r>
                  </m:oMath>
                </a14:m>
                <a:r>
                  <a:rPr lang="en-US" dirty="0" smtClean="0"/>
                  <a:t>, Eggers Test of the Intercept, and Rosenthal’s Fail-Safe </a:t>
                </a:r>
                <a:r>
                  <a:rPr lang="en-US" i="1" dirty="0" smtClean="0"/>
                  <a:t>N</a:t>
                </a:r>
                <a:endParaRPr lang="en-US" dirty="0" smtClean="0"/>
              </a:p>
              <a:p>
                <a:r>
                  <a:rPr lang="en-US" dirty="0" smtClean="0"/>
                  <a:t>Interpret all of the publication bias results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2830" r="-1481"/>
                </a:stretch>
              </a:blipFill>
            </p:spPr>
            <p:txBody>
              <a:bodyPr/>
              <a:lstStyle/>
              <a:p>
                <a:r>
                  <a:rPr lang="en-US">
                    <a:noFill/>
                  </a:rPr>
                  <a:t> </a:t>
                </a:r>
              </a:p>
            </p:txBody>
          </p:sp>
        </mc:Fallback>
      </mc:AlternateContent>
    </p:spTree>
    <p:extLst>
      <p:ext uri="{BB962C8B-B14F-4D97-AF65-F5344CB8AC3E}">
        <p14:creationId xmlns:p14="http://schemas.microsoft.com/office/powerpoint/2010/main" val="36853610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Outlier Analysis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An outlier </a:t>
            </a:r>
            <a:r>
              <a:rPr lang="en-US" dirty="0"/>
              <a:t>is an observation that is numerically distant from the rest of the </a:t>
            </a:r>
            <a:r>
              <a:rPr lang="en-US" dirty="0" smtClean="0"/>
              <a:t>data; that is, a value that </a:t>
            </a:r>
            <a:r>
              <a:rPr lang="en-US" dirty="0"/>
              <a:t>appears to deviate markedly from other members of the sample in which it </a:t>
            </a:r>
            <a:r>
              <a:rPr lang="en-US" dirty="0" smtClean="0"/>
              <a:t>occurs</a:t>
            </a:r>
          </a:p>
          <a:p>
            <a:r>
              <a:rPr lang="en-US" dirty="0" smtClean="0"/>
              <a:t>Identification of outliers serves multiple purposes and in the context of meta-analysis can most usefully be used as part of a sensitivity analysis that includes meta-analyses with and without outliers (i.e., removed from the analysis)</a:t>
            </a:r>
            <a:endParaRPr lang="en-US" dirty="0"/>
          </a:p>
          <a:p>
            <a:endParaRPr lang="en-US" dirty="0"/>
          </a:p>
        </p:txBody>
      </p:sp>
    </p:spTree>
    <p:extLst>
      <p:ext uri="{BB962C8B-B14F-4D97-AF65-F5344CB8AC3E}">
        <p14:creationId xmlns:p14="http://schemas.microsoft.com/office/powerpoint/2010/main" val="211114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Vote Counting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Essentially, a statistically </a:t>
                </a:r>
                <a:r>
                  <a:rPr lang="en-US" dirty="0" err="1" smtClean="0"/>
                  <a:t>nonsignificant</a:t>
                </a:r>
                <a:r>
                  <a:rPr lang="en-US" dirty="0" smtClean="0"/>
                  <a:t> </a:t>
                </a:r>
                <a14:m>
                  <m:oMath xmlns:m="http://schemas.openxmlformats.org/officeDocument/2006/math">
                    <m:r>
                      <a:rPr lang="en-US" b="0" i="1" smtClean="0">
                        <a:latin typeface="Cambria Math"/>
                      </a:rPr>
                      <m:t>𝑝</m:t>
                    </m:r>
                  </m:oMath>
                </a14:m>
                <a:r>
                  <a:rPr lang="en-US" dirty="0" smtClean="0"/>
                  <a:t>-value is treated as evidence that an effect is absent</a:t>
                </a:r>
              </a:p>
              <a:p>
                <a:r>
                  <a:rPr lang="en-US" dirty="0" smtClean="0"/>
                  <a:t>Even so, small, medium, and large effects may yield a statistically </a:t>
                </a:r>
                <a:r>
                  <a:rPr lang="en-US" dirty="0" err="1" smtClean="0"/>
                  <a:t>nonsignificant</a:t>
                </a:r>
                <a:r>
                  <a:rPr lang="en-US" dirty="0" smtClean="0"/>
                  <a:t> </a:t>
                </a:r>
                <a14:m>
                  <m:oMath xmlns:m="http://schemas.openxmlformats.org/officeDocument/2006/math">
                    <m:r>
                      <a:rPr lang="en-US" i="1">
                        <a:latin typeface="Cambria Math"/>
                      </a:rPr>
                      <m:t>𝑝</m:t>
                    </m:r>
                  </m:oMath>
                </a14:m>
                <a:r>
                  <a:rPr lang="en-US" dirty="0"/>
                  <a:t>-</a:t>
                </a:r>
                <a:r>
                  <a:rPr lang="en-US" dirty="0" smtClean="0"/>
                  <a:t>value due to inadequate statistical power</a:t>
                </a:r>
              </a:p>
              <a:p>
                <a:r>
                  <a:rPr lang="en-US" dirty="0" smtClean="0"/>
                  <a:t>Low statistical power is pervasive in most social inquiry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2830"/>
                </a:stretch>
              </a:blipFill>
            </p:spPr>
            <p:txBody>
              <a:bodyPr/>
              <a:lstStyle/>
              <a:p>
                <a:r>
                  <a:rPr lang="en-US">
                    <a:noFill/>
                  </a:rPr>
                  <a:t> </a:t>
                </a:r>
              </a:p>
            </p:txBody>
          </p:sp>
        </mc:Fallback>
      </mc:AlternateContent>
    </p:spTree>
    <p:extLst>
      <p:ext uri="{BB962C8B-B14F-4D97-AF65-F5344CB8AC3E}">
        <p14:creationId xmlns:p14="http://schemas.microsoft.com/office/powerpoint/2010/main" val="3639934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Outlier Analysis</a:t>
            </a:r>
            <a:endParaRPr lang="en-US" dirty="0"/>
          </a:p>
        </p:txBody>
      </p:sp>
      <p:sp>
        <p:nvSpPr>
          <p:cNvPr id="6" name="Rectangle 5"/>
          <p:cNvSpPr/>
          <p:nvPr/>
        </p:nvSpPr>
        <p:spPr>
          <a:xfrm>
            <a:off x="6400800" y="3581400"/>
            <a:ext cx="2133600" cy="369332"/>
          </a:xfrm>
          <a:prstGeom prst="rect">
            <a:avLst/>
          </a:prstGeom>
        </p:spPr>
        <p:txBody>
          <a:bodyPr wrap="square">
            <a:spAutoFit/>
          </a:bodyPr>
          <a:lstStyle/>
          <a:p>
            <a:r>
              <a:rPr lang="en-US" dirty="0" smtClean="0"/>
              <a:t>Median (0.50)</a:t>
            </a:r>
            <a:endParaRPr lang="en-US" dirty="0"/>
          </a:p>
        </p:txBody>
      </p:sp>
      <p:cxnSp>
        <p:nvCxnSpPr>
          <p:cNvPr id="7" name="Straight Arrow Connector 6"/>
          <p:cNvCxnSpPr>
            <a:stCxn id="6" idx="1"/>
          </p:cNvCxnSpPr>
          <p:nvPr/>
        </p:nvCxnSpPr>
        <p:spPr>
          <a:xfrm flipH="1">
            <a:off x="5334000" y="3766066"/>
            <a:ext cx="10668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219200"/>
            <a:ext cx="929733"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533400" y="2667000"/>
            <a:ext cx="2590800" cy="923330"/>
          </a:xfrm>
          <a:prstGeom prst="rect">
            <a:avLst/>
          </a:prstGeom>
        </p:spPr>
        <p:txBody>
          <a:bodyPr wrap="square">
            <a:spAutoFit/>
          </a:bodyPr>
          <a:lstStyle/>
          <a:p>
            <a:r>
              <a:rPr lang="en-US" dirty="0" smtClean="0"/>
              <a:t>Q3 (Upper quartile, 0.75): 25% of data greater than this value</a:t>
            </a:r>
            <a:endParaRPr lang="en-US" dirty="0"/>
          </a:p>
        </p:txBody>
      </p:sp>
      <p:sp>
        <p:nvSpPr>
          <p:cNvPr id="23" name="Rectangle 22"/>
          <p:cNvSpPr/>
          <p:nvPr/>
        </p:nvSpPr>
        <p:spPr>
          <a:xfrm>
            <a:off x="533400" y="3925669"/>
            <a:ext cx="2590800" cy="923330"/>
          </a:xfrm>
          <a:prstGeom prst="rect">
            <a:avLst/>
          </a:prstGeom>
        </p:spPr>
        <p:txBody>
          <a:bodyPr wrap="square">
            <a:spAutoFit/>
          </a:bodyPr>
          <a:lstStyle/>
          <a:p>
            <a:r>
              <a:rPr lang="en-US" dirty="0" smtClean="0"/>
              <a:t>Q1 (Lower quartile, 0.25): 25% of data less than this value</a:t>
            </a:r>
            <a:endParaRPr lang="en-US" dirty="0"/>
          </a:p>
        </p:txBody>
      </p:sp>
      <p:sp>
        <p:nvSpPr>
          <p:cNvPr id="26" name="Rectangle 25"/>
          <p:cNvSpPr/>
          <p:nvPr/>
        </p:nvSpPr>
        <p:spPr>
          <a:xfrm>
            <a:off x="533400" y="1210270"/>
            <a:ext cx="2590800" cy="923330"/>
          </a:xfrm>
          <a:prstGeom prst="rect">
            <a:avLst/>
          </a:prstGeom>
        </p:spPr>
        <p:txBody>
          <a:bodyPr wrap="square">
            <a:spAutoFit/>
          </a:bodyPr>
          <a:lstStyle/>
          <a:p>
            <a:r>
              <a:rPr lang="en-US" dirty="0" smtClean="0"/>
              <a:t>Upper fence/whisker: Greatest value excluding outliers</a:t>
            </a:r>
            <a:endParaRPr lang="en-US" dirty="0"/>
          </a:p>
        </p:txBody>
      </p:sp>
      <p:cxnSp>
        <p:nvCxnSpPr>
          <p:cNvPr id="27" name="Straight Arrow Connector 26"/>
          <p:cNvCxnSpPr>
            <a:stCxn id="26" idx="3"/>
          </p:cNvCxnSpPr>
          <p:nvPr/>
        </p:nvCxnSpPr>
        <p:spPr>
          <a:xfrm>
            <a:off x="3124200" y="1671935"/>
            <a:ext cx="9144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33400" y="4800600"/>
            <a:ext cx="2590800" cy="923330"/>
          </a:xfrm>
          <a:prstGeom prst="rect">
            <a:avLst/>
          </a:prstGeom>
        </p:spPr>
        <p:txBody>
          <a:bodyPr wrap="square">
            <a:spAutoFit/>
          </a:bodyPr>
          <a:lstStyle/>
          <a:p>
            <a:r>
              <a:rPr lang="en-US" dirty="0" smtClean="0"/>
              <a:t>Lower fence/whisker: Least value excluding outliers</a:t>
            </a:r>
            <a:endParaRPr lang="en-US" dirty="0"/>
          </a:p>
        </p:txBody>
      </p:sp>
      <p:cxnSp>
        <p:nvCxnSpPr>
          <p:cNvPr id="40" name="Straight Arrow Connector 39"/>
          <p:cNvCxnSpPr/>
          <p:nvPr/>
        </p:nvCxnSpPr>
        <p:spPr>
          <a:xfrm>
            <a:off x="3124200" y="3124200"/>
            <a:ext cx="9144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124200" y="4267200"/>
            <a:ext cx="9144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3124200" y="5257800"/>
            <a:ext cx="9144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Rectangle 42"/>
              <p:cNvSpPr/>
              <p:nvPr/>
            </p:nvSpPr>
            <p:spPr>
              <a:xfrm>
                <a:off x="6400800" y="914400"/>
                <a:ext cx="2133600" cy="1477328"/>
              </a:xfrm>
              <a:prstGeom prst="rect">
                <a:avLst/>
              </a:prstGeom>
            </p:spPr>
            <p:txBody>
              <a:bodyPr wrap="square">
                <a:spAutoFit/>
              </a:bodyPr>
              <a:lstStyle/>
              <a:p>
                <a:r>
                  <a:rPr lang="en-US" dirty="0" smtClean="0"/>
                  <a:t>Outlier: 1.5 </a:t>
                </a:r>
                <a14:m>
                  <m:oMath xmlns:m="http://schemas.openxmlformats.org/officeDocument/2006/math">
                    <m:r>
                      <a:rPr lang="en-US" i="1" smtClean="0">
                        <a:latin typeface="Cambria Math"/>
                        <a:ea typeface="Cambria Math"/>
                      </a:rPr>
                      <m:t>×</m:t>
                    </m:r>
                  </m:oMath>
                </a14:m>
                <a:r>
                  <a:rPr lang="en-US" dirty="0" smtClean="0"/>
                  <a:t> IQR (The </a:t>
                </a:r>
                <a:r>
                  <a:rPr lang="en-US" dirty="0"/>
                  <a:t>IQR is the </a:t>
                </a:r>
                <a:r>
                  <a:rPr lang="en-US" dirty="0" smtClean="0"/>
                  <a:t>inter-quartile range = </a:t>
                </a:r>
                <a:r>
                  <a:rPr lang="en-US" dirty="0"/>
                  <a:t>the distance between Q1 and </a:t>
                </a:r>
                <a:r>
                  <a:rPr lang="en-US" dirty="0" smtClean="0"/>
                  <a:t>Q3</a:t>
                </a:r>
                <a:r>
                  <a:rPr lang="en-US" dirty="0"/>
                  <a:t>)</a:t>
                </a:r>
              </a:p>
            </p:txBody>
          </p:sp>
        </mc:Choice>
        <mc:Fallback xmlns="">
          <p:sp>
            <p:nvSpPr>
              <p:cNvPr id="43" name="Rectangle 42"/>
              <p:cNvSpPr>
                <a:spLocks noRot="1" noChangeAspect="1" noMove="1" noResize="1" noEditPoints="1" noAdjustHandles="1" noChangeArrowheads="1" noChangeShapeType="1" noTextEdit="1"/>
              </p:cNvSpPr>
              <p:nvPr/>
            </p:nvSpPr>
            <p:spPr>
              <a:xfrm>
                <a:off x="6400800" y="914400"/>
                <a:ext cx="2133600" cy="1477328"/>
              </a:xfrm>
              <a:prstGeom prst="rect">
                <a:avLst/>
              </a:prstGeom>
              <a:blipFill rotWithShape="1">
                <a:blip r:embed="rId3"/>
                <a:stretch>
                  <a:fillRect l="-2286" t="-2066" r="-1714" b="-5785"/>
                </a:stretch>
              </a:blipFill>
            </p:spPr>
            <p:txBody>
              <a:bodyPr/>
              <a:lstStyle/>
              <a:p>
                <a:r>
                  <a:rPr lang="en-US">
                    <a:noFill/>
                  </a:rPr>
                  <a:t> </a:t>
                </a:r>
              </a:p>
            </p:txBody>
          </p:sp>
        </mc:Fallback>
      </mc:AlternateContent>
      <p:cxnSp>
        <p:nvCxnSpPr>
          <p:cNvPr id="44" name="Straight Arrow Connector 43"/>
          <p:cNvCxnSpPr>
            <a:stCxn id="43" idx="1"/>
          </p:cNvCxnSpPr>
          <p:nvPr/>
        </p:nvCxnSpPr>
        <p:spPr>
          <a:xfrm flipH="1">
            <a:off x="5334000" y="1653064"/>
            <a:ext cx="10668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tangle 52"/>
              <p:cNvSpPr/>
              <p:nvPr/>
            </p:nvSpPr>
            <p:spPr>
              <a:xfrm>
                <a:off x="6400800" y="5152072"/>
                <a:ext cx="2133600" cy="1477328"/>
              </a:xfrm>
              <a:prstGeom prst="rect">
                <a:avLst/>
              </a:prstGeom>
            </p:spPr>
            <p:txBody>
              <a:bodyPr wrap="square">
                <a:spAutoFit/>
              </a:bodyPr>
              <a:lstStyle/>
              <a:p>
                <a:r>
                  <a:rPr lang="en-US" dirty="0" smtClean="0"/>
                  <a:t>Outliers: 1.5 </a:t>
                </a:r>
                <a14:m>
                  <m:oMath xmlns:m="http://schemas.openxmlformats.org/officeDocument/2006/math">
                    <m:r>
                      <a:rPr lang="en-US" i="1" smtClean="0">
                        <a:latin typeface="Cambria Math"/>
                        <a:ea typeface="Cambria Math"/>
                      </a:rPr>
                      <m:t>×</m:t>
                    </m:r>
                  </m:oMath>
                </a14:m>
                <a:r>
                  <a:rPr lang="en-US" dirty="0" smtClean="0"/>
                  <a:t> IQR (The </a:t>
                </a:r>
                <a:r>
                  <a:rPr lang="en-US" dirty="0"/>
                  <a:t>IQR is the </a:t>
                </a:r>
                <a:r>
                  <a:rPr lang="en-US" dirty="0" smtClean="0"/>
                  <a:t>inter-quartile range = </a:t>
                </a:r>
                <a:r>
                  <a:rPr lang="en-US" dirty="0"/>
                  <a:t>the distance between Q1 and </a:t>
                </a:r>
                <a:r>
                  <a:rPr lang="en-US" dirty="0" smtClean="0"/>
                  <a:t>Q3) </a:t>
                </a:r>
                <a:endParaRPr lang="en-US" dirty="0"/>
              </a:p>
            </p:txBody>
          </p:sp>
        </mc:Choice>
        <mc:Fallback xmlns="">
          <p:sp>
            <p:nvSpPr>
              <p:cNvPr id="53" name="Rectangle 52"/>
              <p:cNvSpPr>
                <a:spLocks noRot="1" noChangeAspect="1" noMove="1" noResize="1" noEditPoints="1" noAdjustHandles="1" noChangeArrowheads="1" noChangeShapeType="1" noTextEdit="1"/>
              </p:cNvSpPr>
              <p:nvPr/>
            </p:nvSpPr>
            <p:spPr>
              <a:xfrm>
                <a:off x="6400800" y="5152072"/>
                <a:ext cx="2133600" cy="1477328"/>
              </a:xfrm>
              <a:prstGeom prst="rect">
                <a:avLst/>
              </a:prstGeom>
              <a:blipFill rotWithShape="1">
                <a:blip r:embed="rId4"/>
                <a:stretch>
                  <a:fillRect l="-2286" t="-2058" r="-1714" b="-5350"/>
                </a:stretch>
              </a:blipFill>
            </p:spPr>
            <p:txBody>
              <a:bodyPr/>
              <a:lstStyle/>
              <a:p>
                <a:r>
                  <a:rPr lang="en-US">
                    <a:noFill/>
                  </a:rPr>
                  <a:t> </a:t>
                </a:r>
              </a:p>
            </p:txBody>
          </p:sp>
        </mc:Fallback>
      </mc:AlternateContent>
      <p:cxnSp>
        <p:nvCxnSpPr>
          <p:cNvPr id="54" name="Straight Arrow Connector 53"/>
          <p:cNvCxnSpPr>
            <a:stCxn id="53" idx="1"/>
          </p:cNvCxnSpPr>
          <p:nvPr/>
        </p:nvCxnSpPr>
        <p:spPr>
          <a:xfrm flipH="1">
            <a:off x="5334000" y="5890736"/>
            <a:ext cx="10668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4549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In-Class Activity</a:t>
            </a:r>
            <a:endParaRPr lang="en-US" dirty="0"/>
          </a:p>
        </p:txBody>
      </p:sp>
      <p:sp>
        <p:nvSpPr>
          <p:cNvPr id="3" name="Content Placeholder 2"/>
          <p:cNvSpPr>
            <a:spLocks noGrp="1"/>
          </p:cNvSpPr>
          <p:nvPr>
            <p:ph idx="1"/>
          </p:nvPr>
        </p:nvSpPr>
        <p:spPr/>
        <p:txBody>
          <a:bodyPr>
            <a:normAutofit lnSpcReduction="10000"/>
          </a:bodyPr>
          <a:lstStyle/>
          <a:p>
            <a:r>
              <a:rPr lang="en-US" dirty="0" smtClean="0"/>
              <a:t>Using your class project data, conduct a statistical outlier analysis on the study effect sizes </a:t>
            </a:r>
          </a:p>
          <a:p>
            <a:r>
              <a:rPr lang="en-US" dirty="0" smtClean="0"/>
              <a:t>If there are outliers, estimate the summary effect including all studies as well as excluding statistical outliers</a:t>
            </a:r>
          </a:p>
          <a:p>
            <a:pPr lvl="1"/>
            <a:r>
              <a:rPr lang="en-US" dirty="0" smtClean="0"/>
              <a:t>How similar or dissimilar are the summary effects?</a:t>
            </a:r>
            <a:endParaRPr lang="en-US" dirty="0"/>
          </a:p>
        </p:txBody>
      </p:sp>
    </p:spTree>
    <p:extLst>
      <p:ext uri="{BB962C8B-B14F-4D97-AF65-F5344CB8AC3E}">
        <p14:creationId xmlns:p14="http://schemas.microsoft.com/office/powerpoint/2010/main" val="1094470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Sign Test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Similar to the vote counting method, the sign test is used to count the number of studies with findings in one direction compared to the number of findings in the other direction irrespective of whether the findings are statistically significant</a:t>
            </a:r>
          </a:p>
          <a:p>
            <a:r>
              <a:rPr lang="en-US" dirty="0" smtClean="0"/>
              <a:t>If a treatment were truly ineffective, it would be expected that half of the studies would lie on each side of the no-effect line</a:t>
            </a:r>
          </a:p>
        </p:txBody>
      </p:sp>
    </p:spTree>
    <p:extLst>
      <p:ext uri="{BB962C8B-B14F-4D97-AF65-F5344CB8AC3E}">
        <p14:creationId xmlns:p14="http://schemas.microsoft.com/office/powerpoint/2010/main" val="3082026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Sign Test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sign test is considered a valid approach when</a:t>
            </a:r>
          </a:p>
          <a:p>
            <a:pPr lvl="1"/>
            <a:r>
              <a:rPr lang="en-US" dirty="0" smtClean="0"/>
              <a:t>No numeric data are provided from studies, but directions of effects are provided</a:t>
            </a:r>
          </a:p>
          <a:p>
            <a:pPr lvl="1"/>
            <a:r>
              <a:rPr lang="en-US" dirty="0" smtClean="0"/>
              <a:t>Numeric data are of such different types that they cannot be combined statistically</a:t>
            </a:r>
          </a:p>
          <a:p>
            <a:pPr lvl="1"/>
            <a:r>
              <a:rPr lang="en-US" dirty="0" smtClean="0"/>
              <a:t>Studies are so diverse in their populations or other characteristics that a pooled effect size is meaningless, but studies are addressing a questions sufficiently similar that the direction of effect is meaningful</a:t>
            </a:r>
            <a:endParaRPr lang="en-US" dirty="0"/>
          </a:p>
        </p:txBody>
      </p:sp>
    </p:spTree>
    <p:extLst>
      <p:ext uri="{BB962C8B-B14F-4D97-AF65-F5344CB8AC3E}">
        <p14:creationId xmlns:p14="http://schemas.microsoft.com/office/powerpoint/2010/main" val="596492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Sign Test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sign test takes into account neither the actual effect’s magnitudes observed in studies nor the amount of evidence within studies (e.g., sample sizes and precision)</a:t>
            </a:r>
          </a:p>
          <a:p>
            <a:r>
              <a:rPr lang="en-US" dirty="0" smtClean="0"/>
              <a:t>Can be tested for statistical significance</a:t>
            </a:r>
          </a:p>
          <a:p>
            <a:endParaRPr lang="en-US" dirty="0" smtClean="0"/>
          </a:p>
          <a:p>
            <a:pPr marL="0" indent="0" algn="ctr">
              <a:buNone/>
            </a:pPr>
            <a:r>
              <a:rPr lang="en-US" dirty="0" smtClean="0"/>
              <a:t>=</a:t>
            </a:r>
            <a:r>
              <a:rPr lang="en-US" dirty="0" smtClean="0"/>
              <a:t>2*BINOMDIST(</a:t>
            </a:r>
            <a:r>
              <a:rPr lang="en-US" i="1" dirty="0" smtClean="0"/>
              <a:t>n</a:t>
            </a:r>
            <a:r>
              <a:rPr lang="en-US" dirty="0" smtClean="0"/>
              <a:t>,</a:t>
            </a:r>
            <a:r>
              <a:rPr lang="en-US" i="1" dirty="0" smtClean="0"/>
              <a:t>N</a:t>
            </a:r>
            <a:r>
              <a:rPr lang="en-US" dirty="0" smtClean="0"/>
              <a:t>,0.5,TRUE</a:t>
            </a:r>
            <a:r>
              <a:rPr lang="en-US" dirty="0" smtClean="0"/>
              <a:t>)</a:t>
            </a:r>
          </a:p>
          <a:p>
            <a:pPr marL="0" indent="0" algn="ctr">
              <a:buNone/>
            </a:pPr>
            <a:endParaRPr lang="en-US" dirty="0" smtClean="0"/>
          </a:p>
          <a:p>
            <a:r>
              <a:rPr lang="en-US" dirty="0" smtClean="0"/>
              <a:t>With </a:t>
            </a:r>
            <a:r>
              <a:rPr lang="en-US" i="1" dirty="0" smtClean="0"/>
              <a:t>n</a:t>
            </a:r>
            <a:r>
              <a:rPr lang="en-US" dirty="0" smtClean="0"/>
              <a:t> of the smaller two numbers</a:t>
            </a:r>
            <a:endParaRPr lang="en-US" dirty="0"/>
          </a:p>
        </p:txBody>
      </p:sp>
    </p:spTree>
    <p:extLst>
      <p:ext uri="{BB962C8B-B14F-4D97-AF65-F5344CB8AC3E}">
        <p14:creationId xmlns:p14="http://schemas.microsoft.com/office/powerpoint/2010/main" val="270279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In-Class Activity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Using your class project data, conduct an analysis using both the vote counting and sign test methods, including the </a:t>
                </a:r>
                <a14:m>
                  <m:oMath xmlns:m="http://schemas.openxmlformats.org/officeDocument/2006/math">
                    <m:r>
                      <a:rPr lang="en-US" b="0" i="1" smtClean="0">
                        <a:latin typeface="Cambria Math"/>
                      </a:rPr>
                      <m:t>𝑝</m:t>
                    </m:r>
                  </m:oMath>
                </a14:m>
                <a:r>
                  <a:rPr lang="en-US" dirty="0" smtClean="0"/>
                  <a:t>-value for the sign test, to determine whether the intervention would be considered effective or ineffective </a:t>
                </a:r>
              </a:p>
              <a:p>
                <a:r>
                  <a:rPr lang="en-US" dirty="0" smtClean="0"/>
                  <a:t>Contrast the results of the vote counting and sign test methods against those from your meta-analysis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1778"/>
                </a:stretch>
              </a:blipFill>
            </p:spPr>
            <p:txBody>
              <a:bodyPr/>
              <a:lstStyle/>
              <a:p>
                <a:r>
                  <a:rPr lang="en-US">
                    <a:noFill/>
                  </a:rPr>
                  <a:t> </a:t>
                </a:r>
              </a:p>
            </p:txBody>
          </p:sp>
        </mc:Fallback>
      </mc:AlternateContent>
    </p:spTree>
    <p:extLst>
      <p:ext uri="{BB962C8B-B14F-4D97-AF65-F5344CB8AC3E}">
        <p14:creationId xmlns:p14="http://schemas.microsoft.com/office/powerpoint/2010/main" val="3195866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I and Type II Error</a:t>
            </a:r>
            <a:endParaRPr lang="en-US" dirty="0"/>
          </a:p>
        </p:txBody>
      </p:sp>
      <p:sp>
        <p:nvSpPr>
          <p:cNvPr id="3" name="Content Placeholder 2"/>
          <p:cNvSpPr>
            <a:spLocks noGrp="1"/>
          </p:cNvSpPr>
          <p:nvPr>
            <p:ph idx="1"/>
          </p:nvPr>
        </p:nvSpPr>
        <p:spPr>
          <a:xfrm>
            <a:off x="457200" y="1600200"/>
            <a:ext cx="3962400" cy="4525963"/>
          </a:xfrm>
        </p:spPr>
        <p:txBody>
          <a:bodyPr/>
          <a:lstStyle/>
          <a:p>
            <a:pPr marL="0" indent="0" algn="ctr">
              <a:buNone/>
            </a:pPr>
            <a:r>
              <a:rPr lang="en-US" dirty="0" smtClean="0"/>
              <a:t>Type I Error</a:t>
            </a:r>
            <a:br>
              <a:rPr lang="en-US" dirty="0" smtClean="0"/>
            </a:br>
            <a:r>
              <a:rPr lang="en-US" sz="3000" dirty="0" smtClean="0"/>
              <a:t>(false-positive)</a:t>
            </a:r>
            <a:endParaRPr lang="en-US" sz="30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8215"/>
          <a:stretch/>
        </p:blipFill>
        <p:spPr>
          <a:xfrm>
            <a:off x="5392200" y="2514600"/>
            <a:ext cx="2608800" cy="3200400"/>
          </a:xfrm>
          <a:prstGeom prst="rect">
            <a:avLst/>
          </a:prstGeom>
        </p:spPr>
      </p:pic>
      <p:sp>
        <p:nvSpPr>
          <p:cNvPr id="5" name="Content Placeholder 2"/>
          <p:cNvSpPr txBox="1">
            <a:spLocks/>
          </p:cNvSpPr>
          <p:nvPr/>
        </p:nvSpPr>
        <p:spPr>
          <a:xfrm>
            <a:off x="4724400" y="1600200"/>
            <a:ext cx="39624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t>Type II Error</a:t>
            </a:r>
            <a:br>
              <a:rPr lang="en-US" dirty="0" smtClean="0"/>
            </a:br>
            <a:r>
              <a:rPr lang="en-US" sz="3000" dirty="0" smtClean="0"/>
              <a:t>(false-negative)</a:t>
            </a:r>
            <a:endParaRPr lang="en-US" sz="3000" dirty="0"/>
          </a:p>
        </p:txBody>
      </p:sp>
      <p:sp>
        <p:nvSpPr>
          <p:cNvPr id="6" name="Rounded Rectangular Callout 5"/>
          <p:cNvSpPr/>
          <p:nvPr/>
        </p:nvSpPr>
        <p:spPr>
          <a:xfrm>
            <a:off x="4876800" y="4038600"/>
            <a:ext cx="1228725" cy="838200"/>
          </a:xfrm>
          <a:prstGeom prst="wedgeRoundRectCallout">
            <a:avLst>
              <a:gd name="adj1" fmla="val 139171"/>
              <a:gd name="adj2" fmla="val -86320"/>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You’re not pregnant</a:t>
            </a:r>
            <a:endParaRPr lang="en-US" dirty="0">
              <a:solidFill>
                <a:schemeClr val="tx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819400"/>
            <a:ext cx="2514600" cy="2895600"/>
          </a:xfrm>
          <a:prstGeom prst="rect">
            <a:avLst/>
          </a:prstGeom>
        </p:spPr>
      </p:pic>
      <p:sp>
        <p:nvSpPr>
          <p:cNvPr id="8" name="Rounded Rectangular Callout 7"/>
          <p:cNvSpPr/>
          <p:nvPr/>
        </p:nvSpPr>
        <p:spPr>
          <a:xfrm>
            <a:off x="3276600" y="4267200"/>
            <a:ext cx="1219200" cy="838200"/>
          </a:xfrm>
          <a:prstGeom prst="wedgeRoundRectCallout">
            <a:avLst>
              <a:gd name="adj1" fmla="val -43663"/>
              <a:gd name="adj2" fmla="val -10062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You’re pregnant</a:t>
            </a:r>
            <a:endParaRPr lang="en-US" dirty="0">
              <a:solidFill>
                <a:schemeClr val="tx1"/>
              </a:solidFill>
            </a:endParaRPr>
          </a:p>
        </p:txBody>
      </p:sp>
    </p:spTree>
    <p:extLst>
      <p:ext uri="{BB962C8B-B14F-4D97-AF65-F5344CB8AC3E}">
        <p14:creationId xmlns:p14="http://schemas.microsoft.com/office/powerpoint/2010/main" val="3311456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3891</TotalTime>
  <Words>2146</Words>
  <Application>Microsoft Office PowerPoint</Application>
  <PresentationFormat>On-screen Show (4:3)</PresentationFormat>
  <Paragraphs>197</Paragraphs>
  <Slides>41</Slides>
  <Notes>2</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EVAL 6970: Meta-Analysis Vote Counting, The Sign Test, Power, Publication Bias, and Outliers</vt:lpstr>
      <vt:lpstr>Agenda</vt:lpstr>
      <vt:lpstr>Vote Counting</vt:lpstr>
      <vt:lpstr>Vote Counting</vt:lpstr>
      <vt:lpstr>The Sign Test</vt:lpstr>
      <vt:lpstr>The Sign Test</vt:lpstr>
      <vt:lpstr>The Sign Test</vt:lpstr>
      <vt:lpstr>First In-Class Activity</vt:lpstr>
      <vt:lpstr>Type I and Type II Error</vt:lpstr>
      <vt:lpstr>Type I and Type II Error</vt:lpstr>
      <vt:lpstr>Statistical Power</vt:lpstr>
      <vt:lpstr>Statistical Power</vt:lpstr>
      <vt:lpstr>Statistical Power</vt:lpstr>
      <vt:lpstr>Statistical Power</vt:lpstr>
      <vt:lpstr>Power for Fixed-Effect Model</vt:lpstr>
      <vt:lpstr>Power for Fixed-Effect Model</vt:lpstr>
      <vt:lpstr>Power for Random-Effects Model</vt:lpstr>
      <vt:lpstr>Power for Random-Effects Model</vt:lpstr>
      <vt:lpstr>Power for Random-Effects Model</vt:lpstr>
      <vt:lpstr>Publication Bias</vt:lpstr>
      <vt:lpstr>Publication Bias</vt:lpstr>
      <vt:lpstr>Publication Bias</vt:lpstr>
      <vt:lpstr>Funnel Plot of Standard Error</vt:lpstr>
      <vt:lpstr>Funnel Plot of Precision</vt:lpstr>
      <vt:lpstr>Evidence of Bias</vt:lpstr>
      <vt:lpstr>Estimate of the Unbiased Effect Size: Trim and Fill</vt:lpstr>
      <vt:lpstr>Estimate of the Unbiased Effect Size: Trim and Fill</vt:lpstr>
      <vt:lpstr>Estimate of the Unbiased Effect Size: Trim and Fill</vt:lpstr>
      <vt:lpstr>Correlation and Regression Methods</vt:lpstr>
      <vt:lpstr>Correlation and Regression Methods</vt:lpstr>
      <vt:lpstr>Correlation and Regression Methods</vt:lpstr>
      <vt:lpstr>Correlation and Regression Methods</vt:lpstr>
      <vt:lpstr>Correlation and Regression Methods</vt:lpstr>
      <vt:lpstr>Correlation and Regression Methods</vt:lpstr>
      <vt:lpstr>Fail-Safe N</vt:lpstr>
      <vt:lpstr>Fail-Safe N</vt:lpstr>
      <vt:lpstr>Fail-Safe N</vt:lpstr>
      <vt:lpstr>Second In-Class Activity</vt:lpstr>
      <vt:lpstr>Outlier Analysis</vt:lpstr>
      <vt:lpstr>Outlier Analysis</vt:lpstr>
      <vt:lpstr>Third In-Class Activity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 6970: Meta-Analysis Introduction to Meta-Analysis</dc:title>
  <dc:creator>Chris</dc:creator>
  <cp:lastModifiedBy>Chris L. S. Coryn</cp:lastModifiedBy>
  <cp:revision>272</cp:revision>
  <dcterms:created xsi:type="dcterms:W3CDTF">2010-12-22T15:06:57Z</dcterms:created>
  <dcterms:modified xsi:type="dcterms:W3CDTF">2011-05-06T14:34:47Z</dcterms:modified>
</cp:coreProperties>
</file>